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2"/>
  </p:notesMasterIdLst>
  <p:handoutMasterIdLst>
    <p:handoutMasterId r:id="rId83"/>
  </p:handoutMasterIdLst>
  <p:sldIdLst>
    <p:sldId id="351" r:id="rId5"/>
    <p:sldId id="340" r:id="rId6"/>
    <p:sldId id="352" r:id="rId7"/>
    <p:sldId id="368" r:id="rId8"/>
    <p:sldId id="509" r:id="rId9"/>
    <p:sldId id="370" r:id="rId10"/>
    <p:sldId id="422" r:id="rId11"/>
    <p:sldId id="423" r:id="rId12"/>
    <p:sldId id="425" r:id="rId13"/>
    <p:sldId id="497" r:id="rId14"/>
    <p:sldId id="431" r:id="rId15"/>
    <p:sldId id="414" r:id="rId16"/>
    <p:sldId id="437" r:id="rId17"/>
    <p:sldId id="438" r:id="rId18"/>
    <p:sldId id="439" r:id="rId19"/>
    <p:sldId id="440" r:id="rId20"/>
    <p:sldId id="441" r:id="rId21"/>
    <p:sldId id="442" r:id="rId22"/>
    <p:sldId id="382" r:id="rId23"/>
    <p:sldId id="415" r:id="rId24"/>
    <p:sldId id="489" r:id="rId25"/>
    <p:sldId id="417" r:id="rId26"/>
    <p:sldId id="405" r:id="rId27"/>
    <p:sldId id="433" r:id="rId28"/>
    <p:sldId id="444" r:id="rId29"/>
    <p:sldId id="407" r:id="rId30"/>
    <p:sldId id="427" r:id="rId31"/>
    <p:sldId id="358" r:id="rId32"/>
    <p:sldId id="428" r:id="rId33"/>
    <p:sldId id="429" r:id="rId34"/>
    <p:sldId id="446" r:id="rId35"/>
    <p:sldId id="447" r:id="rId36"/>
    <p:sldId id="513" r:id="rId37"/>
    <p:sldId id="510" r:id="rId38"/>
    <p:sldId id="389" r:id="rId39"/>
    <p:sldId id="390" r:id="rId40"/>
    <p:sldId id="459" r:id="rId41"/>
    <p:sldId id="512" r:id="rId42"/>
    <p:sldId id="461" r:id="rId43"/>
    <p:sldId id="501" r:id="rId44"/>
    <p:sldId id="511" r:id="rId45"/>
    <p:sldId id="388" r:id="rId46"/>
    <p:sldId id="465" r:id="rId47"/>
    <p:sldId id="466" r:id="rId48"/>
    <p:sldId id="493" r:id="rId49"/>
    <p:sldId id="361" r:id="rId50"/>
    <p:sldId id="362" r:id="rId51"/>
    <p:sldId id="467" r:id="rId52"/>
    <p:sldId id="468" r:id="rId53"/>
    <p:sldId id="469" r:id="rId54"/>
    <p:sldId id="470" r:id="rId55"/>
    <p:sldId id="471" r:id="rId56"/>
    <p:sldId id="502" r:id="rId57"/>
    <p:sldId id="472" r:id="rId58"/>
    <p:sldId id="409" r:id="rId59"/>
    <p:sldId id="420" r:id="rId60"/>
    <p:sldId id="418" r:id="rId61"/>
    <p:sldId id="419" r:id="rId62"/>
    <p:sldId id="477" r:id="rId63"/>
    <p:sldId id="503" r:id="rId64"/>
    <p:sldId id="476" r:id="rId65"/>
    <p:sldId id="504" r:id="rId66"/>
    <p:sldId id="505" r:id="rId67"/>
    <p:sldId id="507" r:id="rId68"/>
    <p:sldId id="508" r:id="rId69"/>
    <p:sldId id="480" r:id="rId70"/>
    <p:sldId id="481" r:id="rId71"/>
    <p:sldId id="482" r:id="rId72"/>
    <p:sldId id="483" r:id="rId73"/>
    <p:sldId id="484" r:id="rId74"/>
    <p:sldId id="485" r:id="rId75"/>
    <p:sldId id="486" r:id="rId76"/>
    <p:sldId id="487" r:id="rId77"/>
    <p:sldId id="500" r:id="rId78"/>
    <p:sldId id="337" r:id="rId79"/>
    <p:sldId id="338" r:id="rId80"/>
    <p:sldId id="33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E3A7"/>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09377-D654-FA40-9312-A857DCDC8F30}" v="1" dt="2023-11-25T17:37:24.676"/>
    <p1510:client id="{1B1F69A7-309C-2A78-F695-7C62DF768983}" v="43" dt="2023-11-28T16:20:05.778"/>
    <p1510:client id="{1FEFF391-8708-1860-B2DA-9E716A10E32F}" v="280" dt="2023-11-21T21:13:47.918"/>
    <p1510:client id="{30689A0F-CCF0-BC1D-2C9E-04B41BE25BA2}" v="212" dt="2023-11-29T19:53:58.186"/>
    <p1510:client id="{40B73D80-25B1-002A-FEF3-C146B30028D7}" v="496" dt="2023-11-28T16:08:47.698"/>
    <p1510:client id="{7A5F32BF-1F20-3E53-8D0A-D3E6594EB9CF}" v="7437" dt="2023-11-28T15:51:52.814"/>
    <p1510:client id="{8F839D5A-F708-8CA5-4CA8-4CFF961FC283}" v="163" dt="2023-11-27T16:32:20.878"/>
    <p1510:client id="{A4D08020-B2C3-7A21-A33A-3419977A2445}" v="605" dt="2023-11-28T23:53:02.427"/>
    <p1510:client id="{A7F57165-42BA-4698-BE40-FCB0C3D3E166}" v="1422" dt="2023-11-26T23:28:36.769"/>
    <p1510:client id="{B11EFD13-6DC5-9EC0-33B1-1E494D2E73E7}" v="10" dt="2023-11-29T15:59:39.139"/>
    <p1510:client id="{B91181E6-9F8C-82D1-3073-08BE3CF4769F}" v="781" dt="2023-11-30T17:00:06.269"/>
    <p1510:client id="{C04A477F-43BD-32A1-F181-1980240A8B6A}" v="1" dt="2023-11-28T00:25:26.933"/>
    <p1510:client id="{F3FE2D2C-6155-6146-9FE4-2DA8F481ABD7}" v="383" dt="2023-11-22T20:52:26.870"/>
    <p1510:client id="{F5703323-0F7C-531E-7457-FA3F78C3ABF6}" v="1" dt="2023-11-28T16:21:25.394"/>
    <p1510:client id="{FEC16597-60CC-0865-D7D3-2A054D70E0AD}" v="1" dt="2023-11-28T00:29:02.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816"/>
        <p:guide orient="horz" pos="384"/>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commentAuthors" Target="commentAuthor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12/1/2023</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move forward to the first objective of the project, which is to build the best interpretable model, a model we can interpret the </a:t>
            </a:r>
            <a:r>
              <a:rPr lang="en-US" err="1">
                <a:cs typeface="Calibri"/>
              </a:rPr>
              <a:t>assosication</a:t>
            </a:r>
            <a:r>
              <a:rPr lang="en-US">
                <a:cs typeface="Calibri"/>
              </a:rPr>
              <a:t> of each coefficients  the chance </a:t>
            </a:r>
            <a:r>
              <a:rPr lang="en-US" err="1">
                <a:cs typeface="Calibri"/>
              </a:rPr>
              <a:t>thay</a:t>
            </a:r>
            <a:r>
              <a:rPr lang="en-US">
                <a:cs typeface="Calibri"/>
              </a:rPr>
              <a:t> a woman with osteoporosis may or may not experience a bone fracture within a year. </a:t>
            </a:r>
            <a:endParaRPr lang="en-US"/>
          </a:p>
          <a:p>
            <a:endParaRPr lang="en-US">
              <a:cs typeface="Calibri"/>
            </a:endParaRPr>
          </a:p>
          <a:p>
            <a:r>
              <a:rPr lang="en-US">
                <a:cs typeface="Calibri"/>
              </a:rPr>
              <a:t>We use the EDA or explanatory dataset analysis to decide our model fitting approach, we implement feature selection tool to get the best set of predictors. Once we have the best interpretable model, we will dive in the predictors fitted in the model and conclude the first objective 1 with the interpretations of a few coefficients in the model. </a:t>
            </a:r>
            <a:endParaRPr lang="en-US">
              <a:ea typeface="Calibri" panose="020F0502020204030204"/>
              <a:cs typeface="Calibri"/>
            </a:endParaRPr>
          </a:p>
        </p:txBody>
      </p:sp>
    </p:spTree>
    <p:extLst>
      <p:ext uri="{BB962C8B-B14F-4D97-AF65-F5344CB8AC3E}">
        <p14:creationId xmlns:p14="http://schemas.microsoft.com/office/powerpoint/2010/main" val="278495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move forward to the first objective of the project, which is to build the best interpretable model. </a:t>
            </a:r>
          </a:p>
          <a:p>
            <a:endParaRPr lang="en-US"/>
          </a:p>
          <a:p>
            <a:r>
              <a:rPr lang="en-US"/>
              <a:t>We will use the EDA or explanatory dataset analysis to decide our model fitting approach, we will also implement feature selection tool to get the best set of predictors. Once we have the best interpretable model, we will dive in the predictors fitted in the model and conclude the first objective 1 with the interpretations of a few coefficients in the model. </a:t>
            </a:r>
          </a:p>
        </p:txBody>
      </p:sp>
    </p:spTree>
    <p:extLst>
      <p:ext uri="{BB962C8B-B14F-4D97-AF65-F5344CB8AC3E}">
        <p14:creationId xmlns:p14="http://schemas.microsoft.com/office/powerpoint/2010/main" val="286894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move forward to the first objective of the project, which is to build the best interpretable model. </a:t>
            </a:r>
          </a:p>
          <a:p>
            <a:endParaRPr lang="en-US"/>
          </a:p>
          <a:p>
            <a:r>
              <a:rPr lang="en-US"/>
              <a:t>We will use the EDA or explanatory dataset analysis to decide our model fitting approach, we will also implement feature selection tool to get the best set of predictors. Once we have the best interpretable model, we will dive in the predictors fitted in the model and conclude the first objective 1 with the interpretations of a few coefficients in the model. </a:t>
            </a:r>
          </a:p>
        </p:txBody>
      </p:sp>
    </p:spTree>
    <p:extLst>
      <p:ext uri="{BB962C8B-B14F-4D97-AF65-F5344CB8AC3E}">
        <p14:creationId xmlns:p14="http://schemas.microsoft.com/office/powerpoint/2010/main" val="239217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move forward to the first objective of the project, which is to build the best interpretable model. </a:t>
            </a:r>
          </a:p>
          <a:p>
            <a:endParaRPr lang="en-US"/>
          </a:p>
          <a:p>
            <a:r>
              <a:rPr lang="en-US"/>
              <a:t>We will use the EDA or explanatory dataset analysis to decide our model fitting approach, we will also implement feature selection tool to get the best set of predictors. Once we have the best interpretable model, we will dive in the predictors fitted in the model and conclude the first objective 1 with the interpretations of a few coefficients in the model. </a:t>
            </a:r>
          </a:p>
        </p:txBody>
      </p:sp>
    </p:spTree>
    <p:extLst>
      <p:ext uri="{BB962C8B-B14F-4D97-AF65-F5344CB8AC3E}">
        <p14:creationId xmlns:p14="http://schemas.microsoft.com/office/powerpoint/2010/main" val="66097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this study, the response variable which is the fracture is fixed. We know who had a bone fracture within the first year since the study. The predictors are the information collected at the time of the enrollment, including the age, weight and whether the observations is taking bone medication at the  time. Therefore, this is a retrospective study. And with a moderate sample size, it is appropriate to interpret the odds ratio of the women with osteoporosis to have a bone fracture within a year of the study. </a:t>
            </a:r>
          </a:p>
          <a:p>
            <a:endParaRPr lang="en-US">
              <a:cs typeface="Calibri"/>
            </a:endParaRPr>
          </a:p>
          <a:p>
            <a:endParaRPr lang="en-US">
              <a:cs typeface="Calibri"/>
            </a:endParaRPr>
          </a:p>
        </p:txBody>
      </p:sp>
    </p:spTree>
    <p:extLst>
      <p:ext uri="{BB962C8B-B14F-4D97-AF65-F5344CB8AC3E}">
        <p14:creationId xmlns:p14="http://schemas.microsoft.com/office/powerpoint/2010/main" val="28758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Since the response is a categorical value, we decide to build a classification model. For the objective 1, which is to build a highly interpretable model, we will focus on a parametric classification model, particularly a logistic regression model. </a:t>
            </a:r>
          </a:p>
          <a:p>
            <a:endParaRPr lang="en-US">
              <a:cs typeface="Calibri"/>
            </a:endParaRPr>
          </a:p>
        </p:txBody>
      </p:sp>
    </p:spTree>
    <p:extLst>
      <p:ext uri="{BB962C8B-B14F-4D97-AF65-F5344CB8AC3E}">
        <p14:creationId xmlns:p14="http://schemas.microsoft.com/office/powerpoint/2010/main" val="37448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Since the response is a categorical value, we decide to build a classification model. For the objective 1, which is to build a highly interpretable model, we will focus on a parametric classification model, particularly a logistic regression model. </a:t>
            </a:r>
          </a:p>
          <a:p>
            <a:endParaRPr lang="en-US">
              <a:cs typeface="Calibri"/>
            </a:endParaRPr>
          </a:p>
        </p:txBody>
      </p:sp>
    </p:spTree>
    <p:extLst>
      <p:ext uri="{BB962C8B-B14F-4D97-AF65-F5344CB8AC3E}">
        <p14:creationId xmlns:p14="http://schemas.microsoft.com/office/powerpoint/2010/main" val="353539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endParaRPr lang="en-US"/>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endParaRPr lang="en-US"/>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endParaRPr lang="en-US"/>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endParaRPr lang="en-US"/>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endParaRPr lang="en-US"/>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endParaRPr lang="en-US"/>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endParaRPr lang="en-US"/>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endParaRPr lang="en-US"/>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endParaRPr lang="en-US"/>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endParaRPr lang="en-US"/>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endParaRPr lang="en-US"/>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endParaRPr lang="en-US"/>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endParaRPr lang="en-US"/>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endParaRPr lang="en-US"/>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med.ncbi.nlm.nih.gov/19468663/"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3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8.sv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 Id="rId5" Type="http://schemas.openxmlformats.org/officeDocument/2006/relationships/image" Target="../media/image56.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1.png"/><Relationship Id="rId7" Type="http://schemas.openxmlformats.org/officeDocument/2006/relationships/image" Target="../media/image66.png"/><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6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7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Layout" Target="../slideLayouts/slideLayout6.xml"/><Relationship Id="rId5" Type="http://schemas.openxmlformats.org/officeDocument/2006/relationships/image" Target="../media/image91.svg"/><Relationship Id="rId4" Type="http://schemas.openxmlformats.org/officeDocument/2006/relationships/image" Target="../media/image90.png"/></Relationships>
</file>

<file path=ppt/slides/_rels/slide7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svg"/><Relationship Id="rId7" Type="http://schemas.openxmlformats.org/officeDocument/2006/relationships/image" Target="../media/image24.sv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26.svg"/></Relationships>
</file>

<file path=ppt/slides/_rels/slide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
            <a:extLst>
              <a:ext uri="{FF2B5EF4-FFF2-40B4-BE49-F238E27FC236}">
                <a16:creationId xmlns:a16="http://schemas.microsoft.com/office/drawing/2014/main" id="{00F90B36-C7FD-6CA8-07BE-95DD3E5A39D4}"/>
              </a:ext>
            </a:extLst>
          </p:cNvPr>
          <p:cNvSpPr txBox="1">
            <a:spLocks/>
          </p:cNvSpPr>
          <p:nvPr/>
        </p:nvSpPr>
        <p:spPr>
          <a:xfrm>
            <a:off x="1524000" y="6044184"/>
            <a:ext cx="9144000" cy="35661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i="0" kern="1200" cap="all"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0" i="0" kern="1200" baseline="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0" i="0" kern="1200" baseline="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baseline="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baseline="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0" i="0" kern="1200" cap="all" baseline="0">
                <a:latin typeface="+mn-lt"/>
                <a:ea typeface="+mn-ea"/>
                <a:cs typeface="+mn-cs"/>
              </a:rPr>
              <a:t>Todd garner | </a:t>
            </a:r>
            <a:r>
              <a:rPr lang="en-US" b="0" i="0" kern="1200" cap="all" baseline="0" err="1">
                <a:latin typeface="+mn-lt"/>
                <a:ea typeface="+mn-ea"/>
                <a:cs typeface="+mn-cs"/>
              </a:rPr>
              <a:t>mai</a:t>
            </a:r>
            <a:r>
              <a:rPr lang="en-US" b="0" i="0" kern="1200" cap="all" baseline="0">
                <a:latin typeface="+mn-lt"/>
                <a:ea typeface="+mn-ea"/>
                <a:cs typeface="+mn-cs"/>
              </a:rPr>
              <a:t> dang | Carlos </a:t>
            </a:r>
            <a:r>
              <a:rPr lang="en-US" b="0" i="0" kern="1200" cap="all" baseline="0" err="1">
                <a:latin typeface="+mn-lt"/>
                <a:ea typeface="+mn-ea"/>
                <a:cs typeface="+mn-cs"/>
              </a:rPr>
              <a:t>estevez</a:t>
            </a:r>
            <a:r>
              <a:rPr lang="en-US" b="0" i="0" kern="1200" cap="all" baseline="0">
                <a:latin typeface="+mn-lt"/>
                <a:ea typeface="+mn-ea"/>
                <a:cs typeface="+mn-cs"/>
              </a:rPr>
              <a:t> </a:t>
            </a:r>
          </a:p>
        </p:txBody>
      </p:sp>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6249" r="2" b="2"/>
          <a:stretch/>
        </p:blipFill>
        <p:spPr>
          <a:xfrm>
            <a:off x="2324100" y="758952"/>
            <a:ext cx="7543800" cy="5029200"/>
          </a:xfrm>
          <a:no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838200" y="3108960"/>
            <a:ext cx="10515600" cy="640080"/>
          </a:xfrm>
        </p:spPr>
        <p:txBody>
          <a:bodyPr vert="horz" lIns="0" tIns="0" rIns="0" bIns="0" rtlCol="0" anchor="ctr" anchorCtr="0">
            <a:normAutofit/>
          </a:bodyPr>
          <a:lstStyle/>
          <a:p>
            <a:r>
              <a:rPr lang="en-US" sz="2000" b="1" kern="1200" cap="all" spc="300" baseline="0">
                <a:latin typeface="+mj-lt"/>
                <a:ea typeface="+mj-ea"/>
                <a:cs typeface="Posterama"/>
              </a:rPr>
              <a:t>PREDICTING BONE FRACTURE RISK IN </a:t>
            </a:r>
            <a:r>
              <a:rPr lang="en-US" sz="2000" b="1">
                <a:cs typeface="Posterama"/>
              </a:rPr>
              <a:t>WOMEN with osteoporosis</a:t>
            </a:r>
            <a:r>
              <a:rPr lang="en-US" sz="2000" b="1" kern="1200" cap="all" spc="300" baseline="0">
                <a:latin typeface="+mj-lt"/>
                <a:ea typeface="+mj-ea"/>
                <a:cs typeface="Posterama"/>
              </a:rPr>
              <a:t>: A CLASSIFICATION MODELING APPROACH</a:t>
            </a:r>
            <a:endParaRPr lang="en-US" sz="2000" b="1" kern="1200" cap="all" spc="300" baseline="0">
              <a:latin typeface="+mj-lt"/>
              <a:cs typeface="Posterama"/>
            </a:endParaRPr>
          </a:p>
          <a:p>
            <a:endParaRPr lang="en-US" sz="2000" kern="1200" cap="all" spc="300" baseline="0">
              <a:latin typeface="+mj-lt"/>
              <a:cs typeface="Posterama" panose="020B0504020200020000" pitchFamily="34" charset="0"/>
            </a:endParaRPr>
          </a:p>
          <a:p>
            <a:endParaRPr lang="en-US" sz="2000" kern="1200" cap="all" spc="300" baseline="0">
              <a:latin typeface="+mj-lt"/>
              <a:cs typeface="Posterama" panose="020B0504020200020000" pitchFamily="34" charset="0"/>
            </a:endParaRPr>
          </a:p>
          <a:p>
            <a:endParaRPr lang="en-US" sz="2000" kern="1200" cap="all" spc="300" baseline="0">
              <a:latin typeface="+mj-lt"/>
              <a:cs typeface="Posterama" panose="020B0504020200020000" pitchFamily="34" charset="0"/>
            </a:endParaRPr>
          </a:p>
        </p:txBody>
      </p:sp>
    </p:spTree>
    <p:extLst>
      <p:ext uri="{BB962C8B-B14F-4D97-AF65-F5344CB8AC3E}">
        <p14:creationId xmlns:p14="http://schemas.microsoft.com/office/powerpoint/2010/main" val="2539869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45B532-F40B-56B7-7811-E3B3684878AC}"/>
              </a:ext>
            </a:extLst>
          </p:cNvPr>
          <p:cNvSpPr>
            <a:spLocks noGrp="1"/>
          </p:cNvSpPr>
          <p:nvPr>
            <p:ph type="sldNum" sz="quarter" idx="10"/>
          </p:nvPr>
        </p:nvSpPr>
        <p:spPr/>
        <p:txBody>
          <a:bodyPr/>
          <a:lstStyle/>
          <a:p>
            <a:fld id="{75DF2D63-3FF5-D547-96B9-BE9CCD1ABA58}" type="slidenum">
              <a:rPr lang="en-US" smtClean="0"/>
              <a:pPr/>
              <a:t>10</a:t>
            </a:fld>
            <a:endParaRPr lang="en-US"/>
          </a:p>
        </p:txBody>
      </p:sp>
      <p:sp>
        <p:nvSpPr>
          <p:cNvPr id="9" name="Text Placeholder 8">
            <a:extLst>
              <a:ext uri="{FF2B5EF4-FFF2-40B4-BE49-F238E27FC236}">
                <a16:creationId xmlns:a16="http://schemas.microsoft.com/office/drawing/2014/main" id="{F9E50624-0B1A-0B3C-D302-4F6EDEF659B3}"/>
              </a:ext>
            </a:extLst>
          </p:cNvPr>
          <p:cNvSpPr>
            <a:spLocks noGrp="1"/>
          </p:cNvSpPr>
          <p:nvPr>
            <p:ph type="body" sz="quarter" idx="16"/>
          </p:nvPr>
        </p:nvSpPr>
        <p:spPr/>
        <p:txBody>
          <a:bodyPr/>
          <a:lstStyle/>
          <a:p>
            <a:r>
              <a:rPr lang="en-US">
                <a:cs typeface="Posterama"/>
              </a:rPr>
              <a:t>WHERE DO We find it?</a:t>
            </a:r>
          </a:p>
        </p:txBody>
      </p:sp>
      <p:sp>
        <p:nvSpPr>
          <p:cNvPr id="11" name="Text Placeholder 10">
            <a:extLst>
              <a:ext uri="{FF2B5EF4-FFF2-40B4-BE49-F238E27FC236}">
                <a16:creationId xmlns:a16="http://schemas.microsoft.com/office/drawing/2014/main" id="{DDEFC481-B196-B85A-DC86-99DD297B60B3}"/>
              </a:ext>
            </a:extLst>
          </p:cNvPr>
          <p:cNvSpPr>
            <a:spLocks noGrp="1"/>
          </p:cNvSpPr>
          <p:nvPr>
            <p:ph type="body" sz="quarter" idx="18"/>
          </p:nvPr>
        </p:nvSpPr>
        <p:spPr>
          <a:xfrm>
            <a:off x="3886200" y="4974336"/>
            <a:ext cx="2015705" cy="539496"/>
          </a:xfrm>
        </p:spPr>
        <p:txBody>
          <a:bodyPr/>
          <a:lstStyle/>
          <a:p>
            <a:r>
              <a:rPr lang="en-US">
                <a:cs typeface="Posterama"/>
              </a:rPr>
              <a:t>what do we want to know?</a:t>
            </a:r>
          </a:p>
        </p:txBody>
      </p:sp>
      <p:sp>
        <p:nvSpPr>
          <p:cNvPr id="13" name="Text Placeholder 12">
            <a:extLst>
              <a:ext uri="{FF2B5EF4-FFF2-40B4-BE49-F238E27FC236}">
                <a16:creationId xmlns:a16="http://schemas.microsoft.com/office/drawing/2014/main" id="{365B37D2-1319-041D-31B1-23356B3A8B6C}"/>
              </a:ext>
            </a:extLst>
          </p:cNvPr>
          <p:cNvSpPr>
            <a:spLocks noGrp="1"/>
          </p:cNvSpPr>
          <p:nvPr>
            <p:ph type="body" sz="quarter" idx="20"/>
          </p:nvPr>
        </p:nvSpPr>
        <p:spPr/>
        <p:txBody>
          <a:bodyPr/>
          <a:lstStyle/>
          <a:p>
            <a:r>
              <a:rPr lang="en-US">
                <a:cs typeface="Posterama"/>
              </a:rPr>
              <a:t>What do we have? </a:t>
            </a:r>
          </a:p>
        </p:txBody>
      </p:sp>
      <p:sp>
        <p:nvSpPr>
          <p:cNvPr id="15" name="Text Placeholder 14">
            <a:extLst>
              <a:ext uri="{FF2B5EF4-FFF2-40B4-BE49-F238E27FC236}">
                <a16:creationId xmlns:a16="http://schemas.microsoft.com/office/drawing/2014/main" id="{3E5FA109-B40F-94FC-DD29-620B388D15F9}"/>
              </a:ext>
            </a:extLst>
          </p:cNvPr>
          <p:cNvSpPr>
            <a:spLocks noGrp="1"/>
          </p:cNvSpPr>
          <p:nvPr>
            <p:ph type="body" sz="quarter" idx="22"/>
          </p:nvPr>
        </p:nvSpPr>
        <p:spPr>
          <a:xfrm>
            <a:off x="9042094" y="4974336"/>
            <a:ext cx="1958195" cy="539496"/>
          </a:xfrm>
        </p:spPr>
        <p:txBody>
          <a:bodyPr/>
          <a:lstStyle/>
          <a:p>
            <a:r>
              <a:rPr lang="en-US">
                <a:cs typeface="Posterama"/>
              </a:rPr>
              <a:t>Unbalanced dataset </a:t>
            </a:r>
            <a:endParaRPr lang="en-US"/>
          </a:p>
        </p:txBody>
      </p:sp>
      <p:sp>
        <p:nvSpPr>
          <p:cNvPr id="22" name="Title 1">
            <a:extLst>
              <a:ext uri="{FF2B5EF4-FFF2-40B4-BE49-F238E27FC236}">
                <a16:creationId xmlns:a16="http://schemas.microsoft.com/office/drawing/2014/main" id="{F34CBF21-FF90-82CE-5F09-1419755F9F31}"/>
              </a:ext>
            </a:extLst>
          </p:cNvPr>
          <p:cNvSpPr txBox="1">
            <a:spLocks/>
          </p:cNvSpPr>
          <p:nvPr/>
        </p:nvSpPr>
        <p:spPr>
          <a:xfrm>
            <a:off x="1108494" y="611335"/>
            <a:ext cx="10558346" cy="985396"/>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a:cs typeface="Posterama"/>
              </a:rPr>
              <a:t>DATASET*  </a:t>
            </a:r>
            <a:endParaRPr lang="en-US" sz="1050"/>
          </a:p>
        </p:txBody>
      </p:sp>
      <p:sp>
        <p:nvSpPr>
          <p:cNvPr id="23" name="Oval 22">
            <a:extLst>
              <a:ext uri="{FF2B5EF4-FFF2-40B4-BE49-F238E27FC236}">
                <a16:creationId xmlns:a16="http://schemas.microsoft.com/office/drawing/2014/main" id="{A10E173F-884D-B015-9C9F-B2DBCA951813}"/>
              </a:ext>
            </a:extLst>
          </p:cNvPr>
          <p:cNvSpPr/>
          <p:nvPr/>
        </p:nvSpPr>
        <p:spPr>
          <a:xfrm>
            <a:off x="1111432" y="2316318"/>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a:solidFill>
                <a:schemeClr val="tx1"/>
              </a:solidFill>
            </a:endParaRPr>
          </a:p>
        </p:txBody>
      </p:sp>
      <p:sp>
        <p:nvSpPr>
          <p:cNvPr id="24" name="Oval 23">
            <a:extLst>
              <a:ext uri="{FF2B5EF4-FFF2-40B4-BE49-F238E27FC236}">
                <a16:creationId xmlns:a16="http://schemas.microsoft.com/office/drawing/2014/main" id="{95421EC4-746F-F65E-F5C4-D9FAA5724B62}"/>
              </a:ext>
            </a:extLst>
          </p:cNvPr>
          <p:cNvSpPr/>
          <p:nvPr/>
        </p:nvSpPr>
        <p:spPr>
          <a:xfrm>
            <a:off x="3699356" y="2316317"/>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cap="all">
              <a:solidFill>
                <a:schemeClr val="tx1"/>
              </a:solidFill>
            </a:endParaRPr>
          </a:p>
        </p:txBody>
      </p:sp>
      <p:sp>
        <p:nvSpPr>
          <p:cNvPr id="25" name="Oval 24">
            <a:extLst>
              <a:ext uri="{FF2B5EF4-FFF2-40B4-BE49-F238E27FC236}">
                <a16:creationId xmlns:a16="http://schemas.microsoft.com/office/drawing/2014/main" id="{7BDE6305-D338-CCA2-CA61-B0F5A9A7D1D9}"/>
              </a:ext>
            </a:extLst>
          </p:cNvPr>
          <p:cNvSpPr/>
          <p:nvPr/>
        </p:nvSpPr>
        <p:spPr>
          <a:xfrm>
            <a:off x="6287281" y="2316318"/>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cap="all">
              <a:solidFill>
                <a:schemeClr val="tx1"/>
              </a:solidFill>
            </a:endParaRPr>
          </a:p>
        </p:txBody>
      </p:sp>
      <p:sp>
        <p:nvSpPr>
          <p:cNvPr id="26" name="Oval 25">
            <a:extLst>
              <a:ext uri="{FF2B5EF4-FFF2-40B4-BE49-F238E27FC236}">
                <a16:creationId xmlns:a16="http://schemas.microsoft.com/office/drawing/2014/main" id="{79DB7F7B-DB73-36DA-5545-5929342E2C92}"/>
              </a:ext>
            </a:extLst>
          </p:cNvPr>
          <p:cNvSpPr/>
          <p:nvPr/>
        </p:nvSpPr>
        <p:spPr>
          <a:xfrm>
            <a:off x="8875205" y="2316317"/>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731C0412-DFF7-714D-DA28-43E01138CB0A}"/>
              </a:ext>
            </a:extLst>
          </p:cNvPr>
          <p:cNvSpPr txBox="1"/>
          <p:nvPr/>
        </p:nvSpPr>
        <p:spPr>
          <a:xfrm>
            <a:off x="8763327" y="3050940"/>
            <a:ext cx="24235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375 NO BONE FRACTURE</a:t>
            </a:r>
            <a:endParaRPr lang="en-US">
              <a:ea typeface="+mn-lt"/>
              <a:cs typeface="+mn-lt"/>
            </a:endParaRPr>
          </a:p>
          <a:p>
            <a:pPr algn="ctr"/>
            <a:r>
              <a:rPr lang="en-US" b="1">
                <a:ea typeface="+mn-lt"/>
                <a:cs typeface="+mn-lt"/>
              </a:rPr>
              <a:t>125 BONE FRACTURE </a:t>
            </a:r>
            <a:endParaRPr lang="en-US">
              <a:ea typeface="+mn-lt"/>
              <a:cs typeface="+mn-lt"/>
            </a:endParaRPr>
          </a:p>
          <a:p>
            <a:pPr algn="l"/>
            <a:endParaRPr lang="en-US"/>
          </a:p>
        </p:txBody>
      </p:sp>
      <p:sp>
        <p:nvSpPr>
          <p:cNvPr id="5" name="TextBox 4">
            <a:extLst>
              <a:ext uri="{FF2B5EF4-FFF2-40B4-BE49-F238E27FC236}">
                <a16:creationId xmlns:a16="http://schemas.microsoft.com/office/drawing/2014/main" id="{D28970AB-35C2-DACB-2117-20C80DD4A7CA}"/>
              </a:ext>
            </a:extLst>
          </p:cNvPr>
          <p:cNvSpPr txBox="1"/>
          <p:nvPr/>
        </p:nvSpPr>
        <p:spPr>
          <a:xfrm>
            <a:off x="983730" y="2878667"/>
            <a:ext cx="2470987"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Daytona Condensed Light"/>
                <a:ea typeface="Segoe UI"/>
                <a:cs typeface="Segoe UI"/>
              </a:rPr>
              <a:t>GLOW</a:t>
            </a:r>
            <a:r>
              <a:rPr lang="en-US" sz="2000" b="1" baseline="0">
                <a:latin typeface="Daytona Condensed Light"/>
                <a:ea typeface="Segoe UI"/>
                <a:cs typeface="Segoe UI"/>
              </a:rPr>
              <a:t>_BONEMED </a:t>
            </a:r>
            <a:endParaRPr lang="en-US"/>
          </a:p>
          <a:p>
            <a:pPr algn="ctr"/>
            <a:r>
              <a:rPr lang="en-US" sz="2000" b="1" baseline="0">
                <a:latin typeface="Daytona Condensed Light"/>
                <a:ea typeface="Segoe UI"/>
                <a:cs typeface="Segoe UI"/>
              </a:rPr>
              <a:t>DATASET </a:t>
            </a:r>
            <a:r>
              <a:rPr lang="en-US" sz="2000">
                <a:latin typeface="Daytona Condensed Light"/>
                <a:ea typeface="Segoe UI"/>
                <a:cs typeface="Segoe UI"/>
              </a:rPr>
              <a:t>​*</a:t>
            </a:r>
            <a:endParaRPr lang="en-US"/>
          </a:p>
          <a:p>
            <a:pPr algn="ctr" rtl="0"/>
            <a:r>
              <a:rPr lang="en-US" sz="1800" baseline="0">
                <a:latin typeface="Daytona Condensed Light"/>
                <a:ea typeface="Segoe UI"/>
                <a:cs typeface="Segoe UI"/>
              </a:rPr>
              <a:t>APLORE3 </a:t>
            </a:r>
            <a:r>
              <a:rPr lang="en-US" sz="1800">
                <a:latin typeface="Daytona Condensed Light"/>
                <a:ea typeface="Segoe UI"/>
                <a:cs typeface="Segoe UI"/>
              </a:rPr>
              <a:t>​</a:t>
            </a:r>
            <a:r>
              <a:rPr lang="en-US" sz="1800" baseline="0">
                <a:latin typeface="Daytona Condensed Light"/>
                <a:ea typeface="Segoe UI"/>
                <a:cs typeface="Segoe UI"/>
              </a:rPr>
              <a:t>R LIBRARY</a:t>
            </a:r>
            <a:endParaRPr lang="en-US"/>
          </a:p>
        </p:txBody>
      </p:sp>
      <p:sp>
        <p:nvSpPr>
          <p:cNvPr id="6" name="TextBox 5">
            <a:extLst>
              <a:ext uri="{FF2B5EF4-FFF2-40B4-BE49-F238E27FC236}">
                <a16:creationId xmlns:a16="http://schemas.microsoft.com/office/drawing/2014/main" id="{5783B57B-C64B-6F87-20CF-417FEB9B10BD}"/>
              </a:ext>
            </a:extLst>
          </p:cNvPr>
          <p:cNvSpPr txBox="1"/>
          <p:nvPr/>
        </p:nvSpPr>
        <p:spPr>
          <a:xfrm>
            <a:off x="6470450" y="3036497"/>
            <a:ext cx="1964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b="1" cap="all" baseline="0">
                <a:latin typeface="Daytona Condensed Light"/>
              </a:rPr>
              <a:t>500 OBSERVATIONS AND 18 VARIABLES </a:t>
            </a:r>
            <a:endParaRPr lang="en-US"/>
          </a:p>
        </p:txBody>
      </p:sp>
      <p:sp>
        <p:nvSpPr>
          <p:cNvPr id="8" name="Footer Placeholder 4">
            <a:extLst>
              <a:ext uri="{FF2B5EF4-FFF2-40B4-BE49-F238E27FC236}">
                <a16:creationId xmlns:a16="http://schemas.microsoft.com/office/drawing/2014/main" id="{1D82A936-60EC-C8D7-F751-C0C15D55F676}"/>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4" name="TextBox 3">
            <a:extLst>
              <a:ext uri="{FF2B5EF4-FFF2-40B4-BE49-F238E27FC236}">
                <a16:creationId xmlns:a16="http://schemas.microsoft.com/office/drawing/2014/main" id="{7C4F7DA5-8F21-BCF3-1E96-2ED103A535A6}"/>
              </a:ext>
            </a:extLst>
          </p:cNvPr>
          <p:cNvSpPr txBox="1"/>
          <p:nvPr/>
        </p:nvSpPr>
        <p:spPr>
          <a:xfrm>
            <a:off x="3557277" y="2936176"/>
            <a:ext cx="24709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cap="all">
                <a:ea typeface="+mn-lt"/>
                <a:cs typeface="+mn-lt"/>
              </a:rPr>
              <a:t>PROBLEM</a:t>
            </a:r>
          </a:p>
          <a:p>
            <a:pPr algn="ctr"/>
            <a:r>
              <a:rPr lang="en-US" sz="2000" b="1" cap="all"/>
              <a:t>statement</a:t>
            </a:r>
          </a:p>
        </p:txBody>
      </p:sp>
      <p:sp>
        <p:nvSpPr>
          <p:cNvPr id="7" name="TextBox 6">
            <a:extLst>
              <a:ext uri="{FF2B5EF4-FFF2-40B4-BE49-F238E27FC236}">
                <a16:creationId xmlns:a16="http://schemas.microsoft.com/office/drawing/2014/main" id="{9C5EC4F2-769D-8297-782A-69B2A6AFD029}"/>
              </a:ext>
            </a:extLst>
          </p:cNvPr>
          <p:cNvSpPr txBox="1"/>
          <p:nvPr/>
        </p:nvSpPr>
        <p:spPr>
          <a:xfrm>
            <a:off x="1254511" y="5910146"/>
            <a:ext cx="10491439"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latin typeface="Segoe UI"/>
                <a:cs typeface="Segoe UI"/>
              </a:rPr>
              <a:t>*</a:t>
            </a:r>
          </a:p>
          <a:p>
            <a:r>
              <a:rPr lang="en-US" sz="1100" cap="all">
                <a:latin typeface="Segoe UI"/>
                <a:cs typeface="Segoe UI"/>
                <a:hlinkClick r:id="rId2"/>
              </a:rPr>
              <a:t>THE GLOBAL LONGITUDINAL STUDY OF OSTEOPOROSIS IN WOMEN (GLOW): RATIONALE AND STUDY DESIGN - PUBMED (NIH.GOV</a:t>
            </a:r>
            <a:r>
              <a:rPr lang="en-US" sz="1100" cap="all">
                <a:latin typeface="Segoe UI"/>
                <a:cs typeface="Segoe UI"/>
              </a:rPr>
              <a:t>)</a:t>
            </a:r>
            <a:endParaRPr lang="en-US" sz="1100">
              <a:ea typeface="+mn-lt"/>
              <a:cs typeface="+mn-lt"/>
            </a:endParaRPr>
          </a:p>
          <a:p>
            <a:pPr algn="l"/>
            <a:endParaRPr lang="en-US"/>
          </a:p>
        </p:txBody>
      </p:sp>
    </p:spTree>
    <p:extLst>
      <p:ext uri="{BB962C8B-B14F-4D97-AF65-F5344CB8AC3E}">
        <p14:creationId xmlns:p14="http://schemas.microsoft.com/office/powerpoint/2010/main" val="211658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45B532-F40B-56B7-7811-E3B3684878AC}"/>
              </a:ext>
            </a:extLst>
          </p:cNvPr>
          <p:cNvSpPr>
            <a:spLocks noGrp="1"/>
          </p:cNvSpPr>
          <p:nvPr>
            <p:ph type="sldNum" sz="quarter" idx="10"/>
          </p:nvPr>
        </p:nvSpPr>
        <p:spPr/>
        <p:txBody>
          <a:bodyPr/>
          <a:lstStyle/>
          <a:p>
            <a:fld id="{75DF2D63-3FF5-D547-96B9-BE9CCD1ABA58}" type="slidenum">
              <a:rPr lang="en-US" smtClean="0"/>
              <a:pPr/>
              <a:t>11</a:t>
            </a:fld>
            <a:endParaRPr lang="en-US"/>
          </a:p>
        </p:txBody>
      </p:sp>
      <p:sp>
        <p:nvSpPr>
          <p:cNvPr id="9" name="Text Placeholder 8">
            <a:extLst>
              <a:ext uri="{FF2B5EF4-FFF2-40B4-BE49-F238E27FC236}">
                <a16:creationId xmlns:a16="http://schemas.microsoft.com/office/drawing/2014/main" id="{F9E50624-0B1A-0B3C-D302-4F6EDEF659B3}"/>
              </a:ext>
            </a:extLst>
          </p:cNvPr>
          <p:cNvSpPr>
            <a:spLocks noGrp="1"/>
          </p:cNvSpPr>
          <p:nvPr>
            <p:ph type="body" sz="quarter" idx="16"/>
          </p:nvPr>
        </p:nvSpPr>
        <p:spPr/>
        <p:txBody>
          <a:bodyPr/>
          <a:lstStyle/>
          <a:p>
            <a:r>
              <a:rPr lang="en-US">
                <a:cs typeface="Posterama"/>
              </a:rPr>
              <a:t>response variables </a:t>
            </a:r>
            <a:endParaRPr lang="en-US"/>
          </a:p>
        </p:txBody>
      </p:sp>
      <p:sp>
        <p:nvSpPr>
          <p:cNvPr id="11" name="Text Placeholder 10">
            <a:extLst>
              <a:ext uri="{FF2B5EF4-FFF2-40B4-BE49-F238E27FC236}">
                <a16:creationId xmlns:a16="http://schemas.microsoft.com/office/drawing/2014/main" id="{DDEFC481-B196-B85A-DC86-99DD297B60B3}"/>
              </a:ext>
            </a:extLst>
          </p:cNvPr>
          <p:cNvSpPr>
            <a:spLocks noGrp="1"/>
          </p:cNvSpPr>
          <p:nvPr>
            <p:ph type="body" sz="quarter" idx="18"/>
          </p:nvPr>
        </p:nvSpPr>
        <p:spPr/>
        <p:txBody>
          <a:bodyPr/>
          <a:lstStyle/>
          <a:p>
            <a:r>
              <a:rPr lang="en-US">
                <a:cs typeface="Posterama"/>
              </a:rPr>
              <a:t>Numerical variables</a:t>
            </a:r>
            <a:endParaRPr lang="en-US"/>
          </a:p>
        </p:txBody>
      </p:sp>
      <p:sp>
        <p:nvSpPr>
          <p:cNvPr id="13" name="Text Placeholder 12">
            <a:extLst>
              <a:ext uri="{FF2B5EF4-FFF2-40B4-BE49-F238E27FC236}">
                <a16:creationId xmlns:a16="http://schemas.microsoft.com/office/drawing/2014/main" id="{365B37D2-1319-041D-31B1-23356B3A8B6C}"/>
              </a:ext>
            </a:extLst>
          </p:cNvPr>
          <p:cNvSpPr>
            <a:spLocks noGrp="1"/>
          </p:cNvSpPr>
          <p:nvPr>
            <p:ph type="body" sz="quarter" idx="20"/>
          </p:nvPr>
        </p:nvSpPr>
        <p:spPr/>
        <p:txBody>
          <a:bodyPr/>
          <a:lstStyle/>
          <a:p>
            <a:r>
              <a:rPr lang="en-US">
                <a:cs typeface="Posterama"/>
              </a:rPr>
              <a:t>Categorical variables</a:t>
            </a:r>
            <a:endParaRPr lang="en-US"/>
          </a:p>
        </p:txBody>
      </p:sp>
      <p:sp>
        <p:nvSpPr>
          <p:cNvPr id="15" name="Text Placeholder 14">
            <a:extLst>
              <a:ext uri="{FF2B5EF4-FFF2-40B4-BE49-F238E27FC236}">
                <a16:creationId xmlns:a16="http://schemas.microsoft.com/office/drawing/2014/main" id="{3E5FA109-B40F-94FC-DD29-620B388D15F9}"/>
              </a:ext>
            </a:extLst>
          </p:cNvPr>
          <p:cNvSpPr>
            <a:spLocks noGrp="1"/>
          </p:cNvSpPr>
          <p:nvPr>
            <p:ph type="body" sz="quarter" idx="22"/>
          </p:nvPr>
        </p:nvSpPr>
        <p:spPr>
          <a:xfrm>
            <a:off x="9042094" y="4974336"/>
            <a:ext cx="1958195" cy="539496"/>
          </a:xfrm>
        </p:spPr>
        <p:txBody>
          <a:bodyPr/>
          <a:lstStyle/>
          <a:p>
            <a:r>
              <a:rPr lang="en-US">
                <a:cs typeface="Posterama"/>
              </a:rPr>
              <a:t>Non- Predictive variables </a:t>
            </a:r>
            <a:endParaRPr lang="en-US"/>
          </a:p>
        </p:txBody>
      </p:sp>
      <p:sp>
        <p:nvSpPr>
          <p:cNvPr id="22" name="Title 1">
            <a:extLst>
              <a:ext uri="{FF2B5EF4-FFF2-40B4-BE49-F238E27FC236}">
                <a16:creationId xmlns:a16="http://schemas.microsoft.com/office/drawing/2014/main" id="{F34CBF21-FF90-82CE-5F09-1419755F9F31}"/>
              </a:ext>
            </a:extLst>
          </p:cNvPr>
          <p:cNvSpPr txBox="1">
            <a:spLocks/>
          </p:cNvSpPr>
          <p:nvPr/>
        </p:nvSpPr>
        <p:spPr>
          <a:xfrm>
            <a:off x="1108494" y="611335"/>
            <a:ext cx="3886200" cy="548640"/>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a:cs typeface="Posterama"/>
              </a:rPr>
              <a:t>VARIABLES</a:t>
            </a:r>
            <a:endParaRPr lang="en-US"/>
          </a:p>
        </p:txBody>
      </p:sp>
      <p:sp>
        <p:nvSpPr>
          <p:cNvPr id="23" name="Oval 22">
            <a:extLst>
              <a:ext uri="{FF2B5EF4-FFF2-40B4-BE49-F238E27FC236}">
                <a16:creationId xmlns:a16="http://schemas.microsoft.com/office/drawing/2014/main" id="{A10E173F-884D-B015-9C9F-B2DBCA951813}"/>
              </a:ext>
            </a:extLst>
          </p:cNvPr>
          <p:cNvSpPr/>
          <p:nvPr/>
        </p:nvSpPr>
        <p:spPr>
          <a:xfrm>
            <a:off x="1111432" y="2316318"/>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a:solidFill>
                <a:schemeClr val="tx1"/>
              </a:solidFill>
            </a:endParaRPr>
          </a:p>
        </p:txBody>
      </p:sp>
      <p:sp>
        <p:nvSpPr>
          <p:cNvPr id="24" name="Oval 23">
            <a:extLst>
              <a:ext uri="{FF2B5EF4-FFF2-40B4-BE49-F238E27FC236}">
                <a16:creationId xmlns:a16="http://schemas.microsoft.com/office/drawing/2014/main" id="{95421EC4-746F-F65E-F5C4-D9FAA5724B62}"/>
              </a:ext>
            </a:extLst>
          </p:cNvPr>
          <p:cNvSpPr/>
          <p:nvPr/>
        </p:nvSpPr>
        <p:spPr>
          <a:xfrm>
            <a:off x="3699356" y="2316317"/>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7BDE6305-D338-CCA2-CA61-B0F5A9A7D1D9}"/>
              </a:ext>
            </a:extLst>
          </p:cNvPr>
          <p:cNvSpPr/>
          <p:nvPr/>
        </p:nvSpPr>
        <p:spPr>
          <a:xfrm>
            <a:off x="6287281" y="2316318"/>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b="1" cap="all">
              <a:solidFill>
                <a:schemeClr val="tx1"/>
              </a:solidFill>
            </a:endParaRPr>
          </a:p>
        </p:txBody>
      </p:sp>
      <p:sp>
        <p:nvSpPr>
          <p:cNvPr id="26" name="Oval 25">
            <a:extLst>
              <a:ext uri="{FF2B5EF4-FFF2-40B4-BE49-F238E27FC236}">
                <a16:creationId xmlns:a16="http://schemas.microsoft.com/office/drawing/2014/main" id="{79DB7F7B-DB73-36DA-5545-5929342E2C92}"/>
              </a:ext>
            </a:extLst>
          </p:cNvPr>
          <p:cNvSpPr/>
          <p:nvPr/>
        </p:nvSpPr>
        <p:spPr>
          <a:xfrm>
            <a:off x="8875205" y="2316317"/>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b="1">
              <a:solidFill>
                <a:schemeClr val="tx1"/>
              </a:solidFill>
            </a:endParaRPr>
          </a:p>
        </p:txBody>
      </p:sp>
      <p:sp>
        <p:nvSpPr>
          <p:cNvPr id="5" name="TextBox 4">
            <a:extLst>
              <a:ext uri="{FF2B5EF4-FFF2-40B4-BE49-F238E27FC236}">
                <a16:creationId xmlns:a16="http://schemas.microsoft.com/office/drawing/2014/main" id="{DAB3EC08-E9CB-CA5E-55AD-A3D348F791E2}"/>
              </a:ext>
            </a:extLst>
          </p:cNvPr>
          <p:cNvSpPr txBox="1"/>
          <p:nvPr/>
        </p:nvSpPr>
        <p:spPr>
          <a:xfrm>
            <a:off x="3788760" y="3137204"/>
            <a:ext cx="20210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cap="all">
                <a:ea typeface="+mn-lt"/>
                <a:cs typeface="+mn-lt"/>
              </a:rPr>
              <a:t>AGE, WEIGHT, HEIGHT, BMI, FRACSCORE</a:t>
            </a:r>
            <a:endParaRPr lang="en-US"/>
          </a:p>
          <a:p>
            <a:pPr algn="l"/>
            <a:endParaRPr lang="en-US"/>
          </a:p>
        </p:txBody>
      </p:sp>
      <p:sp>
        <p:nvSpPr>
          <p:cNvPr id="6" name="TextBox 5">
            <a:extLst>
              <a:ext uri="{FF2B5EF4-FFF2-40B4-BE49-F238E27FC236}">
                <a16:creationId xmlns:a16="http://schemas.microsoft.com/office/drawing/2014/main" id="{56E63E3F-2AB6-F428-EB3D-6D4D7EE49B5A}"/>
              </a:ext>
            </a:extLst>
          </p:cNvPr>
          <p:cNvSpPr txBox="1"/>
          <p:nvPr/>
        </p:nvSpPr>
        <p:spPr>
          <a:xfrm>
            <a:off x="6205269" y="2840966"/>
            <a:ext cx="238376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cap="all">
                <a:ea typeface="+mn-lt"/>
                <a:cs typeface="+mn-lt"/>
              </a:rPr>
              <a:t>RATERISK, MOMFRAC, </a:t>
            </a:r>
            <a:endParaRPr lang="en-US" sz="1400" cap="all">
              <a:ea typeface="+mn-lt"/>
              <a:cs typeface="+mn-lt"/>
            </a:endParaRPr>
          </a:p>
          <a:p>
            <a:pPr algn="ctr"/>
            <a:r>
              <a:rPr lang="en-US" sz="1400" b="1" cap="all">
                <a:ea typeface="+mn-lt"/>
                <a:cs typeface="+mn-lt"/>
              </a:rPr>
              <a:t>PRIORFRAC, SMOKE, </a:t>
            </a:r>
            <a:endParaRPr lang="en-US" sz="1400" cap="all">
              <a:ea typeface="+mn-lt"/>
              <a:cs typeface="+mn-lt"/>
            </a:endParaRPr>
          </a:p>
          <a:p>
            <a:pPr algn="ctr"/>
            <a:r>
              <a:rPr lang="en-US" sz="1400" b="1" cap="all">
                <a:ea typeface="+mn-lt"/>
                <a:cs typeface="+mn-lt"/>
              </a:rPr>
              <a:t>PREMENO, ARMASSISST, </a:t>
            </a:r>
            <a:endParaRPr lang="en-US" sz="1400" cap="all">
              <a:ea typeface="+mn-lt"/>
              <a:cs typeface="+mn-lt"/>
            </a:endParaRPr>
          </a:p>
          <a:p>
            <a:pPr algn="ctr"/>
            <a:r>
              <a:rPr lang="en-US" sz="1400" b="1" cap="all">
                <a:ea typeface="+mn-lt"/>
                <a:cs typeface="+mn-lt"/>
              </a:rPr>
              <a:t>BONEMED, BONEMED_FU, </a:t>
            </a:r>
            <a:endParaRPr lang="en-US" sz="1400" cap="all">
              <a:ea typeface="+mn-lt"/>
              <a:cs typeface="+mn-lt"/>
            </a:endParaRPr>
          </a:p>
          <a:p>
            <a:pPr algn="ctr"/>
            <a:r>
              <a:rPr lang="en-US" sz="1400" b="1" cap="all">
                <a:ea typeface="+mn-lt"/>
                <a:cs typeface="+mn-lt"/>
              </a:rPr>
              <a:t>BONETREAT</a:t>
            </a:r>
            <a:endParaRPr lang="en-US"/>
          </a:p>
        </p:txBody>
      </p:sp>
      <p:sp>
        <p:nvSpPr>
          <p:cNvPr id="8" name="Footer Placeholder 4">
            <a:extLst>
              <a:ext uri="{FF2B5EF4-FFF2-40B4-BE49-F238E27FC236}">
                <a16:creationId xmlns:a16="http://schemas.microsoft.com/office/drawing/2014/main" id="{9F995924-CBEC-FB2D-19E7-3933F9415DE8}"/>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7" name="TextBox 6">
            <a:extLst>
              <a:ext uri="{FF2B5EF4-FFF2-40B4-BE49-F238E27FC236}">
                <a16:creationId xmlns:a16="http://schemas.microsoft.com/office/drawing/2014/main" id="{973B6508-8188-7074-93AB-5561F5A299BD}"/>
              </a:ext>
            </a:extLst>
          </p:cNvPr>
          <p:cNvSpPr txBox="1"/>
          <p:nvPr/>
        </p:nvSpPr>
        <p:spPr>
          <a:xfrm>
            <a:off x="842513" y="308538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cap="all">
                <a:ea typeface="+mn-lt"/>
                <a:cs typeface="+mn-lt"/>
              </a:rPr>
              <a:t>FRACTURE </a:t>
            </a:r>
            <a:endParaRPr lang="en-US" sz="1400" cap="all">
              <a:ea typeface="+mn-lt"/>
              <a:cs typeface="+mn-lt"/>
            </a:endParaRPr>
          </a:p>
          <a:p>
            <a:pPr algn="ctr"/>
            <a:r>
              <a:rPr lang="en-US" sz="1400" cap="all">
                <a:ea typeface="+mn-lt"/>
                <a:cs typeface="+mn-lt"/>
              </a:rPr>
              <a:t>YES / NO </a:t>
            </a:r>
            <a:endParaRPr lang="en-US" sz="1400"/>
          </a:p>
        </p:txBody>
      </p:sp>
      <p:sp>
        <p:nvSpPr>
          <p:cNvPr id="10" name="TextBox 9">
            <a:extLst>
              <a:ext uri="{FF2B5EF4-FFF2-40B4-BE49-F238E27FC236}">
                <a16:creationId xmlns:a16="http://schemas.microsoft.com/office/drawing/2014/main" id="{113D1FE2-1E88-FC1B-E75A-0519E5A5A88D}"/>
              </a:ext>
            </a:extLst>
          </p:cNvPr>
          <p:cNvSpPr txBox="1"/>
          <p:nvPr/>
        </p:nvSpPr>
        <p:spPr>
          <a:xfrm>
            <a:off x="8649419" y="2970363"/>
            <a:ext cx="27432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ea typeface="+mn-lt"/>
                <a:cs typeface="+mn-lt"/>
              </a:rPr>
              <a:t>SUB_ID</a:t>
            </a:r>
            <a:endParaRPr lang="en-US" sz="1400">
              <a:ea typeface="+mn-lt"/>
              <a:cs typeface="+mn-lt"/>
            </a:endParaRPr>
          </a:p>
          <a:p>
            <a:pPr algn="ctr"/>
            <a:r>
              <a:rPr lang="en-US" sz="1400" b="1">
                <a:ea typeface="+mn-lt"/>
                <a:cs typeface="+mn-lt"/>
              </a:rPr>
              <a:t>SITE_ID</a:t>
            </a:r>
            <a:endParaRPr lang="en-US" sz="1400">
              <a:ea typeface="+mn-lt"/>
              <a:cs typeface="+mn-lt"/>
            </a:endParaRPr>
          </a:p>
          <a:p>
            <a:pPr algn="ctr"/>
            <a:r>
              <a:rPr lang="en-US" sz="1400" b="1">
                <a:ea typeface="+mn-lt"/>
                <a:cs typeface="+mn-lt"/>
              </a:rPr>
              <a:t>PHY_ID</a:t>
            </a:r>
            <a:r>
              <a:rPr lang="en-US">
                <a:cs typeface="Segoe UI"/>
              </a:rPr>
              <a:t> </a:t>
            </a:r>
            <a:endParaRPr lang="en-US"/>
          </a:p>
        </p:txBody>
      </p:sp>
    </p:spTree>
    <p:extLst>
      <p:ext uri="{BB962C8B-B14F-4D97-AF65-F5344CB8AC3E}">
        <p14:creationId xmlns:p14="http://schemas.microsoft.com/office/powerpoint/2010/main" val="344449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CA30B9-67FF-778C-9B2B-E1F10255DA00}"/>
              </a:ext>
            </a:extLst>
          </p:cNvPr>
          <p:cNvSpPr>
            <a:spLocks noGrp="1"/>
          </p:cNvSpPr>
          <p:nvPr>
            <p:ph type="body" sz="quarter" idx="14"/>
          </p:nvPr>
        </p:nvSpPr>
        <p:spPr/>
        <p:txBody>
          <a:bodyPr/>
          <a:lstStyle/>
          <a:p>
            <a:r>
              <a:rPr lang="en-US" sz="4800">
                <a:latin typeface="Posterama"/>
                <a:cs typeface="Posterama"/>
              </a:rPr>
              <a:t>MISSING VALUES ?</a:t>
            </a:r>
            <a:endParaRPr lang="en-US"/>
          </a:p>
        </p:txBody>
      </p:sp>
      <p:pic>
        <p:nvPicPr>
          <p:cNvPr id="9" name="Picture 8">
            <a:extLst>
              <a:ext uri="{FF2B5EF4-FFF2-40B4-BE49-F238E27FC236}">
                <a16:creationId xmlns:a16="http://schemas.microsoft.com/office/drawing/2014/main" id="{97E0C218-C9FD-0FD7-C917-0AEEF9D921FB}"/>
              </a:ext>
            </a:extLst>
          </p:cNvPr>
          <p:cNvPicPr>
            <a:picLocks noChangeAspect="1"/>
          </p:cNvPicPr>
          <p:nvPr/>
        </p:nvPicPr>
        <p:blipFill>
          <a:blip r:embed="rId2"/>
          <a:stretch>
            <a:fillRect/>
          </a:stretch>
        </p:blipFill>
        <p:spPr>
          <a:xfrm>
            <a:off x="1569942" y="493642"/>
            <a:ext cx="8765875" cy="5032255"/>
          </a:xfrm>
          <a:prstGeom prst="rect">
            <a:avLst/>
          </a:prstGeom>
        </p:spPr>
      </p:pic>
    </p:spTree>
    <p:extLst>
      <p:ext uri="{BB962C8B-B14F-4D97-AF65-F5344CB8AC3E}">
        <p14:creationId xmlns:p14="http://schemas.microsoft.com/office/powerpoint/2010/main" val="39431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92315" y="1239731"/>
            <a:ext cx="5760720" cy="548640"/>
          </a:xfrm>
        </p:spPr>
        <p:txBody>
          <a:bodyPr/>
          <a:lstStyle/>
          <a:p>
            <a:r>
              <a:rPr lang="en-US">
                <a:cs typeface="Posterama"/>
              </a:rPr>
              <a:t>EDA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13</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786917" y="2026863"/>
            <a:ext cx="5760720" cy="3319272"/>
          </a:xfrm>
        </p:spPr>
        <p:txBody>
          <a:bodyPr vert="horz" lIns="0" tIns="0" rIns="0" bIns="0" rtlCol="0" anchor="t">
            <a:noAutofit/>
          </a:bodyPr>
          <a:lstStyle/>
          <a:p>
            <a:pPr>
              <a:lnSpc>
                <a:spcPts val="2400"/>
              </a:lnSpc>
            </a:pPr>
            <a:r>
              <a:rPr lang="en-US"/>
              <a:t>NUMERICAL VARIABLES – LOESS CURVES </a:t>
            </a:r>
          </a:p>
          <a:p>
            <a:pPr>
              <a:lnSpc>
                <a:spcPts val="2400"/>
              </a:lnSpc>
            </a:pPr>
            <a:endParaRPr lang="en-US" sz="2000" spc="0"/>
          </a:p>
          <a:p>
            <a:pPr>
              <a:lnSpc>
                <a:spcPts val="2400"/>
              </a:lnSpc>
            </a:pPr>
            <a:r>
              <a:rPr lang="en-US"/>
              <a:t>CATEGORICAL VARIABLES – BARPLOTS </a:t>
            </a:r>
          </a:p>
          <a:p>
            <a:pPr>
              <a:lnSpc>
                <a:spcPts val="2400"/>
              </a:lnSpc>
            </a:pPr>
            <a:endParaRPr lang="en-US"/>
          </a:p>
          <a:p>
            <a:pPr>
              <a:lnSpc>
                <a:spcPts val="2400"/>
              </a:lnSpc>
            </a:pPr>
            <a:r>
              <a:rPr lang="en-US"/>
              <a:t>SCATTER PLOT MATRIX </a:t>
            </a:r>
          </a:p>
          <a:p>
            <a:pPr>
              <a:lnSpc>
                <a:spcPts val="2400"/>
              </a:lnSpc>
            </a:pPr>
            <a:endParaRPr lang="en-US"/>
          </a:p>
          <a:p>
            <a:pPr>
              <a:lnSpc>
                <a:spcPts val="2400"/>
              </a:lnSpc>
            </a:pPr>
            <a:r>
              <a:rPr lang="en-US"/>
              <a:t>MULTICOLLINEARITY </a:t>
            </a:r>
          </a:p>
          <a:p>
            <a:pPr>
              <a:lnSpc>
                <a:spcPts val="2400"/>
              </a:lnSpc>
            </a:pPr>
            <a:endParaRPr lang="en-US"/>
          </a:p>
          <a:p>
            <a:pPr>
              <a:lnSpc>
                <a:spcPts val="2400"/>
              </a:lnSpc>
            </a:pPr>
            <a:r>
              <a:rPr lang="en-US"/>
              <a:t>VARIABLE DISTRIBUTIONS</a:t>
            </a:r>
          </a:p>
          <a:p>
            <a:pPr>
              <a:lnSpc>
                <a:spcPts val="2400"/>
              </a:lnSpc>
            </a:pPr>
            <a:endParaRPr lang="en-US"/>
          </a:p>
          <a:p>
            <a:pPr>
              <a:lnSpc>
                <a:spcPts val="2400"/>
              </a:lnSpc>
            </a:pPr>
            <a:r>
              <a:rPr lang="en-US"/>
              <a:t>DECISION BOUNDARIES</a:t>
            </a:r>
          </a:p>
          <a:p>
            <a:pPr>
              <a:lnSpc>
                <a:spcPts val="2400"/>
              </a:lnSpc>
            </a:pPr>
            <a:endParaRPr lang="en-US"/>
          </a:p>
          <a:p>
            <a:pPr>
              <a:lnSpc>
                <a:spcPts val="2400"/>
              </a:lnSpc>
            </a:pPr>
            <a:endParaRPr lang="en-US"/>
          </a:p>
        </p:txBody>
      </p:sp>
      <p:pic>
        <p:nvPicPr>
          <p:cNvPr id="14" name="Graphic 13" descr="Right pointing backhand index with solid fill">
            <a:extLst>
              <a:ext uri="{FF2B5EF4-FFF2-40B4-BE49-F238E27FC236}">
                <a16:creationId xmlns:a16="http://schemas.microsoft.com/office/drawing/2014/main" id="{F9B05664-E586-9B20-71CC-C257F28FD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231" y="1893496"/>
            <a:ext cx="684363" cy="698740"/>
          </a:xfrm>
          <a:prstGeom prst="rect">
            <a:avLst/>
          </a:prstGeom>
        </p:spPr>
      </p:pic>
      <p:sp>
        <p:nvSpPr>
          <p:cNvPr id="11" name="Footer Placeholder 4">
            <a:extLst>
              <a:ext uri="{FF2B5EF4-FFF2-40B4-BE49-F238E27FC236}">
                <a16:creationId xmlns:a16="http://schemas.microsoft.com/office/drawing/2014/main" id="{1F8F66C5-A4EA-0200-83AE-8AE9E0FD124B}"/>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A9DA7B39-CAD6-496F-7A08-798A4BA36CF9}"/>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821368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92315" y="1239731"/>
            <a:ext cx="5760720" cy="548640"/>
          </a:xfrm>
        </p:spPr>
        <p:txBody>
          <a:bodyPr/>
          <a:lstStyle/>
          <a:p>
            <a:r>
              <a:rPr lang="en-US">
                <a:cs typeface="Posterama"/>
              </a:rPr>
              <a:t>EDA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14</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786917" y="2026863"/>
            <a:ext cx="5760720" cy="3319272"/>
          </a:xfrm>
        </p:spPr>
        <p:txBody>
          <a:bodyPr vert="horz" lIns="0" tIns="0" rIns="0" bIns="0" rtlCol="0" anchor="t">
            <a:noAutofit/>
          </a:bodyPr>
          <a:lstStyle/>
          <a:p>
            <a:pPr>
              <a:lnSpc>
                <a:spcPts val="2400"/>
              </a:lnSpc>
            </a:pPr>
            <a:r>
              <a:rPr lang="en-US"/>
              <a:t>NUMERICAL VARIABLES – LOESS CURVES </a:t>
            </a:r>
          </a:p>
          <a:p>
            <a:pPr>
              <a:lnSpc>
                <a:spcPts val="2400"/>
              </a:lnSpc>
            </a:pPr>
            <a:endParaRPr lang="en-US" sz="2000" spc="0"/>
          </a:p>
          <a:p>
            <a:pPr>
              <a:lnSpc>
                <a:spcPts val="2400"/>
              </a:lnSpc>
            </a:pPr>
            <a:r>
              <a:rPr lang="en-US"/>
              <a:t>CATEGORICAL VARIABLES – BARPLOTS </a:t>
            </a:r>
          </a:p>
          <a:p>
            <a:pPr>
              <a:lnSpc>
                <a:spcPts val="2400"/>
              </a:lnSpc>
            </a:pPr>
            <a:endParaRPr lang="en-US"/>
          </a:p>
          <a:p>
            <a:pPr>
              <a:lnSpc>
                <a:spcPts val="2400"/>
              </a:lnSpc>
            </a:pPr>
            <a:r>
              <a:rPr lang="en-US"/>
              <a:t>SCATTER PLOT MATRIX </a:t>
            </a:r>
          </a:p>
          <a:p>
            <a:pPr>
              <a:lnSpc>
                <a:spcPts val="2400"/>
              </a:lnSpc>
            </a:pPr>
            <a:endParaRPr lang="en-US"/>
          </a:p>
          <a:p>
            <a:pPr>
              <a:lnSpc>
                <a:spcPts val="2400"/>
              </a:lnSpc>
            </a:pPr>
            <a:r>
              <a:rPr lang="en-US"/>
              <a:t>MULTICOLLINEARITY </a:t>
            </a:r>
          </a:p>
          <a:p>
            <a:pPr>
              <a:lnSpc>
                <a:spcPts val="2400"/>
              </a:lnSpc>
            </a:pPr>
            <a:endParaRPr lang="en-US"/>
          </a:p>
          <a:p>
            <a:pPr>
              <a:lnSpc>
                <a:spcPts val="2400"/>
              </a:lnSpc>
            </a:pPr>
            <a:r>
              <a:rPr lang="en-US"/>
              <a:t>VARIABLE DISTRIBUTIONS</a:t>
            </a:r>
          </a:p>
          <a:p>
            <a:pPr>
              <a:lnSpc>
                <a:spcPts val="2400"/>
              </a:lnSpc>
            </a:pPr>
            <a:endParaRPr lang="en-US"/>
          </a:p>
          <a:p>
            <a:pPr>
              <a:lnSpc>
                <a:spcPts val="2400"/>
              </a:lnSpc>
            </a:pPr>
            <a:r>
              <a:rPr lang="en-US"/>
              <a:t>DECISION BOUNDARIES</a:t>
            </a:r>
          </a:p>
          <a:p>
            <a:pPr>
              <a:lnSpc>
                <a:spcPts val="2400"/>
              </a:lnSpc>
            </a:pPr>
            <a:endParaRPr lang="en-US"/>
          </a:p>
          <a:p>
            <a:pPr>
              <a:lnSpc>
                <a:spcPts val="2400"/>
              </a:lnSpc>
            </a:pPr>
            <a:endParaRPr lang="en-US"/>
          </a:p>
        </p:txBody>
      </p:sp>
      <p:pic>
        <p:nvPicPr>
          <p:cNvPr id="16" name="Graphic 15" descr="Right pointing backhand index with solid fill">
            <a:extLst>
              <a:ext uri="{FF2B5EF4-FFF2-40B4-BE49-F238E27FC236}">
                <a16:creationId xmlns:a16="http://schemas.microsoft.com/office/drawing/2014/main" id="{D1497C68-3B80-7F8F-FFF3-B0FC8332EB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231" y="2713005"/>
            <a:ext cx="684363" cy="698740"/>
          </a:xfrm>
          <a:prstGeom prst="rect">
            <a:avLst/>
          </a:prstGeom>
        </p:spPr>
      </p:pic>
      <p:sp>
        <p:nvSpPr>
          <p:cNvPr id="8" name="Footer Placeholder 4">
            <a:extLst>
              <a:ext uri="{FF2B5EF4-FFF2-40B4-BE49-F238E27FC236}">
                <a16:creationId xmlns:a16="http://schemas.microsoft.com/office/drawing/2014/main" id="{CB2BA971-3695-3A30-3F87-CE61BA131272}"/>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11" name="Camera 10">
            <a:extLst>
              <a:ext uri="{FF2B5EF4-FFF2-40B4-BE49-F238E27FC236}">
                <a16:creationId xmlns:a16="http://schemas.microsoft.com/office/drawing/2014/main" id="{129347DA-BD6A-99FB-D812-90C9FB26E59C}"/>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2109756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92315" y="1239731"/>
            <a:ext cx="5760720" cy="548640"/>
          </a:xfrm>
        </p:spPr>
        <p:txBody>
          <a:bodyPr/>
          <a:lstStyle/>
          <a:p>
            <a:r>
              <a:rPr lang="en-US">
                <a:cs typeface="Posterama"/>
              </a:rPr>
              <a:t>EDA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15</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786917" y="2026863"/>
            <a:ext cx="5760720" cy="3319272"/>
          </a:xfrm>
        </p:spPr>
        <p:txBody>
          <a:bodyPr vert="horz" lIns="0" tIns="0" rIns="0" bIns="0" rtlCol="0" anchor="t">
            <a:noAutofit/>
          </a:bodyPr>
          <a:lstStyle/>
          <a:p>
            <a:pPr>
              <a:lnSpc>
                <a:spcPts val="2400"/>
              </a:lnSpc>
            </a:pPr>
            <a:r>
              <a:rPr lang="en-US"/>
              <a:t>NUMERICAL VARIABLES – LOESS CURVES </a:t>
            </a:r>
          </a:p>
          <a:p>
            <a:pPr>
              <a:lnSpc>
                <a:spcPts val="2400"/>
              </a:lnSpc>
            </a:pPr>
            <a:endParaRPr lang="en-US" sz="2000" spc="0"/>
          </a:p>
          <a:p>
            <a:pPr>
              <a:lnSpc>
                <a:spcPts val="2400"/>
              </a:lnSpc>
            </a:pPr>
            <a:r>
              <a:rPr lang="en-US"/>
              <a:t>CATEGORICAL VARIABLES – BARPLOTS </a:t>
            </a:r>
          </a:p>
          <a:p>
            <a:pPr>
              <a:lnSpc>
                <a:spcPts val="2400"/>
              </a:lnSpc>
            </a:pPr>
            <a:endParaRPr lang="en-US"/>
          </a:p>
          <a:p>
            <a:pPr>
              <a:lnSpc>
                <a:spcPts val="2400"/>
              </a:lnSpc>
            </a:pPr>
            <a:r>
              <a:rPr lang="en-US"/>
              <a:t>SCATTER PLOT MATRIX </a:t>
            </a:r>
          </a:p>
          <a:p>
            <a:pPr>
              <a:lnSpc>
                <a:spcPts val="2400"/>
              </a:lnSpc>
            </a:pPr>
            <a:endParaRPr lang="en-US"/>
          </a:p>
          <a:p>
            <a:pPr>
              <a:lnSpc>
                <a:spcPts val="2400"/>
              </a:lnSpc>
            </a:pPr>
            <a:r>
              <a:rPr lang="en-US"/>
              <a:t>MULTICOLLINEARITY </a:t>
            </a:r>
          </a:p>
          <a:p>
            <a:pPr>
              <a:lnSpc>
                <a:spcPts val="2400"/>
              </a:lnSpc>
            </a:pPr>
            <a:endParaRPr lang="en-US"/>
          </a:p>
          <a:p>
            <a:pPr>
              <a:lnSpc>
                <a:spcPts val="2400"/>
              </a:lnSpc>
            </a:pPr>
            <a:r>
              <a:rPr lang="en-US"/>
              <a:t>VARIABLE DISTRIBUTIONS</a:t>
            </a:r>
          </a:p>
          <a:p>
            <a:pPr>
              <a:lnSpc>
                <a:spcPts val="2400"/>
              </a:lnSpc>
            </a:pPr>
            <a:endParaRPr lang="en-US"/>
          </a:p>
          <a:p>
            <a:pPr>
              <a:lnSpc>
                <a:spcPts val="2400"/>
              </a:lnSpc>
            </a:pPr>
            <a:r>
              <a:rPr lang="en-US"/>
              <a:t>DECISION BOUNDARIES</a:t>
            </a:r>
          </a:p>
          <a:p>
            <a:pPr>
              <a:lnSpc>
                <a:spcPts val="2400"/>
              </a:lnSpc>
            </a:pPr>
            <a:endParaRPr lang="en-US"/>
          </a:p>
          <a:p>
            <a:pPr>
              <a:lnSpc>
                <a:spcPts val="2400"/>
              </a:lnSpc>
            </a:pPr>
            <a:endParaRPr lang="en-US"/>
          </a:p>
        </p:txBody>
      </p:sp>
      <p:pic>
        <p:nvPicPr>
          <p:cNvPr id="8" name="Graphic 7" descr="Right pointing backhand index with solid fill">
            <a:extLst>
              <a:ext uri="{FF2B5EF4-FFF2-40B4-BE49-F238E27FC236}">
                <a16:creationId xmlns:a16="http://schemas.microsoft.com/office/drawing/2014/main" id="{923DAD66-F4A0-A939-6533-CF25A5BCAD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231" y="3604402"/>
            <a:ext cx="684363" cy="698740"/>
          </a:xfrm>
          <a:prstGeom prst="rect">
            <a:avLst/>
          </a:prstGeom>
        </p:spPr>
      </p:pic>
      <p:sp>
        <p:nvSpPr>
          <p:cNvPr id="10" name="Footer Placeholder 4">
            <a:extLst>
              <a:ext uri="{FF2B5EF4-FFF2-40B4-BE49-F238E27FC236}">
                <a16:creationId xmlns:a16="http://schemas.microsoft.com/office/drawing/2014/main" id="{72DE7D70-17B8-6055-F524-1C060C7A7738}"/>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12" name="Camera 11">
            <a:extLst>
              <a:ext uri="{FF2B5EF4-FFF2-40B4-BE49-F238E27FC236}">
                <a16:creationId xmlns:a16="http://schemas.microsoft.com/office/drawing/2014/main" id="{1A9A095B-C64E-C83B-C2B0-12CCAD533206}"/>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145286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92315" y="1239731"/>
            <a:ext cx="5760720" cy="548640"/>
          </a:xfrm>
        </p:spPr>
        <p:txBody>
          <a:bodyPr/>
          <a:lstStyle/>
          <a:p>
            <a:r>
              <a:rPr lang="en-US">
                <a:cs typeface="Posterama"/>
              </a:rPr>
              <a:t>EDA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786917" y="2026863"/>
            <a:ext cx="5760720" cy="3319272"/>
          </a:xfrm>
        </p:spPr>
        <p:txBody>
          <a:bodyPr vert="horz" lIns="0" tIns="0" rIns="0" bIns="0" rtlCol="0" anchor="t">
            <a:noAutofit/>
          </a:bodyPr>
          <a:lstStyle/>
          <a:p>
            <a:pPr>
              <a:lnSpc>
                <a:spcPts val="2400"/>
              </a:lnSpc>
            </a:pPr>
            <a:r>
              <a:rPr lang="en-US"/>
              <a:t>NUMERICAL VARIABLES – LOESS CURVES </a:t>
            </a:r>
          </a:p>
          <a:p>
            <a:pPr>
              <a:lnSpc>
                <a:spcPts val="2400"/>
              </a:lnSpc>
            </a:pPr>
            <a:endParaRPr lang="en-US" sz="2000" spc="0"/>
          </a:p>
          <a:p>
            <a:pPr>
              <a:lnSpc>
                <a:spcPts val="2400"/>
              </a:lnSpc>
            </a:pPr>
            <a:r>
              <a:rPr lang="en-US"/>
              <a:t>CATEGORICAL VARIABLES – BARPLOTS </a:t>
            </a:r>
          </a:p>
          <a:p>
            <a:pPr>
              <a:lnSpc>
                <a:spcPts val="2400"/>
              </a:lnSpc>
            </a:pPr>
            <a:endParaRPr lang="en-US"/>
          </a:p>
          <a:p>
            <a:pPr>
              <a:lnSpc>
                <a:spcPts val="2400"/>
              </a:lnSpc>
            </a:pPr>
            <a:r>
              <a:rPr lang="en-US"/>
              <a:t>SCATTER PLOT MATRIX </a:t>
            </a:r>
          </a:p>
          <a:p>
            <a:pPr>
              <a:lnSpc>
                <a:spcPts val="2400"/>
              </a:lnSpc>
            </a:pPr>
            <a:endParaRPr lang="en-US"/>
          </a:p>
          <a:p>
            <a:pPr>
              <a:lnSpc>
                <a:spcPts val="2400"/>
              </a:lnSpc>
            </a:pPr>
            <a:r>
              <a:rPr lang="en-US"/>
              <a:t>MULTICOLLINEARITY </a:t>
            </a:r>
          </a:p>
          <a:p>
            <a:pPr>
              <a:lnSpc>
                <a:spcPts val="2400"/>
              </a:lnSpc>
            </a:pPr>
            <a:endParaRPr lang="en-US"/>
          </a:p>
          <a:p>
            <a:pPr>
              <a:lnSpc>
                <a:spcPts val="2400"/>
              </a:lnSpc>
            </a:pPr>
            <a:r>
              <a:rPr lang="en-US"/>
              <a:t>VARIABLE DISTRIBUTIONS</a:t>
            </a:r>
          </a:p>
          <a:p>
            <a:pPr>
              <a:lnSpc>
                <a:spcPts val="2400"/>
              </a:lnSpc>
            </a:pPr>
            <a:endParaRPr lang="en-US"/>
          </a:p>
          <a:p>
            <a:pPr>
              <a:lnSpc>
                <a:spcPts val="2400"/>
              </a:lnSpc>
            </a:pPr>
            <a:r>
              <a:rPr lang="en-US"/>
              <a:t>DECISION BOUNDARIES</a:t>
            </a:r>
          </a:p>
          <a:p>
            <a:pPr>
              <a:lnSpc>
                <a:spcPts val="2400"/>
              </a:lnSpc>
            </a:pPr>
            <a:endParaRPr lang="en-US"/>
          </a:p>
          <a:p>
            <a:pPr>
              <a:lnSpc>
                <a:spcPts val="2400"/>
              </a:lnSpc>
            </a:pPr>
            <a:endParaRPr lang="en-US"/>
          </a:p>
        </p:txBody>
      </p:sp>
      <p:pic>
        <p:nvPicPr>
          <p:cNvPr id="17" name="Graphic 16" descr="Right pointing backhand index with solid fill">
            <a:extLst>
              <a:ext uri="{FF2B5EF4-FFF2-40B4-BE49-F238E27FC236}">
                <a16:creationId xmlns:a16="http://schemas.microsoft.com/office/drawing/2014/main" id="{E8B73C74-7BE5-3581-98F8-8B6701F2D8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230" y="4524552"/>
            <a:ext cx="684363" cy="698740"/>
          </a:xfrm>
          <a:prstGeom prst="rect">
            <a:avLst/>
          </a:prstGeom>
        </p:spPr>
      </p:pic>
      <p:sp>
        <p:nvSpPr>
          <p:cNvPr id="8" name="Footer Placeholder 4">
            <a:extLst>
              <a:ext uri="{FF2B5EF4-FFF2-40B4-BE49-F238E27FC236}">
                <a16:creationId xmlns:a16="http://schemas.microsoft.com/office/drawing/2014/main" id="{1E24EE94-1D7C-8AE8-64D7-78DA063D1C55}"/>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11" name="Camera 10">
            <a:extLst>
              <a:ext uri="{FF2B5EF4-FFF2-40B4-BE49-F238E27FC236}">
                <a16:creationId xmlns:a16="http://schemas.microsoft.com/office/drawing/2014/main" id="{3E788DC5-68BE-D37B-CE7D-27D772270378}"/>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4209094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92315" y="1239731"/>
            <a:ext cx="5760720" cy="548640"/>
          </a:xfrm>
        </p:spPr>
        <p:txBody>
          <a:bodyPr/>
          <a:lstStyle/>
          <a:p>
            <a:r>
              <a:rPr lang="en-US">
                <a:cs typeface="Posterama"/>
              </a:rPr>
              <a:t>EDA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17</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786917" y="2026863"/>
            <a:ext cx="5760720" cy="3319272"/>
          </a:xfrm>
        </p:spPr>
        <p:txBody>
          <a:bodyPr vert="horz" lIns="0" tIns="0" rIns="0" bIns="0" rtlCol="0" anchor="t">
            <a:noAutofit/>
          </a:bodyPr>
          <a:lstStyle/>
          <a:p>
            <a:pPr>
              <a:lnSpc>
                <a:spcPts val="2400"/>
              </a:lnSpc>
            </a:pPr>
            <a:r>
              <a:rPr lang="en-US"/>
              <a:t>NUMERICAL VARIABLES – LOESS CURVES </a:t>
            </a:r>
          </a:p>
          <a:p>
            <a:pPr>
              <a:lnSpc>
                <a:spcPts val="2400"/>
              </a:lnSpc>
            </a:pPr>
            <a:endParaRPr lang="en-US" sz="2000" spc="0"/>
          </a:p>
          <a:p>
            <a:pPr>
              <a:lnSpc>
                <a:spcPts val="2400"/>
              </a:lnSpc>
            </a:pPr>
            <a:r>
              <a:rPr lang="en-US"/>
              <a:t>CATEGORICAL VARIABLES – BARPLOTS </a:t>
            </a:r>
          </a:p>
          <a:p>
            <a:pPr>
              <a:lnSpc>
                <a:spcPts val="2400"/>
              </a:lnSpc>
            </a:pPr>
            <a:endParaRPr lang="en-US"/>
          </a:p>
          <a:p>
            <a:pPr>
              <a:lnSpc>
                <a:spcPts val="2400"/>
              </a:lnSpc>
            </a:pPr>
            <a:r>
              <a:rPr lang="en-US"/>
              <a:t>SCATTER PLOT MATRIX </a:t>
            </a:r>
          </a:p>
          <a:p>
            <a:pPr>
              <a:lnSpc>
                <a:spcPts val="2400"/>
              </a:lnSpc>
            </a:pPr>
            <a:endParaRPr lang="en-US"/>
          </a:p>
          <a:p>
            <a:pPr>
              <a:lnSpc>
                <a:spcPts val="2400"/>
              </a:lnSpc>
            </a:pPr>
            <a:r>
              <a:rPr lang="en-US"/>
              <a:t>MULTICOLLINEARITY </a:t>
            </a:r>
          </a:p>
          <a:p>
            <a:pPr>
              <a:lnSpc>
                <a:spcPts val="2400"/>
              </a:lnSpc>
            </a:pPr>
            <a:endParaRPr lang="en-US"/>
          </a:p>
          <a:p>
            <a:pPr>
              <a:lnSpc>
                <a:spcPts val="2400"/>
              </a:lnSpc>
            </a:pPr>
            <a:r>
              <a:rPr lang="en-US"/>
              <a:t>VARIABLE DISTRIBUTIONS</a:t>
            </a:r>
          </a:p>
          <a:p>
            <a:pPr>
              <a:lnSpc>
                <a:spcPts val="2400"/>
              </a:lnSpc>
            </a:pPr>
            <a:endParaRPr lang="en-US"/>
          </a:p>
          <a:p>
            <a:pPr>
              <a:lnSpc>
                <a:spcPts val="2400"/>
              </a:lnSpc>
            </a:pPr>
            <a:r>
              <a:rPr lang="en-US"/>
              <a:t>DECISION BOUNDARIES</a:t>
            </a:r>
          </a:p>
          <a:p>
            <a:pPr>
              <a:lnSpc>
                <a:spcPts val="2400"/>
              </a:lnSpc>
            </a:pPr>
            <a:endParaRPr lang="en-US"/>
          </a:p>
          <a:p>
            <a:pPr>
              <a:lnSpc>
                <a:spcPts val="2400"/>
              </a:lnSpc>
            </a:pPr>
            <a:endParaRPr lang="en-US"/>
          </a:p>
        </p:txBody>
      </p:sp>
      <p:pic>
        <p:nvPicPr>
          <p:cNvPr id="6" name="Graphic 5" descr="Right pointing backhand index with solid fill">
            <a:extLst>
              <a:ext uri="{FF2B5EF4-FFF2-40B4-BE49-F238E27FC236}">
                <a16:creationId xmlns:a16="http://schemas.microsoft.com/office/drawing/2014/main" id="{74F6E0E6-61A1-5BAD-4456-8C5BBA1FB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230" y="5344061"/>
            <a:ext cx="684363" cy="698740"/>
          </a:xfrm>
          <a:prstGeom prst="rect">
            <a:avLst/>
          </a:prstGeom>
        </p:spPr>
      </p:pic>
      <p:sp>
        <p:nvSpPr>
          <p:cNvPr id="10" name="Footer Placeholder 4">
            <a:extLst>
              <a:ext uri="{FF2B5EF4-FFF2-40B4-BE49-F238E27FC236}">
                <a16:creationId xmlns:a16="http://schemas.microsoft.com/office/drawing/2014/main" id="{F4A7E965-52BF-ACE8-D3F5-48EF0E6357BB}"/>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8" name="Camera 7">
            <a:extLst>
              <a:ext uri="{FF2B5EF4-FFF2-40B4-BE49-F238E27FC236}">
                <a16:creationId xmlns:a16="http://schemas.microsoft.com/office/drawing/2014/main" id="{261A5789-FD58-E1A1-1802-EA8EFCF5DB00}"/>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3542712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92315" y="1239731"/>
            <a:ext cx="5760720" cy="548640"/>
          </a:xfrm>
        </p:spPr>
        <p:txBody>
          <a:bodyPr/>
          <a:lstStyle/>
          <a:p>
            <a:r>
              <a:rPr lang="en-US">
                <a:cs typeface="Posterama"/>
              </a:rPr>
              <a:t>EDA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18</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786917" y="2026863"/>
            <a:ext cx="5760720" cy="3319272"/>
          </a:xfrm>
        </p:spPr>
        <p:txBody>
          <a:bodyPr vert="horz" lIns="0" tIns="0" rIns="0" bIns="0" rtlCol="0" anchor="t">
            <a:noAutofit/>
          </a:bodyPr>
          <a:lstStyle/>
          <a:p>
            <a:pPr>
              <a:lnSpc>
                <a:spcPts val="2400"/>
              </a:lnSpc>
            </a:pPr>
            <a:r>
              <a:rPr lang="en-US"/>
              <a:t>NUMERICAL VARIABLES – LOESS CURVES </a:t>
            </a:r>
          </a:p>
          <a:p>
            <a:pPr>
              <a:lnSpc>
                <a:spcPts val="2400"/>
              </a:lnSpc>
            </a:pPr>
            <a:endParaRPr lang="en-US" sz="2000" spc="0"/>
          </a:p>
          <a:p>
            <a:pPr>
              <a:lnSpc>
                <a:spcPts val="2400"/>
              </a:lnSpc>
            </a:pPr>
            <a:r>
              <a:rPr lang="en-US"/>
              <a:t>CATEGORICAL VARIABLES – BARPLOTS </a:t>
            </a:r>
          </a:p>
          <a:p>
            <a:pPr>
              <a:lnSpc>
                <a:spcPts val="2400"/>
              </a:lnSpc>
            </a:pPr>
            <a:endParaRPr lang="en-US"/>
          </a:p>
          <a:p>
            <a:pPr>
              <a:lnSpc>
                <a:spcPts val="2400"/>
              </a:lnSpc>
            </a:pPr>
            <a:r>
              <a:rPr lang="en-US"/>
              <a:t>SCATTER PLOT MATRIX </a:t>
            </a:r>
          </a:p>
          <a:p>
            <a:pPr>
              <a:lnSpc>
                <a:spcPts val="2400"/>
              </a:lnSpc>
            </a:pPr>
            <a:endParaRPr lang="en-US"/>
          </a:p>
          <a:p>
            <a:pPr>
              <a:lnSpc>
                <a:spcPts val="2400"/>
              </a:lnSpc>
            </a:pPr>
            <a:r>
              <a:rPr lang="en-US"/>
              <a:t>MULTICOLLINEARITY </a:t>
            </a:r>
          </a:p>
          <a:p>
            <a:pPr>
              <a:lnSpc>
                <a:spcPts val="2400"/>
              </a:lnSpc>
            </a:pPr>
            <a:endParaRPr lang="en-US"/>
          </a:p>
          <a:p>
            <a:pPr>
              <a:lnSpc>
                <a:spcPts val="2400"/>
              </a:lnSpc>
            </a:pPr>
            <a:r>
              <a:rPr lang="en-US"/>
              <a:t>VARIABLE DISTRIBUTIONS</a:t>
            </a:r>
          </a:p>
          <a:p>
            <a:pPr>
              <a:lnSpc>
                <a:spcPts val="2400"/>
              </a:lnSpc>
            </a:pPr>
            <a:endParaRPr lang="en-US"/>
          </a:p>
          <a:p>
            <a:pPr>
              <a:lnSpc>
                <a:spcPts val="2400"/>
              </a:lnSpc>
            </a:pPr>
            <a:r>
              <a:rPr lang="en-US"/>
              <a:t>DECISION BOUNDARIES</a:t>
            </a:r>
          </a:p>
          <a:p>
            <a:pPr>
              <a:lnSpc>
                <a:spcPts val="2400"/>
              </a:lnSpc>
            </a:pPr>
            <a:endParaRPr lang="en-US"/>
          </a:p>
          <a:p>
            <a:pPr>
              <a:lnSpc>
                <a:spcPts val="2400"/>
              </a:lnSpc>
            </a:pPr>
            <a:endParaRPr lang="en-US"/>
          </a:p>
        </p:txBody>
      </p:sp>
      <p:pic>
        <p:nvPicPr>
          <p:cNvPr id="15" name="Graphic 14" descr="Right pointing backhand index with solid fill">
            <a:extLst>
              <a:ext uri="{FF2B5EF4-FFF2-40B4-BE49-F238E27FC236}">
                <a16:creationId xmlns:a16="http://schemas.microsoft.com/office/drawing/2014/main" id="{CD6C2847-601D-2E6C-0E07-99123B2F8F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231" y="6206702"/>
            <a:ext cx="684363" cy="698740"/>
          </a:xfrm>
          <a:prstGeom prst="rect">
            <a:avLst/>
          </a:prstGeom>
        </p:spPr>
      </p:pic>
      <p:sp>
        <p:nvSpPr>
          <p:cNvPr id="8" name="Footer Placeholder 4">
            <a:extLst>
              <a:ext uri="{FF2B5EF4-FFF2-40B4-BE49-F238E27FC236}">
                <a16:creationId xmlns:a16="http://schemas.microsoft.com/office/drawing/2014/main" id="{8488D0B0-C517-07FD-5F36-85ACFE322ECA}"/>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E47E13FC-F5E2-9B87-B760-45E616A8E7F7}"/>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1098400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AB4733-551C-2F77-1C32-E2D56F6B9F13}"/>
              </a:ext>
            </a:extLst>
          </p:cNvPr>
          <p:cNvSpPr>
            <a:spLocks noGrp="1"/>
          </p:cNvSpPr>
          <p:nvPr>
            <p:ph type="sldNum" sz="quarter" idx="11"/>
          </p:nvPr>
        </p:nvSpPr>
        <p:spPr/>
        <p:txBody>
          <a:bodyPr/>
          <a:lstStyle/>
          <a:p>
            <a:fld id="{75DF2D63-3FF5-D547-96B9-BE9CCD1ABA58}" type="slidenum">
              <a:rPr lang="en-US" smtClean="0"/>
              <a:t>19</a:t>
            </a:fld>
            <a:endParaRPr lang="en-US"/>
          </a:p>
        </p:txBody>
      </p:sp>
      <p:sp>
        <p:nvSpPr>
          <p:cNvPr id="10" name="Title 1">
            <a:extLst>
              <a:ext uri="{FF2B5EF4-FFF2-40B4-BE49-F238E27FC236}">
                <a16:creationId xmlns:a16="http://schemas.microsoft.com/office/drawing/2014/main" id="{5A4FAD2B-353E-7A75-C931-EA6DA389F1FC}"/>
              </a:ext>
            </a:extLst>
          </p:cNvPr>
          <p:cNvSpPr txBox="1">
            <a:spLocks/>
          </p:cNvSpPr>
          <p:nvPr/>
        </p:nvSpPr>
        <p:spPr>
          <a:xfrm>
            <a:off x="1050064" y="4787988"/>
            <a:ext cx="3886200" cy="548640"/>
          </a:xfrm>
          <a:prstGeom prst="rect">
            <a:avLst/>
          </a:prstGeom>
        </p:spPr>
        <p:txBody>
          <a:bodyPr vert="horz" lIns="0" tIns="0" rIns="0" bIns="0" rtlCol="0" anchor="b" anchorCtr="0">
            <a:noAutofit/>
          </a:bodyPr>
          <a:lstStyle>
            <a:lvl1pPr algn="l" defTabSz="914400" rtl="0" eaLnBrk="1" latinLnBrk="0" hangingPunct="1">
              <a:lnSpc>
                <a:spcPts val="5200"/>
              </a:lnSpc>
              <a:spcBef>
                <a:spcPct val="0"/>
              </a:spcBef>
              <a:buNone/>
              <a:defRPr sz="3600" kern="1200" cap="all" spc="0" baseline="0">
                <a:solidFill>
                  <a:schemeClr val="tx1"/>
                </a:solidFill>
                <a:latin typeface="+mn-lt"/>
                <a:ea typeface="+mj-ea"/>
                <a:cs typeface="Posterama" panose="020B0504020200020000" pitchFamily="34" charset="0"/>
              </a:defRPr>
            </a:lvl1pPr>
          </a:lstStyle>
          <a:p>
            <a:r>
              <a:rPr lang="en-US" sz="4800">
                <a:latin typeface="Posterama"/>
                <a:cs typeface="Posterama"/>
              </a:rPr>
              <a:t>NUMERICAL VARIABLES </a:t>
            </a:r>
            <a:endParaRPr lang="en-US" sz="4800">
              <a:latin typeface="Posterama"/>
            </a:endParaRPr>
          </a:p>
        </p:txBody>
      </p:sp>
      <p:sp>
        <p:nvSpPr>
          <p:cNvPr id="7" name="Footer Placeholder 4">
            <a:extLst>
              <a:ext uri="{FF2B5EF4-FFF2-40B4-BE49-F238E27FC236}">
                <a16:creationId xmlns:a16="http://schemas.microsoft.com/office/drawing/2014/main" id="{F84B691B-972A-5508-C9ED-636DAF6FB117}"/>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3" name="Picture 2">
            <a:extLst>
              <a:ext uri="{FF2B5EF4-FFF2-40B4-BE49-F238E27FC236}">
                <a16:creationId xmlns:a16="http://schemas.microsoft.com/office/drawing/2014/main" id="{86CF9C00-73C5-77C8-0AA5-DE66288AA2CC}"/>
              </a:ext>
            </a:extLst>
          </p:cNvPr>
          <p:cNvPicPr>
            <a:picLocks noChangeAspect="1"/>
          </p:cNvPicPr>
          <p:nvPr/>
        </p:nvPicPr>
        <p:blipFill>
          <a:blip r:embed="rId2"/>
          <a:stretch>
            <a:fillRect/>
          </a:stretch>
        </p:blipFill>
        <p:spPr>
          <a:xfrm>
            <a:off x="4612820" y="3604271"/>
            <a:ext cx="7342980" cy="2419153"/>
          </a:xfrm>
          <a:prstGeom prst="rect">
            <a:avLst/>
          </a:prstGeom>
        </p:spPr>
      </p:pic>
      <p:pic>
        <p:nvPicPr>
          <p:cNvPr id="4" name="Picture 3" descr="A graph with a blue line&#10;&#10;Description automatically generated">
            <a:extLst>
              <a:ext uri="{FF2B5EF4-FFF2-40B4-BE49-F238E27FC236}">
                <a16:creationId xmlns:a16="http://schemas.microsoft.com/office/drawing/2014/main" id="{C910B5C4-3361-B9AF-B0A9-C0A19CE7F619}"/>
              </a:ext>
            </a:extLst>
          </p:cNvPr>
          <p:cNvPicPr>
            <a:picLocks noChangeAspect="1"/>
          </p:cNvPicPr>
          <p:nvPr/>
        </p:nvPicPr>
        <p:blipFill>
          <a:blip r:embed="rId3"/>
          <a:stretch>
            <a:fillRect/>
          </a:stretch>
        </p:blipFill>
        <p:spPr>
          <a:xfrm>
            <a:off x="1135298" y="1012489"/>
            <a:ext cx="10820501" cy="2410949"/>
          </a:xfrm>
          <a:prstGeom prst="rect">
            <a:avLst/>
          </a:prstGeom>
        </p:spPr>
      </p:pic>
      <p:sp>
        <p:nvSpPr>
          <p:cNvPr id="5" name="Rectangle: Rounded Corners 4">
            <a:extLst>
              <a:ext uri="{FF2B5EF4-FFF2-40B4-BE49-F238E27FC236}">
                <a16:creationId xmlns:a16="http://schemas.microsoft.com/office/drawing/2014/main" id="{18466A6E-2B48-D736-7F79-60E486530F7F}"/>
              </a:ext>
            </a:extLst>
          </p:cNvPr>
          <p:cNvSpPr/>
          <p:nvPr/>
        </p:nvSpPr>
        <p:spPr>
          <a:xfrm>
            <a:off x="8319697" y="616628"/>
            <a:ext cx="3867509" cy="2817962"/>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A2C30B3-7536-477A-BF45-CBB5E12AD4F5}"/>
              </a:ext>
            </a:extLst>
          </p:cNvPr>
          <p:cNvSpPr/>
          <p:nvPr/>
        </p:nvSpPr>
        <p:spPr>
          <a:xfrm>
            <a:off x="8290942" y="3434590"/>
            <a:ext cx="3867509" cy="2817962"/>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83880-E8B4-895C-63D3-F8A8C3D4BC23}"/>
              </a:ext>
            </a:extLst>
          </p:cNvPr>
          <p:cNvSpPr/>
          <p:nvPr/>
        </p:nvSpPr>
        <p:spPr>
          <a:xfrm>
            <a:off x="972867" y="616628"/>
            <a:ext cx="3867509" cy="2817962"/>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18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359325" y="2370654"/>
            <a:ext cx="3602736" cy="3364992"/>
          </a:xfrm>
        </p:spPr>
        <p:txBody>
          <a:bodyPr vert="horz" lIns="0" tIns="0" rIns="0" bIns="0" rtlCol="0" anchor="t">
            <a:noAutofit/>
          </a:bodyPr>
          <a:lstStyle/>
          <a:p>
            <a:r>
              <a:rPr lang="en-US">
                <a:ea typeface="+mn-lt"/>
                <a:cs typeface="+mn-lt"/>
              </a:rPr>
              <a:t>DATA Pre-PROCESSING </a:t>
            </a:r>
          </a:p>
          <a:p>
            <a:r>
              <a:rPr lang="en-US">
                <a:ea typeface="+mn-lt"/>
                <a:cs typeface="+mn-lt"/>
              </a:rPr>
              <a:t>Exploratory DATA ANALYSIS</a:t>
            </a:r>
            <a:endParaRPr lang="en-US"/>
          </a:p>
          <a:p>
            <a:r>
              <a:rPr lang="en-US"/>
              <a:t>Objective 1</a:t>
            </a:r>
          </a:p>
          <a:p>
            <a:r>
              <a:rPr lang="en-US"/>
              <a:t>Objective 2</a:t>
            </a:r>
          </a:p>
          <a:p>
            <a:r>
              <a:rPr lang="en-US"/>
              <a:t>Conclusion </a:t>
            </a:r>
          </a:p>
          <a:p>
            <a:endParaRPr lang="en-US"/>
          </a:p>
          <a:p>
            <a:endParaRPr lang="en-US"/>
          </a:p>
        </p:txBody>
      </p:sp>
      <p:pic>
        <p:nvPicPr>
          <p:cNvPr id="11" name="Graphic 10" descr="Right pointing backhand index with solid fill">
            <a:extLst>
              <a:ext uri="{FF2B5EF4-FFF2-40B4-BE49-F238E27FC236}">
                <a16:creationId xmlns:a16="http://schemas.microsoft.com/office/drawing/2014/main" id="{6419AA51-E15D-6F2C-E46A-6039BF71DF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7477" y="2224176"/>
            <a:ext cx="684363" cy="698740"/>
          </a:xfrm>
          <a:prstGeom prst="rect">
            <a:avLst/>
          </a:prstGeom>
        </p:spPr>
      </p:pic>
      <p:sp>
        <p:nvSpPr>
          <p:cNvPr id="6" name="Footer Placeholder 4">
            <a:extLst>
              <a:ext uri="{FF2B5EF4-FFF2-40B4-BE49-F238E27FC236}">
                <a16:creationId xmlns:a16="http://schemas.microsoft.com/office/drawing/2014/main" id="{4FDFD383-4641-FA36-176E-58830BA4183A}"/>
              </a:ext>
            </a:extLst>
          </p:cNvPr>
          <p:cNvSpPr>
            <a:spLocks noGrp="1"/>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1782737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A4FAD2B-353E-7A75-C931-EA6DA389F1FC}"/>
              </a:ext>
            </a:extLst>
          </p:cNvPr>
          <p:cNvSpPr txBox="1">
            <a:spLocks/>
          </p:cNvSpPr>
          <p:nvPr/>
        </p:nvSpPr>
        <p:spPr>
          <a:xfrm>
            <a:off x="1188720" y="609600"/>
            <a:ext cx="9829800" cy="914400"/>
          </a:xfrm>
          <a:prstGeom prst="rect">
            <a:avLst/>
          </a:prstGeom>
        </p:spPr>
        <p:txBody>
          <a:bodyPr vert="horz" lIns="0" tIns="0" rIns="0" bIns="0" rtlCol="0" anchor="t" anchorCtr="0">
            <a:normAutofit/>
          </a:bodyPr>
          <a:lstStyle>
            <a:lvl1pPr algn="l" defTabSz="914400" rtl="0" eaLnBrk="1" latinLnBrk="0" hangingPunct="1">
              <a:lnSpc>
                <a:spcPts val="5200"/>
              </a:lnSpc>
              <a:spcBef>
                <a:spcPct val="0"/>
              </a:spcBef>
              <a:buNone/>
              <a:defRPr sz="3600" kern="1200" cap="all" spc="0" baseline="0">
                <a:solidFill>
                  <a:schemeClr val="tx1"/>
                </a:solidFill>
                <a:latin typeface="+mn-lt"/>
                <a:ea typeface="+mj-ea"/>
                <a:cs typeface="Posterama" panose="020B0504020200020000" pitchFamily="34" charset="0"/>
              </a:defRPr>
            </a:lvl1pPr>
          </a:lstStyle>
          <a:p>
            <a:pPr algn="ctr">
              <a:lnSpc>
                <a:spcPct val="90000"/>
              </a:lnSpc>
              <a:spcAft>
                <a:spcPts val="600"/>
              </a:spcAft>
            </a:pPr>
            <a:r>
              <a:rPr lang="en-US" sz="4800" kern="1200" cap="all" spc="300" baseline="0">
                <a:latin typeface="+mj-lt"/>
                <a:ea typeface="+mj-ea"/>
                <a:cs typeface="Posterama" panose="020B0504020200020000" pitchFamily="34" charset="0"/>
              </a:rPr>
              <a:t>CATEGORICAL VARIABLES </a:t>
            </a:r>
          </a:p>
        </p:txBody>
      </p:sp>
      <p:pic>
        <p:nvPicPr>
          <p:cNvPr id="4" name="Picture 3" descr="A blue and pink bar graph&#10;&#10;Description automatically generated">
            <a:extLst>
              <a:ext uri="{FF2B5EF4-FFF2-40B4-BE49-F238E27FC236}">
                <a16:creationId xmlns:a16="http://schemas.microsoft.com/office/drawing/2014/main" id="{5FE8B591-CE39-4F79-A205-56E27EC16197}"/>
              </a:ext>
            </a:extLst>
          </p:cNvPr>
          <p:cNvPicPr>
            <a:picLocks noChangeAspect="1"/>
          </p:cNvPicPr>
          <p:nvPr/>
        </p:nvPicPr>
        <p:blipFill>
          <a:blip r:embed="rId2"/>
          <a:stretch>
            <a:fillRect/>
          </a:stretch>
        </p:blipFill>
        <p:spPr>
          <a:xfrm>
            <a:off x="2784605" y="1417316"/>
            <a:ext cx="6307348" cy="1919787"/>
          </a:xfrm>
          <a:prstGeom prst="rect">
            <a:avLst/>
          </a:prstGeom>
          <a:noFill/>
        </p:spPr>
      </p:pic>
      <p:sp>
        <p:nvSpPr>
          <p:cNvPr id="2" name="Slide Number Placeholder 1">
            <a:extLst>
              <a:ext uri="{FF2B5EF4-FFF2-40B4-BE49-F238E27FC236}">
                <a16:creationId xmlns:a16="http://schemas.microsoft.com/office/drawing/2014/main" id="{67AB4733-551C-2F77-1C32-E2D56F6B9F13}"/>
              </a:ext>
            </a:extLst>
          </p:cNvPr>
          <p:cNvSpPr>
            <a:spLocks noGrp="1"/>
          </p:cNvSpPr>
          <p:nvPr>
            <p:ph type="sldNum" sz="quarter" idx="11"/>
          </p:nvPr>
        </p:nvSpPr>
        <p:spPr>
          <a:xfrm>
            <a:off x="420624" y="6019801"/>
            <a:ext cx="457200" cy="184150"/>
          </a:xfrm>
        </p:spPr>
        <p:txBody>
          <a:bodyPr vert="horz" lIns="0" tIns="0" rIns="0" bIns="0" rtlCol="0" anchor="ctr">
            <a:normAutofit/>
          </a:bodyPr>
          <a:lstStyle/>
          <a:p>
            <a:pPr>
              <a:spcAft>
                <a:spcPts val="600"/>
              </a:spcAft>
            </a:pPr>
            <a:fld id="{75DF2D63-3FF5-D547-96B9-BE9CCD1ABA58}" type="slidenum">
              <a:rPr lang="en-US" smtClean="0"/>
              <a:pPr>
                <a:spcAft>
                  <a:spcPts val="600"/>
                </a:spcAft>
              </a:pPr>
              <a:t>20</a:t>
            </a:fld>
            <a:endParaRPr lang="en-US"/>
          </a:p>
        </p:txBody>
      </p:sp>
      <p:pic>
        <p:nvPicPr>
          <p:cNvPr id="5" name="Picture 4" descr="A blue and pink bar graph&#10;&#10;Description automatically generated">
            <a:extLst>
              <a:ext uri="{FF2B5EF4-FFF2-40B4-BE49-F238E27FC236}">
                <a16:creationId xmlns:a16="http://schemas.microsoft.com/office/drawing/2014/main" id="{BF47A026-0DED-725C-65A2-78A5B3770621}"/>
              </a:ext>
            </a:extLst>
          </p:cNvPr>
          <p:cNvPicPr>
            <a:picLocks noChangeAspect="1"/>
          </p:cNvPicPr>
          <p:nvPr/>
        </p:nvPicPr>
        <p:blipFill>
          <a:blip r:embed="rId3"/>
          <a:stretch>
            <a:fillRect/>
          </a:stretch>
        </p:blipFill>
        <p:spPr>
          <a:xfrm>
            <a:off x="2781733" y="3096491"/>
            <a:ext cx="6452738" cy="2074652"/>
          </a:xfrm>
          <a:prstGeom prst="rect">
            <a:avLst/>
          </a:prstGeom>
        </p:spPr>
      </p:pic>
      <p:pic>
        <p:nvPicPr>
          <p:cNvPr id="6" name="Picture 5">
            <a:extLst>
              <a:ext uri="{FF2B5EF4-FFF2-40B4-BE49-F238E27FC236}">
                <a16:creationId xmlns:a16="http://schemas.microsoft.com/office/drawing/2014/main" id="{CBA75B79-07BE-44D5-B423-862E842D76CB}"/>
              </a:ext>
            </a:extLst>
          </p:cNvPr>
          <p:cNvPicPr>
            <a:picLocks noChangeAspect="1"/>
          </p:cNvPicPr>
          <p:nvPr/>
        </p:nvPicPr>
        <p:blipFill>
          <a:blip r:embed="rId4"/>
          <a:stretch>
            <a:fillRect/>
          </a:stretch>
        </p:blipFill>
        <p:spPr>
          <a:xfrm>
            <a:off x="2784290" y="5179296"/>
            <a:ext cx="1772368" cy="1681791"/>
          </a:xfrm>
          <a:prstGeom prst="rect">
            <a:avLst/>
          </a:prstGeom>
        </p:spPr>
      </p:pic>
      <p:pic>
        <p:nvPicPr>
          <p:cNvPr id="7" name="Picture 6" descr="A close-up of a graph&#10;&#10;Description automatically generated">
            <a:extLst>
              <a:ext uri="{FF2B5EF4-FFF2-40B4-BE49-F238E27FC236}">
                <a16:creationId xmlns:a16="http://schemas.microsoft.com/office/drawing/2014/main" id="{934F8AEF-544A-62B0-E70F-B0C010F50F85}"/>
              </a:ext>
            </a:extLst>
          </p:cNvPr>
          <p:cNvPicPr>
            <a:picLocks noChangeAspect="1"/>
          </p:cNvPicPr>
          <p:nvPr/>
        </p:nvPicPr>
        <p:blipFill>
          <a:blip r:embed="rId5"/>
          <a:stretch>
            <a:fillRect/>
          </a:stretch>
        </p:blipFill>
        <p:spPr>
          <a:xfrm>
            <a:off x="4936679" y="5095507"/>
            <a:ext cx="3568819" cy="1744153"/>
          </a:xfrm>
          <a:prstGeom prst="rect">
            <a:avLst/>
          </a:prstGeom>
        </p:spPr>
      </p:pic>
      <p:sp>
        <p:nvSpPr>
          <p:cNvPr id="9" name="Rectangle 8">
            <a:extLst>
              <a:ext uri="{FF2B5EF4-FFF2-40B4-BE49-F238E27FC236}">
                <a16:creationId xmlns:a16="http://schemas.microsoft.com/office/drawing/2014/main" id="{03402E29-E442-C755-4D3C-F9900592D819}"/>
              </a:ext>
            </a:extLst>
          </p:cNvPr>
          <p:cNvSpPr/>
          <p:nvPr/>
        </p:nvSpPr>
        <p:spPr>
          <a:xfrm>
            <a:off x="4707930" y="5111476"/>
            <a:ext cx="1969699" cy="17540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68D62D-EF4C-A8C6-D21C-74E8A27B71DE}"/>
              </a:ext>
            </a:extLst>
          </p:cNvPr>
          <p:cNvSpPr/>
          <p:nvPr/>
        </p:nvSpPr>
        <p:spPr>
          <a:xfrm>
            <a:off x="4937967" y="1416494"/>
            <a:ext cx="1969699" cy="17540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xplosion: 14 Points 11">
            <a:extLst>
              <a:ext uri="{FF2B5EF4-FFF2-40B4-BE49-F238E27FC236}">
                <a16:creationId xmlns:a16="http://schemas.microsoft.com/office/drawing/2014/main" id="{F6E4BF66-112A-3E0C-C3A6-8ECDC96A00DA}"/>
              </a:ext>
            </a:extLst>
          </p:cNvPr>
          <p:cNvSpPr/>
          <p:nvPr/>
        </p:nvSpPr>
        <p:spPr>
          <a:xfrm>
            <a:off x="8660072" y="1667444"/>
            <a:ext cx="3464941" cy="2329132"/>
          </a:xfrm>
          <a:prstGeom prst="irregularSeal2">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tx1"/>
                </a:solidFill>
              </a:rPr>
              <a:t>Not significant </a:t>
            </a:r>
          </a:p>
        </p:txBody>
      </p:sp>
      <p:sp>
        <p:nvSpPr>
          <p:cNvPr id="13" name="Footer Placeholder 4">
            <a:extLst>
              <a:ext uri="{FF2B5EF4-FFF2-40B4-BE49-F238E27FC236}">
                <a16:creationId xmlns:a16="http://schemas.microsoft.com/office/drawing/2014/main" id="{CA384DE9-E71F-CA86-1EA4-3143C4E7D7CA}"/>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7140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5C1B-B836-444F-C28D-2A00259E109F}"/>
              </a:ext>
            </a:extLst>
          </p:cNvPr>
          <p:cNvSpPr>
            <a:spLocks noGrp="1"/>
          </p:cNvSpPr>
          <p:nvPr>
            <p:ph type="title"/>
          </p:nvPr>
        </p:nvSpPr>
        <p:spPr>
          <a:xfrm>
            <a:off x="1295400" y="1124712"/>
            <a:ext cx="8026879" cy="591772"/>
          </a:xfrm>
        </p:spPr>
        <p:txBody>
          <a:bodyPr/>
          <a:lstStyle/>
          <a:p>
            <a:r>
              <a:rPr lang="en-US">
                <a:cs typeface="Posterama"/>
              </a:rPr>
              <a:t>SCATTER PLOT MATRIX</a:t>
            </a:r>
            <a:endParaRPr lang="en-US"/>
          </a:p>
        </p:txBody>
      </p:sp>
      <p:sp>
        <p:nvSpPr>
          <p:cNvPr id="4" name="Slide Number Placeholder 3">
            <a:extLst>
              <a:ext uri="{FF2B5EF4-FFF2-40B4-BE49-F238E27FC236}">
                <a16:creationId xmlns:a16="http://schemas.microsoft.com/office/drawing/2014/main" id="{903A3283-3D39-51C0-6127-C4274DF425E8}"/>
              </a:ext>
            </a:extLst>
          </p:cNvPr>
          <p:cNvSpPr>
            <a:spLocks noGrp="1"/>
          </p:cNvSpPr>
          <p:nvPr>
            <p:ph type="sldNum" sz="quarter" idx="11"/>
          </p:nvPr>
        </p:nvSpPr>
        <p:spPr/>
        <p:txBody>
          <a:bodyPr/>
          <a:lstStyle/>
          <a:p>
            <a:fld id="{75DF2D63-3FF5-D547-96B9-BE9CCD1ABA58}" type="slidenum">
              <a:rPr lang="en-US" smtClean="0"/>
              <a:t>21</a:t>
            </a:fld>
            <a:endParaRPr lang="en-US"/>
          </a:p>
        </p:txBody>
      </p:sp>
      <p:pic>
        <p:nvPicPr>
          <p:cNvPr id="8" name="Picture 7" descr="A screenshot of a graph&#10;&#10;Description automatically generated">
            <a:extLst>
              <a:ext uri="{FF2B5EF4-FFF2-40B4-BE49-F238E27FC236}">
                <a16:creationId xmlns:a16="http://schemas.microsoft.com/office/drawing/2014/main" id="{5E521366-54F1-8B70-B302-28BDE7E34A93}"/>
              </a:ext>
            </a:extLst>
          </p:cNvPr>
          <p:cNvPicPr>
            <a:picLocks noChangeAspect="1"/>
          </p:cNvPicPr>
          <p:nvPr/>
        </p:nvPicPr>
        <p:blipFill>
          <a:blip r:embed="rId2"/>
          <a:stretch>
            <a:fillRect/>
          </a:stretch>
        </p:blipFill>
        <p:spPr>
          <a:xfrm>
            <a:off x="1841867" y="1775394"/>
            <a:ext cx="6667263" cy="4923263"/>
          </a:xfrm>
          <a:prstGeom prst="rect">
            <a:avLst/>
          </a:prstGeom>
        </p:spPr>
      </p:pic>
      <p:sp>
        <p:nvSpPr>
          <p:cNvPr id="6" name="Oval 5">
            <a:extLst>
              <a:ext uri="{FF2B5EF4-FFF2-40B4-BE49-F238E27FC236}">
                <a16:creationId xmlns:a16="http://schemas.microsoft.com/office/drawing/2014/main" id="{0420FC36-332A-5A85-1A45-492FB9EBA16C}"/>
              </a:ext>
            </a:extLst>
          </p:cNvPr>
          <p:cNvSpPr/>
          <p:nvPr/>
        </p:nvSpPr>
        <p:spPr>
          <a:xfrm>
            <a:off x="2976112" y="4116498"/>
            <a:ext cx="1351471" cy="110705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2AE202-A589-F1DC-3F13-4B07B31BA72F}"/>
              </a:ext>
            </a:extLst>
          </p:cNvPr>
          <p:cNvSpPr/>
          <p:nvPr/>
        </p:nvSpPr>
        <p:spPr>
          <a:xfrm>
            <a:off x="1926565" y="4907253"/>
            <a:ext cx="1351471" cy="110705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14 Points 12">
            <a:extLst>
              <a:ext uri="{FF2B5EF4-FFF2-40B4-BE49-F238E27FC236}">
                <a16:creationId xmlns:a16="http://schemas.microsoft.com/office/drawing/2014/main" id="{2A8242CF-22C3-AE49-0E1D-F6F79F070781}"/>
              </a:ext>
            </a:extLst>
          </p:cNvPr>
          <p:cNvSpPr/>
          <p:nvPr/>
        </p:nvSpPr>
        <p:spPr>
          <a:xfrm>
            <a:off x="8315014" y="1624314"/>
            <a:ext cx="3867508" cy="2487282"/>
          </a:xfrm>
          <a:prstGeom prst="irregularSeal2">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tx1"/>
                </a:solidFill>
              </a:rPr>
              <a:t>Multicollinearity issue</a:t>
            </a:r>
          </a:p>
        </p:txBody>
      </p:sp>
      <p:sp>
        <p:nvSpPr>
          <p:cNvPr id="9" name="Footer Placeholder 4">
            <a:extLst>
              <a:ext uri="{FF2B5EF4-FFF2-40B4-BE49-F238E27FC236}">
                <a16:creationId xmlns:a16="http://schemas.microsoft.com/office/drawing/2014/main" id="{5AAC7396-971A-FB53-28DC-C4F11B88C57A}"/>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87797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5C1B-B836-444F-C28D-2A00259E109F}"/>
              </a:ext>
            </a:extLst>
          </p:cNvPr>
          <p:cNvSpPr>
            <a:spLocks noGrp="1"/>
          </p:cNvSpPr>
          <p:nvPr>
            <p:ph type="title"/>
          </p:nvPr>
        </p:nvSpPr>
        <p:spPr>
          <a:xfrm>
            <a:off x="1295400" y="1124712"/>
            <a:ext cx="8026879" cy="591772"/>
          </a:xfrm>
        </p:spPr>
        <p:txBody>
          <a:bodyPr/>
          <a:lstStyle/>
          <a:p>
            <a:r>
              <a:rPr lang="en-US">
                <a:cs typeface="Posterama"/>
              </a:rPr>
              <a:t>SCATTER PLOT MATRIX</a:t>
            </a:r>
            <a:endParaRPr lang="en-US"/>
          </a:p>
        </p:txBody>
      </p:sp>
      <p:sp>
        <p:nvSpPr>
          <p:cNvPr id="4" name="Slide Number Placeholder 3">
            <a:extLst>
              <a:ext uri="{FF2B5EF4-FFF2-40B4-BE49-F238E27FC236}">
                <a16:creationId xmlns:a16="http://schemas.microsoft.com/office/drawing/2014/main" id="{903A3283-3D39-51C0-6127-C4274DF425E8}"/>
              </a:ext>
            </a:extLst>
          </p:cNvPr>
          <p:cNvSpPr>
            <a:spLocks noGrp="1"/>
          </p:cNvSpPr>
          <p:nvPr>
            <p:ph type="sldNum" sz="quarter" idx="11"/>
          </p:nvPr>
        </p:nvSpPr>
        <p:spPr/>
        <p:txBody>
          <a:bodyPr/>
          <a:lstStyle/>
          <a:p>
            <a:fld id="{75DF2D63-3FF5-D547-96B9-BE9CCD1ABA58}" type="slidenum">
              <a:rPr lang="en-US" smtClean="0"/>
              <a:t>22</a:t>
            </a:fld>
            <a:endParaRPr lang="en-US"/>
          </a:p>
        </p:txBody>
      </p:sp>
      <p:pic>
        <p:nvPicPr>
          <p:cNvPr id="8" name="Picture 7" descr="A screenshot of a graph&#10;&#10;Description automatically generated">
            <a:extLst>
              <a:ext uri="{FF2B5EF4-FFF2-40B4-BE49-F238E27FC236}">
                <a16:creationId xmlns:a16="http://schemas.microsoft.com/office/drawing/2014/main" id="{5E521366-54F1-8B70-B302-28BDE7E34A93}"/>
              </a:ext>
            </a:extLst>
          </p:cNvPr>
          <p:cNvPicPr>
            <a:picLocks noChangeAspect="1"/>
          </p:cNvPicPr>
          <p:nvPr/>
        </p:nvPicPr>
        <p:blipFill>
          <a:blip r:embed="rId2"/>
          <a:stretch>
            <a:fillRect/>
          </a:stretch>
        </p:blipFill>
        <p:spPr>
          <a:xfrm>
            <a:off x="1841867" y="1775394"/>
            <a:ext cx="6667263" cy="4923263"/>
          </a:xfrm>
          <a:prstGeom prst="rect">
            <a:avLst/>
          </a:prstGeom>
        </p:spPr>
      </p:pic>
      <p:sp>
        <p:nvSpPr>
          <p:cNvPr id="6" name="Oval 5">
            <a:extLst>
              <a:ext uri="{FF2B5EF4-FFF2-40B4-BE49-F238E27FC236}">
                <a16:creationId xmlns:a16="http://schemas.microsoft.com/office/drawing/2014/main" id="{0420FC36-332A-5A85-1A45-492FB9EBA16C}"/>
              </a:ext>
            </a:extLst>
          </p:cNvPr>
          <p:cNvSpPr/>
          <p:nvPr/>
        </p:nvSpPr>
        <p:spPr>
          <a:xfrm>
            <a:off x="6095999" y="4907253"/>
            <a:ext cx="1351471" cy="110705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045CC03-3517-C32F-1A2D-5C22D7215DFF}"/>
              </a:ext>
            </a:extLst>
          </p:cNvPr>
          <p:cNvSpPr/>
          <p:nvPr/>
        </p:nvSpPr>
        <p:spPr>
          <a:xfrm>
            <a:off x="1840300" y="1830498"/>
            <a:ext cx="1351471" cy="110705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56DF40D-6B7D-FC98-A068-7919B1C93ABC}"/>
              </a:ext>
            </a:extLst>
          </p:cNvPr>
          <p:cNvSpPr/>
          <p:nvPr/>
        </p:nvSpPr>
        <p:spPr>
          <a:xfrm>
            <a:off x="2976111" y="2578120"/>
            <a:ext cx="1351471" cy="110705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2AE202-A589-F1DC-3F13-4B07B31BA72F}"/>
              </a:ext>
            </a:extLst>
          </p:cNvPr>
          <p:cNvSpPr/>
          <p:nvPr/>
        </p:nvSpPr>
        <p:spPr>
          <a:xfrm>
            <a:off x="5032074" y="4116498"/>
            <a:ext cx="1351471" cy="110705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14 Points 12">
            <a:extLst>
              <a:ext uri="{FF2B5EF4-FFF2-40B4-BE49-F238E27FC236}">
                <a16:creationId xmlns:a16="http://schemas.microsoft.com/office/drawing/2014/main" id="{2A8242CF-22C3-AE49-0E1D-F6F79F070781}"/>
              </a:ext>
            </a:extLst>
          </p:cNvPr>
          <p:cNvSpPr/>
          <p:nvPr/>
        </p:nvSpPr>
        <p:spPr>
          <a:xfrm>
            <a:off x="206185" y="3924691"/>
            <a:ext cx="4370715" cy="1538377"/>
          </a:xfrm>
          <a:prstGeom prst="irregularSeal2">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tx1"/>
                </a:solidFill>
              </a:rPr>
              <a:t>Nonnormal distribution ! </a:t>
            </a:r>
          </a:p>
        </p:txBody>
      </p:sp>
      <p:sp>
        <p:nvSpPr>
          <p:cNvPr id="9" name="Footer Placeholder 4">
            <a:extLst>
              <a:ext uri="{FF2B5EF4-FFF2-40B4-BE49-F238E27FC236}">
                <a16:creationId xmlns:a16="http://schemas.microsoft.com/office/drawing/2014/main" id="{8A1642B1-3A1F-2CD1-EA46-F268049A118D}"/>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4244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17FC-2401-BEC5-0435-2C31C963E229}"/>
              </a:ext>
            </a:extLst>
          </p:cNvPr>
          <p:cNvSpPr>
            <a:spLocks noGrp="1"/>
          </p:cNvSpPr>
          <p:nvPr>
            <p:ph type="title"/>
          </p:nvPr>
        </p:nvSpPr>
        <p:spPr/>
        <p:txBody>
          <a:bodyPr/>
          <a:lstStyle/>
          <a:p>
            <a:r>
              <a:rPr lang="en-US">
                <a:cs typeface="Posterama"/>
              </a:rPr>
              <a:t>MULTICOLLINEARITY</a:t>
            </a:r>
            <a:endParaRPr lang="en-US"/>
          </a:p>
        </p:txBody>
      </p:sp>
      <p:sp>
        <p:nvSpPr>
          <p:cNvPr id="4" name="Slide Number Placeholder 3">
            <a:extLst>
              <a:ext uri="{FF2B5EF4-FFF2-40B4-BE49-F238E27FC236}">
                <a16:creationId xmlns:a16="http://schemas.microsoft.com/office/drawing/2014/main" id="{0AB93A0A-E31A-CF00-B31A-E0EDAA73DBBE}"/>
              </a:ext>
            </a:extLst>
          </p:cNvPr>
          <p:cNvSpPr>
            <a:spLocks noGrp="1"/>
          </p:cNvSpPr>
          <p:nvPr>
            <p:ph type="sldNum" sz="quarter" idx="11"/>
          </p:nvPr>
        </p:nvSpPr>
        <p:spPr/>
        <p:txBody>
          <a:bodyPr/>
          <a:lstStyle/>
          <a:p>
            <a:fld id="{75DF2D63-3FF5-D547-96B9-BE9CCD1ABA58}" type="slidenum">
              <a:rPr lang="en-US" smtClean="0"/>
              <a:t>23</a:t>
            </a:fld>
            <a:endParaRPr lang="en-US"/>
          </a:p>
        </p:txBody>
      </p:sp>
      <p:pic>
        <p:nvPicPr>
          <p:cNvPr id="7" name="Picture 6" descr="A grid of blue and pink squares&#10;&#10;Description automatically generated">
            <a:extLst>
              <a:ext uri="{FF2B5EF4-FFF2-40B4-BE49-F238E27FC236}">
                <a16:creationId xmlns:a16="http://schemas.microsoft.com/office/drawing/2014/main" id="{E2B68DEB-C6CB-DA51-0867-D018DED917F3}"/>
              </a:ext>
            </a:extLst>
          </p:cNvPr>
          <p:cNvPicPr>
            <a:picLocks noChangeAspect="1"/>
          </p:cNvPicPr>
          <p:nvPr/>
        </p:nvPicPr>
        <p:blipFill>
          <a:blip r:embed="rId2"/>
          <a:stretch>
            <a:fillRect/>
          </a:stretch>
        </p:blipFill>
        <p:spPr>
          <a:xfrm>
            <a:off x="2555388" y="1308129"/>
            <a:ext cx="5844246" cy="5452946"/>
          </a:xfrm>
          <a:prstGeom prst="rect">
            <a:avLst/>
          </a:prstGeom>
        </p:spPr>
      </p:pic>
      <p:sp>
        <p:nvSpPr>
          <p:cNvPr id="9" name="Flowchart: Connector 8">
            <a:extLst>
              <a:ext uri="{FF2B5EF4-FFF2-40B4-BE49-F238E27FC236}">
                <a16:creationId xmlns:a16="http://schemas.microsoft.com/office/drawing/2014/main" id="{9B11AC2A-FB55-EE79-B4BE-2F4D4567410E}"/>
              </a:ext>
            </a:extLst>
          </p:cNvPr>
          <p:cNvSpPr/>
          <p:nvPr/>
        </p:nvSpPr>
        <p:spPr>
          <a:xfrm>
            <a:off x="5404483" y="2748004"/>
            <a:ext cx="845634" cy="771292"/>
          </a:xfrm>
          <a:prstGeom prst="flowChartConnector">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F892E713-0066-F423-FAF6-77747645D69F}"/>
              </a:ext>
            </a:extLst>
          </p:cNvPr>
          <p:cNvSpPr/>
          <p:nvPr/>
        </p:nvSpPr>
        <p:spPr>
          <a:xfrm>
            <a:off x="6180859" y="1971626"/>
            <a:ext cx="845634" cy="771292"/>
          </a:xfrm>
          <a:prstGeom prst="flowChartConnector">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4 Points 7">
            <a:extLst>
              <a:ext uri="{FF2B5EF4-FFF2-40B4-BE49-F238E27FC236}">
                <a16:creationId xmlns:a16="http://schemas.microsoft.com/office/drawing/2014/main" id="{7548B906-471A-D132-D442-0C81598ABAA1}"/>
              </a:ext>
            </a:extLst>
          </p:cNvPr>
          <p:cNvSpPr/>
          <p:nvPr/>
        </p:nvSpPr>
        <p:spPr>
          <a:xfrm>
            <a:off x="8343770" y="1192992"/>
            <a:ext cx="3464941" cy="2329132"/>
          </a:xfrm>
          <a:prstGeom prst="irregularSeal2">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Multicollinearity issue!</a:t>
            </a:r>
          </a:p>
        </p:txBody>
      </p:sp>
      <p:sp>
        <p:nvSpPr>
          <p:cNvPr id="10" name="Footer Placeholder 4">
            <a:extLst>
              <a:ext uri="{FF2B5EF4-FFF2-40B4-BE49-F238E27FC236}">
                <a16:creationId xmlns:a16="http://schemas.microsoft.com/office/drawing/2014/main" id="{BA3487A5-6729-6FBE-D20B-20E8F2636C00}"/>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420591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5C9D-7C33-EA25-FB9D-6C41445C27CC}"/>
              </a:ext>
            </a:extLst>
          </p:cNvPr>
          <p:cNvSpPr>
            <a:spLocks noGrp="1"/>
          </p:cNvSpPr>
          <p:nvPr>
            <p:ph type="title"/>
          </p:nvPr>
        </p:nvSpPr>
        <p:spPr>
          <a:xfrm>
            <a:off x="1295400" y="1124712"/>
            <a:ext cx="5237671" cy="649281"/>
          </a:xfrm>
        </p:spPr>
        <p:txBody>
          <a:bodyPr/>
          <a:lstStyle/>
          <a:p>
            <a:r>
              <a:rPr lang="en-US">
                <a:cs typeface="Posterama"/>
              </a:rPr>
              <a:t>Distributions</a:t>
            </a:r>
            <a:endParaRPr lang="en-US"/>
          </a:p>
        </p:txBody>
      </p:sp>
      <p:sp>
        <p:nvSpPr>
          <p:cNvPr id="4" name="Slide Number Placeholder 3">
            <a:extLst>
              <a:ext uri="{FF2B5EF4-FFF2-40B4-BE49-F238E27FC236}">
                <a16:creationId xmlns:a16="http://schemas.microsoft.com/office/drawing/2014/main" id="{5049ECC7-0869-24EE-F9A0-C56CF360B1E2}"/>
              </a:ext>
            </a:extLst>
          </p:cNvPr>
          <p:cNvSpPr>
            <a:spLocks noGrp="1"/>
          </p:cNvSpPr>
          <p:nvPr>
            <p:ph type="sldNum" sz="quarter" idx="11"/>
          </p:nvPr>
        </p:nvSpPr>
        <p:spPr/>
        <p:txBody>
          <a:bodyPr/>
          <a:lstStyle/>
          <a:p>
            <a:fld id="{75DF2D63-3FF5-D547-96B9-BE9CCD1ABA58}" type="slidenum">
              <a:rPr lang="en-US" dirty="0" smtClean="0"/>
              <a:t>24</a:t>
            </a:fld>
            <a:endParaRPr lang="en-US"/>
          </a:p>
        </p:txBody>
      </p:sp>
      <p:pic>
        <p:nvPicPr>
          <p:cNvPr id="7" name="Picture 6" descr="A graph of age and age&#10;&#10;Description automatically generated">
            <a:extLst>
              <a:ext uri="{FF2B5EF4-FFF2-40B4-BE49-F238E27FC236}">
                <a16:creationId xmlns:a16="http://schemas.microsoft.com/office/drawing/2014/main" id="{A6122C44-C077-526B-47D2-B8F8D90A5695}"/>
              </a:ext>
            </a:extLst>
          </p:cNvPr>
          <p:cNvPicPr>
            <a:picLocks noChangeAspect="1"/>
          </p:cNvPicPr>
          <p:nvPr/>
        </p:nvPicPr>
        <p:blipFill>
          <a:blip r:embed="rId2"/>
          <a:stretch>
            <a:fillRect/>
          </a:stretch>
        </p:blipFill>
        <p:spPr>
          <a:xfrm>
            <a:off x="1300056" y="2216849"/>
            <a:ext cx="6073356" cy="4082271"/>
          </a:xfrm>
          <a:prstGeom prst="rect">
            <a:avLst/>
          </a:prstGeom>
        </p:spPr>
      </p:pic>
      <p:sp>
        <p:nvSpPr>
          <p:cNvPr id="9" name="Explosion: 8 Points 8">
            <a:extLst>
              <a:ext uri="{FF2B5EF4-FFF2-40B4-BE49-F238E27FC236}">
                <a16:creationId xmlns:a16="http://schemas.microsoft.com/office/drawing/2014/main" id="{705010CD-3F3F-EF30-0483-7A6B3A036440}"/>
              </a:ext>
            </a:extLst>
          </p:cNvPr>
          <p:cNvSpPr/>
          <p:nvPr/>
        </p:nvSpPr>
        <p:spPr>
          <a:xfrm>
            <a:off x="7279518" y="1709924"/>
            <a:ext cx="2976113" cy="2817962"/>
          </a:xfrm>
          <a:prstGeom prst="irregularSeal1">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rtl="0"/>
            <a:r>
              <a:rPr lang="en-US" sz="1800" b="1" baseline="0">
                <a:solidFill>
                  <a:schemeClr val="tx1"/>
                </a:solidFill>
                <a:latin typeface="Daytona Condensed Light"/>
                <a:ea typeface="Segoe UI"/>
                <a:cs typeface="Segoe UI"/>
              </a:rPr>
              <a:t>Right skewed </a:t>
            </a:r>
            <a:r>
              <a:rPr lang="en-US" sz="1800">
                <a:solidFill>
                  <a:schemeClr val="tx1"/>
                </a:solidFill>
                <a:latin typeface="Daytona Condensed Light"/>
                <a:ea typeface="Segoe UI"/>
                <a:cs typeface="Segoe UI"/>
              </a:rPr>
              <a:t>​</a:t>
            </a:r>
          </a:p>
          <a:p>
            <a:pPr algn="ctr" rtl="0"/>
            <a:r>
              <a:rPr lang="en-US" sz="1800" b="1" strike="sngStrike" baseline="0">
                <a:solidFill>
                  <a:schemeClr val="tx1"/>
                </a:solidFill>
                <a:latin typeface="Daytona Condensed Light"/>
                <a:ea typeface="Segoe UI"/>
                <a:cs typeface="Segoe UI"/>
              </a:rPr>
              <a:t>LDA </a:t>
            </a:r>
            <a:endParaRPr lang="en-US">
              <a:solidFill>
                <a:schemeClr val="tx1"/>
              </a:solidFill>
            </a:endParaRPr>
          </a:p>
        </p:txBody>
      </p:sp>
      <p:sp>
        <p:nvSpPr>
          <p:cNvPr id="6" name="Footer Placeholder 4">
            <a:extLst>
              <a:ext uri="{FF2B5EF4-FFF2-40B4-BE49-F238E27FC236}">
                <a16:creationId xmlns:a16="http://schemas.microsoft.com/office/drawing/2014/main" id="{2643D623-2657-52CB-5A54-0C9F7DF26179}"/>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58635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CB47-DC58-33AA-6A12-5F902A618D9F}"/>
              </a:ext>
            </a:extLst>
          </p:cNvPr>
          <p:cNvSpPr>
            <a:spLocks noGrp="1"/>
          </p:cNvSpPr>
          <p:nvPr>
            <p:ph type="title"/>
          </p:nvPr>
        </p:nvSpPr>
        <p:spPr/>
        <p:txBody>
          <a:bodyPr/>
          <a:lstStyle/>
          <a:p>
            <a:r>
              <a:rPr lang="en-US">
                <a:cs typeface="Posterama"/>
              </a:rPr>
              <a:t>DISTRIBUTIONS</a:t>
            </a:r>
            <a:endParaRPr lang="en-US"/>
          </a:p>
        </p:txBody>
      </p:sp>
      <p:sp>
        <p:nvSpPr>
          <p:cNvPr id="4" name="Slide Number Placeholder 3">
            <a:extLst>
              <a:ext uri="{FF2B5EF4-FFF2-40B4-BE49-F238E27FC236}">
                <a16:creationId xmlns:a16="http://schemas.microsoft.com/office/drawing/2014/main" id="{271113D0-242B-5D5E-41E4-563F88A6E689}"/>
              </a:ext>
            </a:extLst>
          </p:cNvPr>
          <p:cNvSpPr>
            <a:spLocks noGrp="1"/>
          </p:cNvSpPr>
          <p:nvPr>
            <p:ph type="sldNum" sz="quarter" idx="11"/>
          </p:nvPr>
        </p:nvSpPr>
        <p:spPr/>
        <p:txBody>
          <a:bodyPr/>
          <a:lstStyle/>
          <a:p>
            <a:fld id="{75DF2D63-3FF5-D547-96B9-BE9CCD1ABA58}" type="slidenum">
              <a:rPr lang="en-US" dirty="0" smtClean="0"/>
              <a:t>25</a:t>
            </a:fld>
            <a:endParaRPr lang="en-US"/>
          </a:p>
        </p:txBody>
      </p:sp>
      <p:sp>
        <p:nvSpPr>
          <p:cNvPr id="7" name="Footer Placeholder 4">
            <a:extLst>
              <a:ext uri="{FF2B5EF4-FFF2-40B4-BE49-F238E27FC236}">
                <a16:creationId xmlns:a16="http://schemas.microsoft.com/office/drawing/2014/main" id="{184A40A8-1AC6-3DDC-4146-D617C4A3D7F3}"/>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9" name="Content Placeholder 8">
            <a:extLst>
              <a:ext uri="{FF2B5EF4-FFF2-40B4-BE49-F238E27FC236}">
                <a16:creationId xmlns:a16="http://schemas.microsoft.com/office/drawing/2014/main" id="{ED242B1A-7BDA-C15F-7363-02C5F52A5B24}"/>
              </a:ext>
            </a:extLst>
          </p:cNvPr>
          <p:cNvPicPr>
            <a:picLocks noGrp="1" noChangeAspect="1"/>
          </p:cNvPicPr>
          <p:nvPr>
            <p:ph idx="1"/>
          </p:nvPr>
        </p:nvPicPr>
        <p:blipFill>
          <a:blip r:embed="rId2"/>
          <a:stretch>
            <a:fillRect/>
          </a:stretch>
        </p:blipFill>
        <p:spPr>
          <a:xfrm>
            <a:off x="900483" y="2241253"/>
            <a:ext cx="10840528" cy="2374229"/>
          </a:xfrm>
        </p:spPr>
      </p:pic>
      <p:sp>
        <p:nvSpPr>
          <p:cNvPr id="8" name="Explosion: 8 Points 7">
            <a:extLst>
              <a:ext uri="{FF2B5EF4-FFF2-40B4-BE49-F238E27FC236}">
                <a16:creationId xmlns:a16="http://schemas.microsoft.com/office/drawing/2014/main" id="{AB8D7921-1BA9-DD9E-6847-5CED22E7F6BB}"/>
              </a:ext>
            </a:extLst>
          </p:cNvPr>
          <p:cNvSpPr/>
          <p:nvPr/>
        </p:nvSpPr>
        <p:spPr>
          <a:xfrm>
            <a:off x="4418424" y="4168452"/>
            <a:ext cx="2976113" cy="2817962"/>
          </a:xfrm>
          <a:prstGeom prst="irregularSeal1">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Unbalanced between Yes and No</a:t>
            </a:r>
          </a:p>
        </p:txBody>
      </p:sp>
    </p:spTree>
    <p:extLst>
      <p:ext uri="{BB962C8B-B14F-4D97-AF65-F5344CB8AC3E}">
        <p14:creationId xmlns:p14="http://schemas.microsoft.com/office/powerpoint/2010/main" val="10909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E1E7-42A7-65B5-8307-D98CD6AB902F}"/>
              </a:ext>
            </a:extLst>
          </p:cNvPr>
          <p:cNvSpPr>
            <a:spLocks noGrp="1"/>
          </p:cNvSpPr>
          <p:nvPr>
            <p:ph type="title"/>
          </p:nvPr>
        </p:nvSpPr>
        <p:spPr/>
        <p:txBody>
          <a:bodyPr/>
          <a:lstStyle/>
          <a:p>
            <a:r>
              <a:rPr lang="en-US">
                <a:cs typeface="Posterama"/>
              </a:rPr>
              <a:t>DECISION BOUNDARY</a:t>
            </a:r>
            <a:endParaRPr lang="en-US"/>
          </a:p>
        </p:txBody>
      </p:sp>
      <p:sp>
        <p:nvSpPr>
          <p:cNvPr id="3" name="Slide Number Placeholder 2">
            <a:extLst>
              <a:ext uri="{FF2B5EF4-FFF2-40B4-BE49-F238E27FC236}">
                <a16:creationId xmlns:a16="http://schemas.microsoft.com/office/drawing/2014/main" id="{54E7EDA9-77F0-4EE4-1ED2-224DB4B5D30E}"/>
              </a:ext>
            </a:extLst>
          </p:cNvPr>
          <p:cNvSpPr>
            <a:spLocks noGrp="1"/>
          </p:cNvSpPr>
          <p:nvPr>
            <p:ph type="sldNum" sz="quarter" idx="11"/>
          </p:nvPr>
        </p:nvSpPr>
        <p:spPr/>
        <p:txBody>
          <a:bodyPr/>
          <a:lstStyle/>
          <a:p>
            <a:fld id="{75DF2D63-3FF5-D547-96B9-BE9CCD1ABA58}" type="slidenum">
              <a:rPr lang="en-US" dirty="0" smtClean="0"/>
              <a:t>26</a:t>
            </a:fld>
            <a:endParaRPr lang="en-US"/>
          </a:p>
        </p:txBody>
      </p:sp>
      <p:sp>
        <p:nvSpPr>
          <p:cNvPr id="8" name="Footer Placeholder 4">
            <a:extLst>
              <a:ext uri="{FF2B5EF4-FFF2-40B4-BE49-F238E27FC236}">
                <a16:creationId xmlns:a16="http://schemas.microsoft.com/office/drawing/2014/main" id="{E874FDFF-0109-2D4B-29C0-62FFF1A71257}"/>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4" name="Picture 3" descr="A graph with red and blue dots&#10;&#10;Description automatically generated">
            <a:extLst>
              <a:ext uri="{FF2B5EF4-FFF2-40B4-BE49-F238E27FC236}">
                <a16:creationId xmlns:a16="http://schemas.microsoft.com/office/drawing/2014/main" id="{B77F5386-83BF-AE15-F4F2-C94617EC0873}"/>
              </a:ext>
            </a:extLst>
          </p:cNvPr>
          <p:cNvPicPr>
            <a:picLocks noChangeAspect="1"/>
          </p:cNvPicPr>
          <p:nvPr/>
        </p:nvPicPr>
        <p:blipFill>
          <a:blip r:embed="rId2"/>
          <a:stretch>
            <a:fillRect/>
          </a:stretch>
        </p:blipFill>
        <p:spPr>
          <a:xfrm>
            <a:off x="1830238" y="1645129"/>
            <a:ext cx="4505865" cy="4358497"/>
          </a:xfrm>
          <a:prstGeom prst="rect">
            <a:avLst/>
          </a:prstGeom>
        </p:spPr>
      </p:pic>
      <p:pic>
        <p:nvPicPr>
          <p:cNvPr id="7" name="Picture 6" descr="A graph with red and blue dots&#10;&#10;Description automatically generated">
            <a:extLst>
              <a:ext uri="{FF2B5EF4-FFF2-40B4-BE49-F238E27FC236}">
                <a16:creationId xmlns:a16="http://schemas.microsoft.com/office/drawing/2014/main" id="{BEBC4FE7-AAFD-B9DA-4552-A34E801BAF5B}"/>
              </a:ext>
            </a:extLst>
          </p:cNvPr>
          <p:cNvPicPr>
            <a:picLocks noChangeAspect="1"/>
          </p:cNvPicPr>
          <p:nvPr/>
        </p:nvPicPr>
        <p:blipFill>
          <a:blip r:embed="rId3"/>
          <a:stretch>
            <a:fillRect/>
          </a:stretch>
        </p:blipFill>
        <p:spPr>
          <a:xfrm>
            <a:off x="6985778" y="1585732"/>
            <a:ext cx="4790894" cy="4347891"/>
          </a:xfrm>
          <a:prstGeom prst="rect">
            <a:avLst/>
          </a:prstGeom>
        </p:spPr>
      </p:pic>
      <p:sp>
        <p:nvSpPr>
          <p:cNvPr id="6" name="Explosion: 14 Points 5">
            <a:extLst>
              <a:ext uri="{FF2B5EF4-FFF2-40B4-BE49-F238E27FC236}">
                <a16:creationId xmlns:a16="http://schemas.microsoft.com/office/drawing/2014/main" id="{D87079B0-E40F-C4A7-FD00-725D8A1F8BA7}"/>
              </a:ext>
            </a:extLst>
          </p:cNvPr>
          <p:cNvSpPr/>
          <p:nvPr/>
        </p:nvSpPr>
        <p:spPr>
          <a:xfrm rot="420000">
            <a:off x="5005991" y="1748424"/>
            <a:ext cx="2875471" cy="1581509"/>
          </a:xfrm>
          <a:prstGeom prst="irregularSeal2">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No clear boundary</a:t>
            </a:r>
          </a:p>
        </p:txBody>
      </p:sp>
    </p:spTree>
    <p:extLst>
      <p:ext uri="{BB962C8B-B14F-4D97-AF65-F5344CB8AC3E}">
        <p14:creationId xmlns:p14="http://schemas.microsoft.com/office/powerpoint/2010/main" val="3325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1</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27</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MODEL FITTING APPROACH </a:t>
            </a:r>
          </a:p>
          <a:p>
            <a:pPr>
              <a:lnSpc>
                <a:spcPts val="2400"/>
              </a:lnSpc>
            </a:pPr>
            <a:endParaRPr lang="en-US" sz="2000" spc="0"/>
          </a:p>
          <a:p>
            <a:pPr>
              <a:lnSpc>
                <a:spcPts val="2400"/>
              </a:lnSpc>
            </a:pPr>
            <a:r>
              <a:rPr lang="en-US">
                <a:ea typeface="+mn-lt"/>
                <a:cs typeface="+mn-lt"/>
              </a:rPr>
              <a:t>FEATURE SELECTION </a:t>
            </a:r>
          </a:p>
          <a:p>
            <a:pPr>
              <a:lnSpc>
                <a:spcPts val="2400"/>
              </a:lnSpc>
            </a:pPr>
            <a:endParaRPr lang="en-US"/>
          </a:p>
          <a:p>
            <a:pPr>
              <a:lnSpc>
                <a:spcPts val="2400"/>
              </a:lnSpc>
            </a:pPr>
            <a:r>
              <a:rPr lang="en-US">
                <a:ea typeface="+mn-lt"/>
                <a:cs typeface="+mn-lt"/>
              </a:rPr>
              <a:t>FINAL ADDITIVE MODEL </a:t>
            </a:r>
            <a:endParaRPr lang="en-US"/>
          </a:p>
          <a:p>
            <a:pPr>
              <a:lnSpc>
                <a:spcPts val="2400"/>
              </a:lnSpc>
            </a:pPr>
            <a:endParaRPr lang="en-US"/>
          </a:p>
          <a:p>
            <a:pPr>
              <a:lnSpc>
                <a:spcPts val="2400"/>
              </a:lnSpc>
            </a:pPr>
            <a:r>
              <a:rPr lang="en-US"/>
              <a:t>INTERPRETATION </a:t>
            </a:r>
          </a:p>
        </p:txBody>
      </p:sp>
      <p:pic>
        <p:nvPicPr>
          <p:cNvPr id="10" name="Graphic 9" descr="Right pointing backhand index with solid fill">
            <a:extLst>
              <a:ext uri="{FF2B5EF4-FFF2-40B4-BE49-F238E27FC236}">
                <a16:creationId xmlns:a16="http://schemas.microsoft.com/office/drawing/2014/main" id="{DD379326-8770-F26E-976E-91AD862680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7023" y="2022892"/>
            <a:ext cx="684363" cy="698740"/>
          </a:xfrm>
          <a:prstGeom prst="rect">
            <a:avLst/>
          </a:prstGeom>
        </p:spPr>
      </p:pic>
      <p:sp>
        <p:nvSpPr>
          <p:cNvPr id="8" name="Footer Placeholder 4">
            <a:extLst>
              <a:ext uri="{FF2B5EF4-FFF2-40B4-BE49-F238E27FC236}">
                <a16:creationId xmlns:a16="http://schemas.microsoft.com/office/drawing/2014/main" id="{1CEA2B76-336E-5428-BAFC-B32BCB8ACAE6}"/>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E6A5171C-24FB-B24F-F744-CBFD3ADA5E7A}"/>
              </a:ext>
            </a:extLst>
          </p:cNvPr>
          <p:cNvPicPr>
            <a:picLocks/>
            <a:extLst>
              <a:ext uri="{51228E76-BA90-4043-B771-695A4F85340A}">
                <alf:liveFeedProps xmlns:alf="http://schemas.microsoft.com/office/drawing/2021/livefeed"/>
              </a:ext>
            </a:extLst>
          </p:cNvPicPr>
          <p:nvPr/>
        </p:nvPicPr>
        <p:blipFill rotWithShape="1">
          <a:blip r:embed="rId6">
            <a:extLst>
              <a:ext uri="{96DAC541-7B7A-43D3-8B79-37D633B846F1}">
                <asvg:svgBlip xmlns:asvg="http://schemas.microsoft.com/office/drawing/2016/SVG/main" r:embed="rId7"/>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3500573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1</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28</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MODEL FITTING APPROACH </a:t>
            </a:r>
          </a:p>
          <a:p>
            <a:pPr>
              <a:lnSpc>
                <a:spcPts val="2400"/>
              </a:lnSpc>
            </a:pPr>
            <a:endParaRPr lang="en-US" sz="2000" spc="0"/>
          </a:p>
          <a:p>
            <a:pPr>
              <a:lnSpc>
                <a:spcPts val="2400"/>
              </a:lnSpc>
            </a:pPr>
            <a:r>
              <a:rPr lang="en-US">
                <a:ea typeface="+mn-lt"/>
                <a:cs typeface="+mn-lt"/>
              </a:rPr>
              <a:t>FEATURE SELECTION </a:t>
            </a:r>
          </a:p>
          <a:p>
            <a:pPr>
              <a:lnSpc>
                <a:spcPts val="2400"/>
              </a:lnSpc>
            </a:pPr>
            <a:endParaRPr lang="en-US"/>
          </a:p>
          <a:p>
            <a:pPr>
              <a:lnSpc>
                <a:spcPts val="2400"/>
              </a:lnSpc>
            </a:pPr>
            <a:r>
              <a:rPr lang="en-US">
                <a:ea typeface="+mn-lt"/>
                <a:cs typeface="+mn-lt"/>
              </a:rPr>
              <a:t>FINAL ADDITIVE MODEL </a:t>
            </a:r>
            <a:endParaRPr lang="en-US"/>
          </a:p>
          <a:p>
            <a:pPr>
              <a:lnSpc>
                <a:spcPts val="2400"/>
              </a:lnSpc>
            </a:pPr>
            <a:endParaRPr lang="en-US"/>
          </a:p>
          <a:p>
            <a:pPr>
              <a:lnSpc>
                <a:spcPts val="2400"/>
              </a:lnSpc>
            </a:pPr>
            <a:r>
              <a:rPr lang="en-US"/>
              <a:t>INTERPRETATION </a:t>
            </a:r>
          </a:p>
        </p:txBody>
      </p:sp>
      <p:pic>
        <p:nvPicPr>
          <p:cNvPr id="11" name="Graphic 10" descr="Right pointing backhand index with solid fill">
            <a:extLst>
              <a:ext uri="{FF2B5EF4-FFF2-40B4-BE49-F238E27FC236}">
                <a16:creationId xmlns:a16="http://schemas.microsoft.com/office/drawing/2014/main" id="{1C219AF3-63D6-4F6E-D014-36AAECF63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7022" y="2842401"/>
            <a:ext cx="684363" cy="698740"/>
          </a:xfrm>
          <a:prstGeom prst="rect">
            <a:avLst/>
          </a:prstGeom>
        </p:spPr>
      </p:pic>
      <p:sp>
        <p:nvSpPr>
          <p:cNvPr id="8" name="Footer Placeholder 4">
            <a:extLst>
              <a:ext uri="{FF2B5EF4-FFF2-40B4-BE49-F238E27FC236}">
                <a16:creationId xmlns:a16="http://schemas.microsoft.com/office/drawing/2014/main" id="{1674ABD8-5AFA-D95F-7BE3-05E4BC6C967C}"/>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DEB87C91-2371-BF78-874E-975503511DB5}"/>
              </a:ext>
            </a:extLst>
          </p:cNvPr>
          <p:cNvPicPr>
            <a:picLocks/>
            <a:extLst>
              <a:ext uri="{51228E76-BA90-4043-B771-695A4F85340A}">
                <alf:liveFeedProps xmlns:alf="http://schemas.microsoft.com/office/drawing/2021/livefeed"/>
              </a:ext>
            </a:extLst>
          </p:cNvPicPr>
          <p:nvPr/>
        </p:nvPicPr>
        <p:blipFill rotWithShape="1">
          <a:blip r:embed="rId6">
            <a:extLst>
              <a:ext uri="{96DAC541-7B7A-43D3-8B79-37D633B846F1}">
                <asvg:svgBlip xmlns:asvg="http://schemas.microsoft.com/office/drawing/2016/SVG/main" r:embed="rId7"/>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2186404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1</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29</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MODEL FITTING APPROACH </a:t>
            </a:r>
          </a:p>
          <a:p>
            <a:pPr>
              <a:lnSpc>
                <a:spcPts val="2400"/>
              </a:lnSpc>
            </a:pPr>
            <a:endParaRPr lang="en-US" sz="2000" spc="0"/>
          </a:p>
          <a:p>
            <a:pPr>
              <a:lnSpc>
                <a:spcPts val="2400"/>
              </a:lnSpc>
            </a:pPr>
            <a:r>
              <a:rPr lang="en-US">
                <a:ea typeface="+mn-lt"/>
                <a:cs typeface="+mn-lt"/>
              </a:rPr>
              <a:t>FEATURE SELECTION </a:t>
            </a:r>
          </a:p>
          <a:p>
            <a:pPr>
              <a:lnSpc>
                <a:spcPts val="2400"/>
              </a:lnSpc>
            </a:pPr>
            <a:endParaRPr lang="en-US"/>
          </a:p>
          <a:p>
            <a:pPr>
              <a:lnSpc>
                <a:spcPts val="2400"/>
              </a:lnSpc>
            </a:pPr>
            <a:r>
              <a:rPr lang="en-US">
                <a:ea typeface="+mn-lt"/>
                <a:cs typeface="+mn-lt"/>
              </a:rPr>
              <a:t>FINAL ADDITIVE MODEL </a:t>
            </a:r>
            <a:endParaRPr lang="en-US"/>
          </a:p>
          <a:p>
            <a:pPr>
              <a:lnSpc>
                <a:spcPts val="2400"/>
              </a:lnSpc>
            </a:pPr>
            <a:endParaRPr lang="en-US"/>
          </a:p>
          <a:p>
            <a:pPr>
              <a:lnSpc>
                <a:spcPts val="2400"/>
              </a:lnSpc>
            </a:pPr>
            <a:r>
              <a:rPr lang="en-US"/>
              <a:t>INTERPRETATION </a:t>
            </a:r>
          </a:p>
        </p:txBody>
      </p:sp>
      <p:pic>
        <p:nvPicPr>
          <p:cNvPr id="13" name="Graphic 12" descr="Right pointing backhand index with solid fill">
            <a:extLst>
              <a:ext uri="{FF2B5EF4-FFF2-40B4-BE49-F238E27FC236}">
                <a16:creationId xmlns:a16="http://schemas.microsoft.com/office/drawing/2014/main" id="{F0E603FC-51D3-2F38-9DE8-CDFAC01EB1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7022" y="3719419"/>
            <a:ext cx="684363" cy="698740"/>
          </a:xfrm>
          <a:prstGeom prst="rect">
            <a:avLst/>
          </a:prstGeom>
        </p:spPr>
      </p:pic>
      <p:sp>
        <p:nvSpPr>
          <p:cNvPr id="8" name="Footer Placeholder 4">
            <a:extLst>
              <a:ext uri="{FF2B5EF4-FFF2-40B4-BE49-F238E27FC236}">
                <a16:creationId xmlns:a16="http://schemas.microsoft.com/office/drawing/2014/main" id="{B3A59683-C7FF-8BA6-7B4B-84269A5EC246}"/>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91FE67BF-9162-58BF-4496-712C7F222BD7}"/>
              </a:ext>
            </a:extLst>
          </p:cNvPr>
          <p:cNvPicPr>
            <a:picLocks/>
            <a:extLst>
              <a:ext uri="{51228E76-BA90-4043-B771-695A4F85340A}">
                <alf:liveFeedProps xmlns:alf="http://schemas.microsoft.com/office/drawing/2021/livefeed"/>
              </a:ext>
            </a:extLst>
          </p:cNvPicPr>
          <p:nvPr/>
        </p:nvPicPr>
        <p:blipFill rotWithShape="1">
          <a:blip r:embed="rId6">
            <a:extLst>
              <a:ext uri="{96DAC541-7B7A-43D3-8B79-37D633B846F1}">
                <asvg:svgBlip xmlns:asvg="http://schemas.microsoft.com/office/drawing/2016/SVG/main" r:embed="rId7"/>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1547696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4965489" y="1188720"/>
            <a:ext cx="6619959" cy="4480560"/>
          </a:xfrm>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359325" y="2370654"/>
            <a:ext cx="3602736" cy="3364992"/>
          </a:xfrm>
        </p:spPr>
        <p:txBody>
          <a:bodyPr vert="horz" lIns="0" tIns="0" rIns="0" bIns="0" rtlCol="0" anchor="t">
            <a:noAutofit/>
          </a:bodyPr>
          <a:lstStyle/>
          <a:p>
            <a:r>
              <a:rPr lang="en-US">
                <a:ea typeface="+mn-lt"/>
                <a:cs typeface="+mn-lt"/>
              </a:rPr>
              <a:t>DATA pre-PROCESSING </a:t>
            </a:r>
          </a:p>
          <a:p>
            <a:r>
              <a:rPr lang="en-US">
                <a:ea typeface="+mn-lt"/>
                <a:cs typeface="+mn-lt"/>
              </a:rPr>
              <a:t>EXPLORATORY DATA ANALYSIS</a:t>
            </a:r>
          </a:p>
          <a:p>
            <a:r>
              <a:rPr lang="en-US"/>
              <a:t>Objective 1</a:t>
            </a:r>
          </a:p>
          <a:p>
            <a:r>
              <a:rPr lang="en-US"/>
              <a:t>Objective 2</a:t>
            </a:r>
          </a:p>
          <a:p>
            <a:r>
              <a:rPr lang="en-US"/>
              <a:t>Conclusion </a:t>
            </a:r>
          </a:p>
          <a:p>
            <a:endParaRPr lang="en-US"/>
          </a:p>
          <a:p>
            <a:endParaRPr lang="en-US"/>
          </a:p>
        </p:txBody>
      </p:sp>
      <p:pic>
        <p:nvPicPr>
          <p:cNvPr id="7" name="Graphic 6" descr="Right pointing backhand index with solid fill">
            <a:extLst>
              <a:ext uri="{FF2B5EF4-FFF2-40B4-BE49-F238E27FC236}">
                <a16:creationId xmlns:a16="http://schemas.microsoft.com/office/drawing/2014/main" id="{D401E6CA-5676-7A55-91D5-07FDC69382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7478" y="2914290"/>
            <a:ext cx="684363" cy="698740"/>
          </a:xfrm>
          <a:prstGeom prst="rect">
            <a:avLst/>
          </a:prstGeom>
        </p:spPr>
      </p:pic>
      <p:sp>
        <p:nvSpPr>
          <p:cNvPr id="10" name="Footer Placeholder 4">
            <a:extLst>
              <a:ext uri="{FF2B5EF4-FFF2-40B4-BE49-F238E27FC236}">
                <a16:creationId xmlns:a16="http://schemas.microsoft.com/office/drawing/2014/main" id="{4FDFD383-4641-FA36-176E-58830BA4183A}"/>
              </a:ext>
            </a:extLst>
          </p:cNvPr>
          <p:cNvSpPr>
            <a:spLocks noGrp="1"/>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1360941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1</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30</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MODEL FITTING APPROACH </a:t>
            </a:r>
          </a:p>
          <a:p>
            <a:pPr>
              <a:lnSpc>
                <a:spcPts val="2400"/>
              </a:lnSpc>
            </a:pPr>
            <a:endParaRPr lang="en-US" sz="2000" spc="0"/>
          </a:p>
          <a:p>
            <a:pPr>
              <a:lnSpc>
                <a:spcPts val="2400"/>
              </a:lnSpc>
            </a:pPr>
            <a:r>
              <a:rPr lang="en-US">
                <a:ea typeface="+mn-lt"/>
                <a:cs typeface="+mn-lt"/>
              </a:rPr>
              <a:t>FEATURE SELECTION </a:t>
            </a:r>
          </a:p>
          <a:p>
            <a:pPr>
              <a:lnSpc>
                <a:spcPts val="2400"/>
              </a:lnSpc>
            </a:pPr>
            <a:endParaRPr lang="en-US"/>
          </a:p>
          <a:p>
            <a:pPr>
              <a:lnSpc>
                <a:spcPts val="2400"/>
              </a:lnSpc>
            </a:pPr>
            <a:r>
              <a:rPr lang="en-US">
                <a:ea typeface="+mn-lt"/>
                <a:cs typeface="+mn-lt"/>
              </a:rPr>
              <a:t>FINAL ADDITIVE MODEL </a:t>
            </a:r>
            <a:endParaRPr lang="en-US"/>
          </a:p>
          <a:p>
            <a:pPr>
              <a:lnSpc>
                <a:spcPts val="2400"/>
              </a:lnSpc>
            </a:pPr>
            <a:endParaRPr lang="en-US"/>
          </a:p>
          <a:p>
            <a:pPr>
              <a:lnSpc>
                <a:spcPts val="2400"/>
              </a:lnSpc>
            </a:pPr>
            <a:r>
              <a:rPr lang="en-US"/>
              <a:t>INTERPRETATION </a:t>
            </a:r>
          </a:p>
        </p:txBody>
      </p:sp>
      <p:pic>
        <p:nvPicPr>
          <p:cNvPr id="12" name="Graphic 11" descr="Right pointing backhand index with solid fill">
            <a:extLst>
              <a:ext uri="{FF2B5EF4-FFF2-40B4-BE49-F238E27FC236}">
                <a16:creationId xmlns:a16="http://schemas.microsoft.com/office/drawing/2014/main" id="{B7E88F1C-9FA1-8FCF-3171-8AD6FF42AF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7023" y="4553307"/>
            <a:ext cx="684363" cy="698740"/>
          </a:xfrm>
          <a:prstGeom prst="rect">
            <a:avLst/>
          </a:prstGeom>
        </p:spPr>
      </p:pic>
      <p:sp>
        <p:nvSpPr>
          <p:cNvPr id="8" name="Footer Placeholder 4">
            <a:extLst>
              <a:ext uri="{FF2B5EF4-FFF2-40B4-BE49-F238E27FC236}">
                <a16:creationId xmlns:a16="http://schemas.microsoft.com/office/drawing/2014/main" id="{28D5FB1A-F7F4-A7FF-5763-6E090D663DD8}"/>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5F8A4CB8-C840-3FBE-04DE-B6035BCF29C7}"/>
              </a:ext>
            </a:extLst>
          </p:cNvPr>
          <p:cNvPicPr>
            <a:picLocks/>
            <a:extLst>
              <a:ext uri="{51228E76-BA90-4043-B771-695A4F85340A}">
                <alf:liveFeedProps xmlns:alf="http://schemas.microsoft.com/office/drawing/2021/livefeed"/>
              </a:ext>
            </a:extLst>
          </p:cNvPicPr>
          <p:nvPr/>
        </p:nvPicPr>
        <p:blipFill rotWithShape="1">
          <a:blip r:embed="rId6">
            <a:extLst>
              <a:ext uri="{96DAC541-7B7A-43D3-8B79-37D633B846F1}">
                <asvg:svgBlip xmlns:asvg="http://schemas.microsoft.com/office/drawing/2016/SVG/main" r:embed="rId7"/>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409970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996524" y="4014216"/>
            <a:ext cx="4462444" cy="1828800"/>
          </a:xfrm>
        </p:spPr>
        <p:txBody>
          <a:bodyPr/>
          <a:lstStyle/>
          <a:p>
            <a:r>
              <a:rPr lang="en-US">
                <a:cs typeface="Posterama"/>
              </a:rPr>
              <a:t>Model</a:t>
            </a:r>
            <a:br>
              <a:rPr lang="en-US">
                <a:cs typeface="Posterama"/>
              </a:rPr>
            </a:br>
            <a:r>
              <a:rPr lang="en-US">
                <a:cs typeface="Posterama"/>
              </a:rPr>
              <a:t>fitting approach</a:t>
            </a:r>
            <a:endParaRPr lang="en-US"/>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dirty="0" smtClean="0"/>
              <a:t>31</a:t>
            </a:fld>
            <a:endParaRPr lang="en-US"/>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a:cs typeface="Posterama"/>
              </a:rPr>
              <a:t>Study design </a:t>
            </a:r>
            <a:endParaRPr lang="en-US"/>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vert="horz" lIns="0" tIns="0" rIns="0" bIns="0" rtlCol="0" anchor="t">
            <a:noAutofit/>
          </a:bodyPr>
          <a:lstStyle/>
          <a:p>
            <a:r>
              <a:rPr lang="en-US"/>
              <a:t>Retrospective sampling </a:t>
            </a:r>
          </a:p>
          <a:p>
            <a:r>
              <a:rPr lang="en-US"/>
              <a:t>Moderate sample size </a:t>
            </a:r>
            <a:br>
              <a:rPr lang="en-US">
                <a:effectLst/>
              </a:rPr>
            </a:br>
            <a:endParaRPr lang="en-US"/>
          </a:p>
          <a:p>
            <a:endParaRPr lang="en-US"/>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a:cs typeface="Posterama"/>
              </a:rPr>
              <a:t>Model Design</a:t>
            </a:r>
            <a:endParaRPr lang="en-US" sz="200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vert="horz" lIns="0" tIns="0" rIns="0" bIns="0" rtlCol="0" anchor="t">
            <a:noAutofit/>
          </a:bodyPr>
          <a:lstStyle/>
          <a:p>
            <a:br>
              <a:rPr lang="en-US"/>
            </a:br>
            <a:r>
              <a:rPr lang="en-US"/>
              <a:t>Classification Model/ Logistic Regression </a:t>
            </a:r>
          </a:p>
          <a:p>
            <a:r>
              <a:rPr lang="en-US"/>
              <a:t>Train 80% + Validate 20%</a:t>
            </a:r>
          </a:p>
          <a:p>
            <a:endParaRPr lang="en-US"/>
          </a:p>
          <a:p>
            <a:br>
              <a:rPr lang="en-US">
                <a:effectLst/>
              </a:rPr>
            </a:br>
            <a:endParaRPr lang="en-US"/>
          </a:p>
          <a:p>
            <a:endParaRPr lang="en-US"/>
          </a:p>
          <a:p>
            <a:endParaRPr lang="en-US"/>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a:cs typeface="Posterama"/>
              </a:rPr>
              <a:t>Metrics  </a:t>
            </a:r>
            <a:endParaRPr lang="en-US" sz="200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498080" y="5568696"/>
            <a:ext cx="3886200" cy="1379708"/>
          </a:xfrm>
        </p:spPr>
        <p:txBody>
          <a:bodyPr vert="horz" lIns="0" tIns="0" rIns="0" bIns="0" rtlCol="0" anchor="t">
            <a:noAutofit/>
          </a:bodyPr>
          <a:lstStyle/>
          <a:p>
            <a:r>
              <a:rPr lang="en-US"/>
              <a:t>Log-Loss </a:t>
            </a:r>
          </a:p>
          <a:p>
            <a:r>
              <a:rPr lang="en-US"/>
              <a:t>Area under the Curve (AUC)</a:t>
            </a:r>
          </a:p>
          <a:p>
            <a:r>
              <a:rPr lang="en-US"/>
              <a:t>AIC</a:t>
            </a:r>
          </a:p>
        </p:txBody>
      </p:sp>
      <p:sp>
        <p:nvSpPr>
          <p:cNvPr id="12" name="Footer Placeholder 4">
            <a:extLst>
              <a:ext uri="{FF2B5EF4-FFF2-40B4-BE49-F238E27FC236}">
                <a16:creationId xmlns:a16="http://schemas.microsoft.com/office/drawing/2014/main" id="{A7E9AB63-B3C7-B275-C7FC-90C693CAA241}"/>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4079875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dirty="0" smtClean="0"/>
              <a:t>32</a:t>
            </a:fld>
            <a:endParaRPr lang="en-US"/>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a:cs typeface="Posterama"/>
              </a:rPr>
              <a:t>Study design </a:t>
            </a:r>
            <a:endParaRPr lang="en-US"/>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vert="horz" lIns="0" tIns="0" rIns="0" bIns="0" rtlCol="0" anchor="t">
            <a:noAutofit/>
          </a:bodyPr>
          <a:lstStyle/>
          <a:p>
            <a:r>
              <a:rPr lang="en-US"/>
              <a:t>Retrospective sampling </a:t>
            </a:r>
          </a:p>
          <a:p>
            <a:r>
              <a:rPr lang="en-US"/>
              <a:t>Moderate sample size </a:t>
            </a:r>
            <a:br>
              <a:rPr lang="en-US">
                <a:effectLst/>
              </a:rPr>
            </a:br>
            <a:endParaRPr lang="en-US"/>
          </a:p>
          <a:p>
            <a:endParaRPr lang="en-US"/>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a:cs typeface="Posterama"/>
              </a:rPr>
              <a:t>Model Design</a:t>
            </a:r>
            <a:endParaRPr lang="en-US" sz="200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vert="horz" lIns="0" tIns="0" rIns="0" bIns="0" rtlCol="0" anchor="t">
            <a:noAutofit/>
          </a:bodyPr>
          <a:lstStyle/>
          <a:p>
            <a:br>
              <a:rPr lang="en-US"/>
            </a:br>
            <a:r>
              <a:rPr lang="en-US">
                <a:ea typeface="+mn-lt"/>
                <a:cs typeface="+mn-lt"/>
              </a:rPr>
              <a:t>Classification Model/ Logistic Regression </a:t>
            </a:r>
          </a:p>
          <a:p>
            <a:r>
              <a:rPr lang="en-US">
                <a:ea typeface="+mn-lt"/>
                <a:cs typeface="+mn-lt"/>
              </a:rPr>
              <a:t>Train 80% + Validate 20%</a:t>
            </a:r>
            <a:endParaRPr lang="en-US"/>
          </a:p>
          <a:p>
            <a:endParaRPr lang="en-US"/>
          </a:p>
          <a:p>
            <a:br>
              <a:rPr lang="en-US">
                <a:effectLst/>
              </a:rPr>
            </a:br>
            <a:endParaRPr lang="en-US"/>
          </a:p>
          <a:p>
            <a:endParaRPr lang="en-US"/>
          </a:p>
          <a:p>
            <a:endParaRPr lang="en-US"/>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a:cs typeface="Posterama"/>
              </a:rPr>
              <a:t>Metrics  </a:t>
            </a:r>
            <a:endParaRPr lang="en-US" sz="200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498080" y="5568696"/>
            <a:ext cx="3886200" cy="1379708"/>
          </a:xfrm>
        </p:spPr>
        <p:txBody>
          <a:bodyPr vert="horz" lIns="0" tIns="0" rIns="0" bIns="0" rtlCol="0" anchor="t">
            <a:noAutofit/>
          </a:bodyPr>
          <a:lstStyle/>
          <a:p>
            <a:r>
              <a:rPr lang="en-US"/>
              <a:t>Log-Loss </a:t>
            </a:r>
          </a:p>
          <a:p>
            <a:r>
              <a:rPr lang="en-US"/>
              <a:t>Area under the Curve (AUC)</a:t>
            </a:r>
          </a:p>
          <a:p>
            <a:r>
              <a:rPr lang="en-US"/>
              <a:t>AIC</a:t>
            </a:r>
          </a:p>
          <a:p>
            <a:endParaRPr lang="en-US"/>
          </a:p>
        </p:txBody>
      </p:sp>
      <p:sp>
        <p:nvSpPr>
          <p:cNvPr id="12" name="Footer Placeholder 4">
            <a:extLst>
              <a:ext uri="{FF2B5EF4-FFF2-40B4-BE49-F238E27FC236}">
                <a16:creationId xmlns:a16="http://schemas.microsoft.com/office/drawing/2014/main" id="{9F220F68-DCB6-0684-6307-605965385D57}"/>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25" name="Title 1">
            <a:extLst>
              <a:ext uri="{FF2B5EF4-FFF2-40B4-BE49-F238E27FC236}">
                <a16:creationId xmlns:a16="http://schemas.microsoft.com/office/drawing/2014/main" id="{40630600-54A3-827C-60E1-329898168403}"/>
              </a:ext>
            </a:extLst>
          </p:cNvPr>
          <p:cNvSpPr>
            <a:spLocks noGrp="1"/>
          </p:cNvSpPr>
          <p:nvPr>
            <p:ph type="title"/>
          </p:nvPr>
        </p:nvSpPr>
        <p:spPr>
          <a:xfrm>
            <a:off x="996524" y="4014216"/>
            <a:ext cx="4462444" cy="1828800"/>
          </a:xfrm>
        </p:spPr>
        <p:txBody>
          <a:bodyPr/>
          <a:lstStyle/>
          <a:p>
            <a:r>
              <a:rPr lang="en-US">
                <a:cs typeface="Posterama"/>
              </a:rPr>
              <a:t>Model</a:t>
            </a:r>
            <a:br>
              <a:rPr lang="en-US">
                <a:cs typeface="Posterama"/>
              </a:rPr>
            </a:br>
            <a:r>
              <a:rPr lang="en-US">
                <a:cs typeface="Posterama"/>
              </a:rPr>
              <a:t>fitting approach</a:t>
            </a:r>
            <a:endParaRPr lang="en-US"/>
          </a:p>
        </p:txBody>
      </p:sp>
    </p:spTree>
    <p:extLst>
      <p:ext uri="{BB962C8B-B14F-4D97-AF65-F5344CB8AC3E}">
        <p14:creationId xmlns:p14="http://schemas.microsoft.com/office/powerpoint/2010/main" val="2975313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dirty="0" smtClean="0"/>
              <a:t>33</a:t>
            </a:fld>
            <a:endParaRPr lang="en-US"/>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a:cs typeface="Posterama"/>
              </a:rPr>
              <a:t>Study design </a:t>
            </a:r>
            <a:endParaRPr lang="en-US"/>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vert="horz" lIns="0" tIns="0" rIns="0" bIns="0" rtlCol="0" anchor="t">
            <a:noAutofit/>
          </a:bodyPr>
          <a:lstStyle/>
          <a:p>
            <a:r>
              <a:rPr lang="en-US"/>
              <a:t>Retrospective sampling </a:t>
            </a:r>
          </a:p>
          <a:p>
            <a:r>
              <a:rPr lang="en-US"/>
              <a:t>Moderate sample size </a:t>
            </a:r>
            <a:br>
              <a:rPr lang="en-US">
                <a:effectLst/>
              </a:rPr>
            </a:br>
            <a:endParaRPr lang="en-US"/>
          </a:p>
          <a:p>
            <a:endParaRPr lang="en-US"/>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a:cs typeface="Posterama"/>
              </a:rPr>
              <a:t>Model Design</a:t>
            </a:r>
            <a:endParaRPr lang="en-US" sz="200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vert="horz" lIns="0" tIns="0" rIns="0" bIns="0" rtlCol="0" anchor="t">
            <a:noAutofit/>
          </a:bodyPr>
          <a:lstStyle/>
          <a:p>
            <a:br>
              <a:rPr lang="en-US"/>
            </a:br>
            <a:r>
              <a:rPr lang="en-US">
                <a:ea typeface="+mn-lt"/>
                <a:cs typeface="+mn-lt"/>
              </a:rPr>
              <a:t>Classification Model/ Logistic Regression </a:t>
            </a:r>
          </a:p>
          <a:p>
            <a:r>
              <a:rPr lang="en-US">
                <a:ea typeface="+mn-lt"/>
                <a:cs typeface="+mn-lt"/>
              </a:rPr>
              <a:t>Train 80% + Validate 20%</a:t>
            </a:r>
            <a:endParaRPr lang="en-US"/>
          </a:p>
          <a:p>
            <a:endParaRPr lang="en-US"/>
          </a:p>
          <a:p>
            <a:br>
              <a:rPr lang="en-US">
                <a:effectLst/>
              </a:rPr>
            </a:br>
            <a:endParaRPr lang="en-US"/>
          </a:p>
          <a:p>
            <a:endParaRPr lang="en-US"/>
          </a:p>
          <a:p>
            <a:endParaRPr lang="en-US"/>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a:cs typeface="Posterama"/>
              </a:rPr>
              <a:t>Metrics  </a:t>
            </a:r>
            <a:endParaRPr lang="en-US" sz="200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498080" y="5568696"/>
            <a:ext cx="3886200" cy="1379708"/>
          </a:xfrm>
        </p:spPr>
        <p:txBody>
          <a:bodyPr vert="horz" lIns="0" tIns="0" rIns="0" bIns="0" rtlCol="0" anchor="t">
            <a:noAutofit/>
          </a:bodyPr>
          <a:lstStyle/>
          <a:p>
            <a:r>
              <a:rPr lang="en-US"/>
              <a:t>Log-Loss </a:t>
            </a:r>
          </a:p>
          <a:p>
            <a:r>
              <a:rPr lang="en-US"/>
              <a:t>Area under the Curve (AUC)</a:t>
            </a:r>
          </a:p>
          <a:p>
            <a:r>
              <a:rPr lang="en-US"/>
              <a:t>AIC</a:t>
            </a:r>
          </a:p>
          <a:p>
            <a:endParaRPr lang="en-US"/>
          </a:p>
        </p:txBody>
      </p:sp>
      <p:sp>
        <p:nvSpPr>
          <p:cNvPr id="12" name="Footer Placeholder 4">
            <a:extLst>
              <a:ext uri="{FF2B5EF4-FFF2-40B4-BE49-F238E27FC236}">
                <a16:creationId xmlns:a16="http://schemas.microsoft.com/office/drawing/2014/main" id="{9F220F68-DCB6-0684-6307-605965385D57}"/>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25" name="Title 1">
            <a:extLst>
              <a:ext uri="{FF2B5EF4-FFF2-40B4-BE49-F238E27FC236}">
                <a16:creationId xmlns:a16="http://schemas.microsoft.com/office/drawing/2014/main" id="{40630600-54A3-827C-60E1-329898168403}"/>
              </a:ext>
            </a:extLst>
          </p:cNvPr>
          <p:cNvSpPr>
            <a:spLocks noGrp="1"/>
          </p:cNvSpPr>
          <p:nvPr>
            <p:ph type="title"/>
          </p:nvPr>
        </p:nvSpPr>
        <p:spPr>
          <a:xfrm>
            <a:off x="996524" y="4014216"/>
            <a:ext cx="4462444" cy="1828800"/>
          </a:xfrm>
        </p:spPr>
        <p:txBody>
          <a:bodyPr/>
          <a:lstStyle/>
          <a:p>
            <a:r>
              <a:rPr lang="en-US">
                <a:cs typeface="Posterama"/>
              </a:rPr>
              <a:t>Model</a:t>
            </a:r>
            <a:br>
              <a:rPr lang="en-US">
                <a:cs typeface="Posterama"/>
              </a:rPr>
            </a:br>
            <a:r>
              <a:rPr lang="en-US">
                <a:cs typeface="Posterama"/>
              </a:rPr>
              <a:t>fitting approach</a:t>
            </a:r>
            <a:endParaRPr lang="en-US"/>
          </a:p>
        </p:txBody>
      </p:sp>
    </p:spTree>
    <p:extLst>
      <p:ext uri="{BB962C8B-B14F-4D97-AF65-F5344CB8AC3E}">
        <p14:creationId xmlns:p14="http://schemas.microsoft.com/office/powerpoint/2010/main" val="3971925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0514A1-9E9B-5EE5-4CA5-CE444171AE94}"/>
              </a:ext>
            </a:extLst>
          </p:cNvPr>
          <p:cNvSpPr>
            <a:spLocks noGrp="1"/>
          </p:cNvSpPr>
          <p:nvPr>
            <p:ph type="title"/>
          </p:nvPr>
        </p:nvSpPr>
        <p:spPr/>
        <p:txBody>
          <a:bodyPr/>
          <a:lstStyle/>
          <a:p>
            <a:r>
              <a:rPr lang="en-US">
                <a:cs typeface="Posterama"/>
              </a:rPr>
              <a:t>Metrics </a:t>
            </a:r>
          </a:p>
        </p:txBody>
      </p:sp>
      <p:sp>
        <p:nvSpPr>
          <p:cNvPr id="4" name="Text Placeholder 3">
            <a:extLst>
              <a:ext uri="{FF2B5EF4-FFF2-40B4-BE49-F238E27FC236}">
                <a16:creationId xmlns:a16="http://schemas.microsoft.com/office/drawing/2014/main" id="{D8CB39B8-43EC-71AA-F963-3FECD12FFC22}"/>
              </a:ext>
            </a:extLst>
          </p:cNvPr>
          <p:cNvSpPr>
            <a:spLocks noGrp="1"/>
          </p:cNvSpPr>
          <p:nvPr>
            <p:ph type="body" idx="1"/>
          </p:nvPr>
        </p:nvSpPr>
        <p:spPr/>
        <p:txBody>
          <a:bodyPr/>
          <a:lstStyle/>
          <a:p>
            <a:r>
              <a:rPr lang="en-US">
                <a:cs typeface="Posterama"/>
              </a:rPr>
              <a:t>Log-loss</a:t>
            </a:r>
            <a:endParaRPr lang="en-US" err="1"/>
          </a:p>
        </p:txBody>
      </p:sp>
      <p:pic>
        <p:nvPicPr>
          <p:cNvPr id="16" name="Content Placeholder 15" descr="A graph showing the number of predictions&#10;&#10;Description automatically generated">
            <a:extLst>
              <a:ext uri="{FF2B5EF4-FFF2-40B4-BE49-F238E27FC236}">
                <a16:creationId xmlns:a16="http://schemas.microsoft.com/office/drawing/2014/main" id="{E426964C-0774-813A-1246-48037BD52E9E}"/>
              </a:ext>
            </a:extLst>
          </p:cNvPr>
          <p:cNvPicPr>
            <a:picLocks noGrp="1" noChangeAspect="1"/>
          </p:cNvPicPr>
          <p:nvPr>
            <p:ph sz="half" idx="2"/>
          </p:nvPr>
        </p:nvPicPr>
        <p:blipFill>
          <a:blip r:embed="rId2"/>
          <a:stretch>
            <a:fillRect/>
          </a:stretch>
        </p:blipFill>
        <p:spPr>
          <a:xfrm>
            <a:off x="1625408" y="3427807"/>
            <a:ext cx="3843605" cy="2186077"/>
          </a:xfrm>
        </p:spPr>
      </p:pic>
      <p:sp>
        <p:nvSpPr>
          <p:cNvPr id="6" name="Text Placeholder 5">
            <a:extLst>
              <a:ext uri="{FF2B5EF4-FFF2-40B4-BE49-F238E27FC236}">
                <a16:creationId xmlns:a16="http://schemas.microsoft.com/office/drawing/2014/main" id="{4A23BAE7-ED24-4456-E3E8-2A5F87C91E47}"/>
              </a:ext>
            </a:extLst>
          </p:cNvPr>
          <p:cNvSpPr>
            <a:spLocks noGrp="1"/>
          </p:cNvSpPr>
          <p:nvPr>
            <p:ph type="body" sz="quarter" idx="3"/>
          </p:nvPr>
        </p:nvSpPr>
        <p:spPr/>
        <p:txBody>
          <a:bodyPr/>
          <a:lstStyle/>
          <a:p>
            <a:r>
              <a:rPr lang="en-US" err="1">
                <a:cs typeface="Posterama"/>
              </a:rPr>
              <a:t>AUc</a:t>
            </a:r>
            <a:r>
              <a:rPr lang="en-US">
                <a:cs typeface="Posterama"/>
              </a:rPr>
              <a:t> (Area under the curve)</a:t>
            </a:r>
            <a:endParaRPr lang="en-US" err="1"/>
          </a:p>
        </p:txBody>
      </p:sp>
      <p:sp>
        <p:nvSpPr>
          <p:cNvPr id="8" name="Slide Number Placeholder 7">
            <a:extLst>
              <a:ext uri="{FF2B5EF4-FFF2-40B4-BE49-F238E27FC236}">
                <a16:creationId xmlns:a16="http://schemas.microsoft.com/office/drawing/2014/main" id="{8EB8D2F7-4A1B-ED7A-BB39-263733A69460}"/>
              </a:ext>
            </a:extLst>
          </p:cNvPr>
          <p:cNvSpPr>
            <a:spLocks noGrp="1"/>
          </p:cNvSpPr>
          <p:nvPr>
            <p:ph type="sldNum" sz="quarter" idx="11"/>
          </p:nvPr>
        </p:nvSpPr>
        <p:spPr/>
        <p:txBody>
          <a:bodyPr/>
          <a:lstStyle/>
          <a:p>
            <a:fld id="{75DF2D63-3FF5-D547-96B9-BE9CCD1ABA58}" type="slidenum">
              <a:rPr lang="en-US" smtClean="0"/>
              <a:t>34</a:t>
            </a:fld>
            <a:endParaRPr lang="en-US"/>
          </a:p>
        </p:txBody>
      </p:sp>
      <p:sp>
        <p:nvSpPr>
          <p:cNvPr id="9" name="Footer Placeholder 8">
            <a:extLst>
              <a:ext uri="{FF2B5EF4-FFF2-40B4-BE49-F238E27FC236}">
                <a16:creationId xmlns:a16="http://schemas.microsoft.com/office/drawing/2014/main" id="{B179EC5B-D2D2-4FEF-4E16-0399EE9AA3D4}"/>
              </a:ext>
            </a:extLst>
          </p:cNvPr>
          <p:cNvSpPr>
            <a:spLocks noGrp="1"/>
          </p:cNvSpPr>
          <p:nvPr>
            <p:ph type="ftr" sz="quarter" idx="12"/>
          </p:nvPr>
        </p:nvSpPr>
        <p:spPr/>
        <p:txBody>
          <a:bodyPr/>
          <a:lstStyle/>
          <a:p>
            <a:r>
              <a:rPr lang="en-US"/>
              <a:t>presentation title</a:t>
            </a:r>
          </a:p>
        </p:txBody>
      </p:sp>
      <p:pic>
        <p:nvPicPr>
          <p:cNvPr id="20" name="Content Placeholder 19">
            <a:extLst>
              <a:ext uri="{FF2B5EF4-FFF2-40B4-BE49-F238E27FC236}">
                <a16:creationId xmlns:a16="http://schemas.microsoft.com/office/drawing/2014/main" id="{4BADE9AC-553B-7B44-0B17-3BBAFC2C6D69}"/>
              </a:ext>
            </a:extLst>
          </p:cNvPr>
          <p:cNvPicPr>
            <a:picLocks noGrp="1" noChangeAspect="1"/>
          </p:cNvPicPr>
          <p:nvPr>
            <p:ph sz="quarter" idx="4"/>
          </p:nvPr>
        </p:nvPicPr>
        <p:blipFill>
          <a:blip r:embed="rId3"/>
          <a:stretch>
            <a:fillRect/>
          </a:stretch>
        </p:blipFill>
        <p:spPr>
          <a:xfrm>
            <a:off x="6972922" y="3444072"/>
            <a:ext cx="3952875" cy="2196680"/>
          </a:xfrm>
        </p:spPr>
      </p:pic>
      <p:sp>
        <p:nvSpPr>
          <p:cNvPr id="22" name="Speech Bubble: Rectangle with Corners Rounded 21">
            <a:extLst>
              <a:ext uri="{FF2B5EF4-FFF2-40B4-BE49-F238E27FC236}">
                <a16:creationId xmlns:a16="http://schemas.microsoft.com/office/drawing/2014/main" id="{06BFFD6A-3E56-3E67-4E2E-76DA97F07348}"/>
              </a:ext>
            </a:extLst>
          </p:cNvPr>
          <p:cNvSpPr/>
          <p:nvPr/>
        </p:nvSpPr>
        <p:spPr>
          <a:xfrm>
            <a:off x="2031999" y="6006352"/>
            <a:ext cx="3004867" cy="646981"/>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The lower, the better</a:t>
            </a:r>
          </a:p>
        </p:txBody>
      </p:sp>
      <p:sp>
        <p:nvSpPr>
          <p:cNvPr id="23" name="Speech Bubble: Rectangle with Corners Rounded 22">
            <a:extLst>
              <a:ext uri="{FF2B5EF4-FFF2-40B4-BE49-F238E27FC236}">
                <a16:creationId xmlns:a16="http://schemas.microsoft.com/office/drawing/2014/main" id="{2B2C7660-0925-6281-B88F-05196D603D48}"/>
              </a:ext>
            </a:extLst>
          </p:cNvPr>
          <p:cNvSpPr/>
          <p:nvPr/>
        </p:nvSpPr>
        <p:spPr>
          <a:xfrm>
            <a:off x="7452263" y="6006351"/>
            <a:ext cx="3004867" cy="646981"/>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The greater, the better</a:t>
            </a:r>
          </a:p>
        </p:txBody>
      </p:sp>
    </p:spTree>
    <p:extLst>
      <p:ext uri="{BB962C8B-B14F-4D97-AF65-F5344CB8AC3E}">
        <p14:creationId xmlns:p14="http://schemas.microsoft.com/office/powerpoint/2010/main" val="1842630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45B532-F40B-56B7-7811-E3B3684878AC}"/>
              </a:ext>
            </a:extLst>
          </p:cNvPr>
          <p:cNvSpPr>
            <a:spLocks noGrp="1"/>
          </p:cNvSpPr>
          <p:nvPr>
            <p:ph type="sldNum" sz="quarter" idx="10"/>
          </p:nvPr>
        </p:nvSpPr>
        <p:spPr/>
        <p:txBody>
          <a:bodyPr/>
          <a:lstStyle/>
          <a:p>
            <a:fld id="{75DF2D63-3FF5-D547-96B9-BE9CCD1ABA58}" type="slidenum">
              <a:rPr lang="en-US" dirty="0" smtClean="0"/>
              <a:pPr/>
              <a:t>35</a:t>
            </a:fld>
            <a:endParaRPr lang="en-US"/>
          </a:p>
        </p:txBody>
      </p:sp>
      <p:sp>
        <p:nvSpPr>
          <p:cNvPr id="9" name="Text Placeholder 8">
            <a:extLst>
              <a:ext uri="{FF2B5EF4-FFF2-40B4-BE49-F238E27FC236}">
                <a16:creationId xmlns:a16="http://schemas.microsoft.com/office/drawing/2014/main" id="{F9E50624-0B1A-0B3C-D302-4F6EDEF659B3}"/>
              </a:ext>
            </a:extLst>
          </p:cNvPr>
          <p:cNvSpPr>
            <a:spLocks noGrp="1"/>
          </p:cNvSpPr>
          <p:nvPr>
            <p:ph type="body" sz="quarter" idx="16"/>
          </p:nvPr>
        </p:nvSpPr>
        <p:spPr/>
        <p:txBody>
          <a:bodyPr/>
          <a:lstStyle/>
          <a:p>
            <a:r>
              <a:rPr lang="en-US">
                <a:cs typeface="Posterama"/>
              </a:rPr>
              <a:t>All predictors  </a:t>
            </a:r>
            <a:endParaRPr lang="en-US"/>
          </a:p>
        </p:txBody>
      </p:sp>
      <p:sp>
        <p:nvSpPr>
          <p:cNvPr id="11" name="Text Placeholder 10">
            <a:extLst>
              <a:ext uri="{FF2B5EF4-FFF2-40B4-BE49-F238E27FC236}">
                <a16:creationId xmlns:a16="http://schemas.microsoft.com/office/drawing/2014/main" id="{DDEFC481-B196-B85A-DC86-99DD297B60B3}"/>
              </a:ext>
            </a:extLst>
          </p:cNvPr>
          <p:cNvSpPr>
            <a:spLocks noGrp="1"/>
          </p:cNvSpPr>
          <p:nvPr>
            <p:ph type="body" sz="quarter" idx="18"/>
          </p:nvPr>
        </p:nvSpPr>
        <p:spPr/>
        <p:txBody>
          <a:bodyPr/>
          <a:lstStyle/>
          <a:p>
            <a:r>
              <a:rPr lang="en-US">
                <a:cs typeface="Posterama"/>
              </a:rPr>
              <a:t>Based on the </a:t>
            </a:r>
            <a:r>
              <a:rPr lang="en-US" err="1">
                <a:cs typeface="Posterama"/>
              </a:rPr>
              <a:t>eda</a:t>
            </a:r>
            <a:endParaRPr lang="en-US" err="1"/>
          </a:p>
        </p:txBody>
      </p:sp>
      <p:sp>
        <p:nvSpPr>
          <p:cNvPr id="13" name="Text Placeholder 12">
            <a:extLst>
              <a:ext uri="{FF2B5EF4-FFF2-40B4-BE49-F238E27FC236}">
                <a16:creationId xmlns:a16="http://schemas.microsoft.com/office/drawing/2014/main" id="{365B37D2-1319-041D-31B1-23356B3A8B6C}"/>
              </a:ext>
            </a:extLst>
          </p:cNvPr>
          <p:cNvSpPr>
            <a:spLocks noGrp="1"/>
          </p:cNvSpPr>
          <p:nvPr>
            <p:ph type="body" sz="quarter" idx="20"/>
          </p:nvPr>
        </p:nvSpPr>
        <p:spPr/>
        <p:txBody>
          <a:bodyPr/>
          <a:lstStyle/>
          <a:p>
            <a:r>
              <a:rPr lang="en-US">
                <a:cs typeface="Posterama"/>
              </a:rPr>
              <a:t>Feature selection </a:t>
            </a:r>
            <a:endParaRPr lang="en-US"/>
          </a:p>
        </p:txBody>
      </p:sp>
      <p:sp>
        <p:nvSpPr>
          <p:cNvPr id="15" name="Text Placeholder 14">
            <a:extLst>
              <a:ext uri="{FF2B5EF4-FFF2-40B4-BE49-F238E27FC236}">
                <a16:creationId xmlns:a16="http://schemas.microsoft.com/office/drawing/2014/main" id="{3E5FA109-B40F-94FC-DD29-620B388D15F9}"/>
              </a:ext>
            </a:extLst>
          </p:cNvPr>
          <p:cNvSpPr>
            <a:spLocks noGrp="1"/>
          </p:cNvSpPr>
          <p:nvPr>
            <p:ph type="body" sz="quarter" idx="22"/>
          </p:nvPr>
        </p:nvSpPr>
        <p:spPr>
          <a:xfrm>
            <a:off x="9042094" y="4974336"/>
            <a:ext cx="1958195" cy="539496"/>
          </a:xfrm>
        </p:spPr>
        <p:txBody>
          <a:bodyPr/>
          <a:lstStyle/>
          <a:p>
            <a:r>
              <a:rPr lang="en-US">
                <a:cs typeface="Posterama"/>
              </a:rPr>
              <a:t>Feature selection</a:t>
            </a:r>
            <a:endParaRPr lang="en-US"/>
          </a:p>
        </p:txBody>
      </p:sp>
      <p:sp>
        <p:nvSpPr>
          <p:cNvPr id="22" name="Title 1">
            <a:extLst>
              <a:ext uri="{FF2B5EF4-FFF2-40B4-BE49-F238E27FC236}">
                <a16:creationId xmlns:a16="http://schemas.microsoft.com/office/drawing/2014/main" id="{F34CBF21-FF90-82CE-5F09-1419755F9F31}"/>
              </a:ext>
            </a:extLst>
          </p:cNvPr>
          <p:cNvSpPr txBox="1">
            <a:spLocks/>
          </p:cNvSpPr>
          <p:nvPr/>
        </p:nvSpPr>
        <p:spPr>
          <a:xfrm>
            <a:off x="332117" y="640089"/>
            <a:ext cx="7221746" cy="634904"/>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a:cs typeface="Posterama"/>
              </a:rPr>
              <a:t>Models trained</a:t>
            </a:r>
            <a:endParaRPr lang="en-US"/>
          </a:p>
        </p:txBody>
      </p:sp>
      <p:sp>
        <p:nvSpPr>
          <p:cNvPr id="23" name="Oval 22">
            <a:extLst>
              <a:ext uri="{FF2B5EF4-FFF2-40B4-BE49-F238E27FC236}">
                <a16:creationId xmlns:a16="http://schemas.microsoft.com/office/drawing/2014/main" id="{A10E173F-884D-B015-9C9F-B2DBCA951813}"/>
              </a:ext>
            </a:extLst>
          </p:cNvPr>
          <p:cNvSpPr/>
          <p:nvPr/>
        </p:nvSpPr>
        <p:spPr>
          <a:xfrm>
            <a:off x="1111432" y="2316318"/>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rPr>
              <a:t>FULL MODEL </a:t>
            </a:r>
            <a:r>
              <a:rPr lang="en-US">
                <a:solidFill>
                  <a:schemeClr val="tx1"/>
                </a:solidFill>
              </a:rPr>
              <a:t> </a:t>
            </a:r>
          </a:p>
        </p:txBody>
      </p:sp>
      <p:sp>
        <p:nvSpPr>
          <p:cNvPr id="24" name="Oval 23">
            <a:extLst>
              <a:ext uri="{FF2B5EF4-FFF2-40B4-BE49-F238E27FC236}">
                <a16:creationId xmlns:a16="http://schemas.microsoft.com/office/drawing/2014/main" id="{95421EC4-746F-F65E-F5C4-D9FAA5724B62}"/>
              </a:ext>
            </a:extLst>
          </p:cNvPr>
          <p:cNvSpPr/>
          <p:nvPr/>
        </p:nvSpPr>
        <p:spPr>
          <a:xfrm>
            <a:off x="3699356" y="2316317"/>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Daytona Condensed Light"/>
              </a:rPr>
              <a:t>CUSTOM MODEL</a:t>
            </a:r>
            <a:r>
              <a:rPr lang="en-US" sz="2000" b="1" baseline="0">
                <a:solidFill>
                  <a:schemeClr val="tx1"/>
                </a:solidFill>
                <a:latin typeface="Daytona Condensed Light"/>
              </a:rPr>
              <a:t> </a:t>
            </a:r>
            <a:endParaRPr lang="en-US" sz="2000" b="1">
              <a:solidFill>
                <a:schemeClr val="tx1"/>
              </a:solidFill>
            </a:endParaRPr>
          </a:p>
        </p:txBody>
      </p:sp>
      <p:sp>
        <p:nvSpPr>
          <p:cNvPr id="25" name="Oval 24">
            <a:extLst>
              <a:ext uri="{FF2B5EF4-FFF2-40B4-BE49-F238E27FC236}">
                <a16:creationId xmlns:a16="http://schemas.microsoft.com/office/drawing/2014/main" id="{7BDE6305-D338-CCA2-CA61-B0F5A9A7D1D9}"/>
              </a:ext>
            </a:extLst>
          </p:cNvPr>
          <p:cNvSpPr/>
          <p:nvPr/>
        </p:nvSpPr>
        <p:spPr>
          <a:xfrm>
            <a:off x="6287281" y="2316318"/>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cap="all">
                <a:solidFill>
                  <a:schemeClr val="tx1"/>
                </a:solidFill>
                <a:ea typeface="+mn-lt"/>
                <a:cs typeface="+mn-lt"/>
              </a:rPr>
              <a:t>Stepwise </a:t>
            </a:r>
            <a:endParaRPr lang="en-US" sz="2000">
              <a:solidFill>
                <a:schemeClr val="tx1"/>
              </a:solidFill>
            </a:endParaRPr>
          </a:p>
        </p:txBody>
      </p:sp>
      <p:sp>
        <p:nvSpPr>
          <p:cNvPr id="26" name="Oval 25">
            <a:extLst>
              <a:ext uri="{FF2B5EF4-FFF2-40B4-BE49-F238E27FC236}">
                <a16:creationId xmlns:a16="http://schemas.microsoft.com/office/drawing/2014/main" id="{79DB7F7B-DB73-36DA-5545-5929342E2C92}"/>
              </a:ext>
            </a:extLst>
          </p:cNvPr>
          <p:cNvSpPr/>
          <p:nvPr/>
        </p:nvSpPr>
        <p:spPr>
          <a:xfrm>
            <a:off x="8875205" y="2316317"/>
            <a:ext cx="2199735" cy="208471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ea typeface="+mn-lt"/>
                <a:cs typeface="+mn-lt"/>
              </a:rPr>
              <a:t>GLMNET </a:t>
            </a:r>
            <a:endParaRPr lang="en-US" sz="2000">
              <a:solidFill>
                <a:schemeClr val="tx1"/>
              </a:solidFill>
            </a:endParaRPr>
          </a:p>
        </p:txBody>
      </p:sp>
      <p:sp>
        <p:nvSpPr>
          <p:cNvPr id="5" name="Footer Placeholder 4">
            <a:extLst>
              <a:ext uri="{FF2B5EF4-FFF2-40B4-BE49-F238E27FC236}">
                <a16:creationId xmlns:a16="http://schemas.microsoft.com/office/drawing/2014/main" id="{7C6C5106-AB19-C007-BEA3-B5F647857036}"/>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426660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414E-E10C-CC14-79B4-DAA9DFFE1B1A}"/>
              </a:ext>
            </a:extLst>
          </p:cNvPr>
          <p:cNvSpPr>
            <a:spLocks noGrp="1"/>
          </p:cNvSpPr>
          <p:nvPr>
            <p:ph type="title"/>
          </p:nvPr>
        </p:nvSpPr>
        <p:spPr>
          <a:xfrm>
            <a:off x="1295400" y="1124712"/>
            <a:ext cx="10097218" cy="706791"/>
          </a:xfrm>
        </p:spPr>
        <p:txBody>
          <a:bodyPr/>
          <a:lstStyle/>
          <a:p>
            <a:r>
              <a:rPr lang="en-US">
                <a:cs typeface="Posterama"/>
              </a:rPr>
              <a:t>Model comparisons</a:t>
            </a:r>
            <a:endParaRPr lang="en-US" err="1"/>
          </a:p>
        </p:txBody>
      </p:sp>
      <p:sp>
        <p:nvSpPr>
          <p:cNvPr id="4" name="Slide Number Placeholder 3">
            <a:extLst>
              <a:ext uri="{FF2B5EF4-FFF2-40B4-BE49-F238E27FC236}">
                <a16:creationId xmlns:a16="http://schemas.microsoft.com/office/drawing/2014/main" id="{93F8C49D-6374-4DB7-0DE9-C9752FA966DA}"/>
              </a:ext>
            </a:extLst>
          </p:cNvPr>
          <p:cNvSpPr>
            <a:spLocks noGrp="1"/>
          </p:cNvSpPr>
          <p:nvPr>
            <p:ph type="sldNum" sz="quarter" idx="11"/>
          </p:nvPr>
        </p:nvSpPr>
        <p:spPr/>
        <p:txBody>
          <a:bodyPr/>
          <a:lstStyle/>
          <a:p>
            <a:fld id="{75DF2D63-3FF5-D547-96B9-BE9CCD1ABA58}" type="slidenum">
              <a:rPr lang="en-US" dirty="0" smtClean="0"/>
              <a:t>36</a:t>
            </a:fld>
            <a:endParaRPr lang="en-US"/>
          </a:p>
        </p:txBody>
      </p:sp>
      <p:pic>
        <p:nvPicPr>
          <p:cNvPr id="7" name="Picture 6" descr="A screenshot of a computer&#10;&#10;Description automatically generated">
            <a:extLst>
              <a:ext uri="{FF2B5EF4-FFF2-40B4-BE49-F238E27FC236}">
                <a16:creationId xmlns:a16="http://schemas.microsoft.com/office/drawing/2014/main" id="{3EADC7B7-17F1-21C6-9791-A28E67D7E956}"/>
              </a:ext>
            </a:extLst>
          </p:cNvPr>
          <p:cNvPicPr>
            <a:picLocks noChangeAspect="1"/>
          </p:cNvPicPr>
          <p:nvPr/>
        </p:nvPicPr>
        <p:blipFill>
          <a:blip r:embed="rId2"/>
          <a:stretch>
            <a:fillRect/>
          </a:stretch>
        </p:blipFill>
        <p:spPr>
          <a:xfrm>
            <a:off x="996751" y="2299657"/>
            <a:ext cx="2518375" cy="232338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AAB6147-1EEC-5D08-FD98-D639DAD946FA}"/>
              </a:ext>
            </a:extLst>
          </p:cNvPr>
          <p:cNvPicPr>
            <a:picLocks noChangeAspect="1"/>
          </p:cNvPicPr>
          <p:nvPr/>
        </p:nvPicPr>
        <p:blipFill>
          <a:blip r:embed="rId3"/>
          <a:stretch>
            <a:fillRect/>
          </a:stretch>
        </p:blipFill>
        <p:spPr>
          <a:xfrm>
            <a:off x="1000491" y="4527962"/>
            <a:ext cx="3833723" cy="233344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76C5F77-CFFE-5EEE-9538-5CCF1822FABD}"/>
              </a:ext>
            </a:extLst>
          </p:cNvPr>
          <p:cNvPicPr>
            <a:picLocks noChangeAspect="1"/>
          </p:cNvPicPr>
          <p:nvPr/>
        </p:nvPicPr>
        <p:blipFill>
          <a:blip r:embed="rId4"/>
          <a:stretch>
            <a:fillRect/>
          </a:stretch>
        </p:blipFill>
        <p:spPr>
          <a:xfrm>
            <a:off x="4723774" y="4804550"/>
            <a:ext cx="3375804" cy="205218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F21C9A74-65A8-41F2-A07D-DFBEA2FEBCE7}"/>
              </a:ext>
            </a:extLst>
          </p:cNvPr>
          <p:cNvPicPr>
            <a:picLocks noChangeAspect="1"/>
          </p:cNvPicPr>
          <p:nvPr/>
        </p:nvPicPr>
        <p:blipFill>
          <a:blip r:embed="rId5"/>
          <a:stretch>
            <a:fillRect/>
          </a:stretch>
        </p:blipFill>
        <p:spPr>
          <a:xfrm>
            <a:off x="4668426" y="2322462"/>
            <a:ext cx="2708875" cy="2204948"/>
          </a:xfrm>
          <a:prstGeom prst="rect">
            <a:avLst/>
          </a:prstGeom>
        </p:spPr>
      </p:pic>
      <p:sp>
        <p:nvSpPr>
          <p:cNvPr id="14" name="TextBox 13">
            <a:extLst>
              <a:ext uri="{FF2B5EF4-FFF2-40B4-BE49-F238E27FC236}">
                <a16:creationId xmlns:a16="http://schemas.microsoft.com/office/drawing/2014/main" id="{9A49879D-2D43-235B-CA42-6FADBF72B520}"/>
              </a:ext>
            </a:extLst>
          </p:cNvPr>
          <p:cNvSpPr txBox="1"/>
          <p:nvPr/>
        </p:nvSpPr>
        <p:spPr>
          <a:xfrm>
            <a:off x="2005162" y="1996536"/>
            <a:ext cx="1811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lumMod val="50000"/>
                  </a:schemeClr>
                </a:solidFill>
              </a:rPr>
              <a:t>Full Model</a:t>
            </a:r>
          </a:p>
        </p:txBody>
      </p:sp>
      <p:pic>
        <p:nvPicPr>
          <p:cNvPr id="15" name="Picture 14" descr="A screenshot of a computer&#10;&#10;Description automatically generated">
            <a:extLst>
              <a:ext uri="{FF2B5EF4-FFF2-40B4-BE49-F238E27FC236}">
                <a16:creationId xmlns:a16="http://schemas.microsoft.com/office/drawing/2014/main" id="{C885B384-7E2F-0512-CF4A-0A70AB4C7911}"/>
              </a:ext>
            </a:extLst>
          </p:cNvPr>
          <p:cNvPicPr>
            <a:picLocks noChangeAspect="1"/>
          </p:cNvPicPr>
          <p:nvPr/>
        </p:nvPicPr>
        <p:blipFill>
          <a:blip r:embed="rId6"/>
          <a:stretch>
            <a:fillRect/>
          </a:stretch>
        </p:blipFill>
        <p:spPr>
          <a:xfrm>
            <a:off x="4724400" y="2306110"/>
            <a:ext cx="2743200" cy="224578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EF7163A8-4EDF-3B82-AF6C-240E760AA08B}"/>
              </a:ext>
            </a:extLst>
          </p:cNvPr>
          <p:cNvPicPr>
            <a:picLocks noChangeAspect="1"/>
          </p:cNvPicPr>
          <p:nvPr/>
        </p:nvPicPr>
        <p:blipFill>
          <a:blip r:embed="rId6"/>
          <a:stretch>
            <a:fillRect/>
          </a:stretch>
        </p:blipFill>
        <p:spPr>
          <a:xfrm>
            <a:off x="5098211" y="2306110"/>
            <a:ext cx="2743200" cy="2245780"/>
          </a:xfrm>
          <a:prstGeom prst="rect">
            <a:avLst/>
          </a:prstGeom>
        </p:spPr>
      </p:pic>
      <p:sp>
        <p:nvSpPr>
          <p:cNvPr id="17" name="TextBox 16">
            <a:extLst>
              <a:ext uri="{FF2B5EF4-FFF2-40B4-BE49-F238E27FC236}">
                <a16:creationId xmlns:a16="http://schemas.microsoft.com/office/drawing/2014/main" id="{E32AE204-3E33-C712-FF80-F02EECEE96ED}"/>
              </a:ext>
            </a:extLst>
          </p:cNvPr>
          <p:cNvSpPr txBox="1"/>
          <p:nvPr/>
        </p:nvSpPr>
        <p:spPr>
          <a:xfrm>
            <a:off x="6922218" y="1939026"/>
            <a:ext cx="1811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solidFill>
                  <a:schemeClr val="accent5">
                    <a:lumMod val="50000"/>
                  </a:schemeClr>
                </a:solidFill>
              </a:rPr>
              <a:t>GLMnet</a:t>
            </a:r>
            <a:r>
              <a:rPr lang="en-US" b="1">
                <a:solidFill>
                  <a:schemeClr val="accent5">
                    <a:lumMod val="50000"/>
                  </a:schemeClr>
                </a:solidFill>
              </a:rPr>
              <a:t> Model</a:t>
            </a:r>
          </a:p>
        </p:txBody>
      </p:sp>
      <p:sp>
        <p:nvSpPr>
          <p:cNvPr id="18" name="TextBox 17">
            <a:extLst>
              <a:ext uri="{FF2B5EF4-FFF2-40B4-BE49-F238E27FC236}">
                <a16:creationId xmlns:a16="http://schemas.microsoft.com/office/drawing/2014/main" id="{63906A85-F3C3-11E6-98F7-73D86458E0CD}"/>
              </a:ext>
            </a:extLst>
          </p:cNvPr>
          <p:cNvSpPr txBox="1"/>
          <p:nvPr/>
        </p:nvSpPr>
        <p:spPr>
          <a:xfrm>
            <a:off x="2005162" y="4397555"/>
            <a:ext cx="1811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lumMod val="50000"/>
                  </a:schemeClr>
                </a:solidFill>
              </a:rPr>
              <a:t>Custom Model</a:t>
            </a:r>
          </a:p>
        </p:txBody>
      </p:sp>
      <p:sp>
        <p:nvSpPr>
          <p:cNvPr id="19" name="TextBox 18">
            <a:extLst>
              <a:ext uri="{FF2B5EF4-FFF2-40B4-BE49-F238E27FC236}">
                <a16:creationId xmlns:a16="http://schemas.microsoft.com/office/drawing/2014/main" id="{ADCD70EE-5557-367B-AF5F-5FE28CEB7AE0}"/>
              </a:ext>
            </a:extLst>
          </p:cNvPr>
          <p:cNvSpPr txBox="1"/>
          <p:nvPr/>
        </p:nvSpPr>
        <p:spPr>
          <a:xfrm>
            <a:off x="6922218" y="4526950"/>
            <a:ext cx="1811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lumMod val="50000"/>
                  </a:schemeClr>
                </a:solidFill>
              </a:rPr>
              <a:t>Stepwise Model</a:t>
            </a:r>
          </a:p>
        </p:txBody>
      </p:sp>
      <p:sp>
        <p:nvSpPr>
          <p:cNvPr id="20" name="Rectangle 19">
            <a:extLst>
              <a:ext uri="{FF2B5EF4-FFF2-40B4-BE49-F238E27FC236}">
                <a16:creationId xmlns:a16="http://schemas.microsoft.com/office/drawing/2014/main" id="{180DF25C-E1B5-B5C2-7A1F-B6E469FC95FC}"/>
              </a:ext>
            </a:extLst>
          </p:cNvPr>
          <p:cNvSpPr/>
          <p:nvPr/>
        </p:nvSpPr>
        <p:spPr>
          <a:xfrm>
            <a:off x="994789" y="3010274"/>
            <a:ext cx="2448063" cy="10138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EEA0D7-859B-C360-02FC-9E1ADDA6925B}"/>
              </a:ext>
            </a:extLst>
          </p:cNvPr>
          <p:cNvSpPr/>
          <p:nvPr/>
        </p:nvSpPr>
        <p:spPr>
          <a:xfrm>
            <a:off x="994789" y="3531985"/>
            <a:ext cx="2448063" cy="10138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787BAB-99DF-0AE2-86B9-915A83A2F305}"/>
              </a:ext>
            </a:extLst>
          </p:cNvPr>
          <p:cNvSpPr/>
          <p:nvPr/>
        </p:nvSpPr>
        <p:spPr>
          <a:xfrm>
            <a:off x="998869" y="4073455"/>
            <a:ext cx="2464871" cy="286279"/>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0893F48-DD7A-98C0-BC65-BE1AE59C9D90}"/>
              </a:ext>
            </a:extLst>
          </p:cNvPr>
          <p:cNvSpPr/>
          <p:nvPr/>
        </p:nvSpPr>
        <p:spPr>
          <a:xfrm>
            <a:off x="4723029" y="3066617"/>
            <a:ext cx="2649346" cy="130136"/>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DA4AFA-A98F-EDB6-BB02-832F758FE44E}"/>
              </a:ext>
            </a:extLst>
          </p:cNvPr>
          <p:cNvSpPr/>
          <p:nvPr/>
        </p:nvSpPr>
        <p:spPr>
          <a:xfrm>
            <a:off x="4723028" y="3265891"/>
            <a:ext cx="2649346" cy="115759"/>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142D5F-5B3A-9F76-1E16-777211D2C401}"/>
              </a:ext>
            </a:extLst>
          </p:cNvPr>
          <p:cNvSpPr/>
          <p:nvPr/>
        </p:nvSpPr>
        <p:spPr>
          <a:xfrm>
            <a:off x="4723028" y="3820581"/>
            <a:ext cx="2649346" cy="10138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CDD17C-AD78-303D-26F3-9A1486505143}"/>
              </a:ext>
            </a:extLst>
          </p:cNvPr>
          <p:cNvSpPr/>
          <p:nvPr/>
        </p:nvSpPr>
        <p:spPr>
          <a:xfrm>
            <a:off x="4723029" y="4068803"/>
            <a:ext cx="2649346" cy="144514"/>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C3EDA8F-2A90-093D-472B-7AC1DA4483AA}"/>
              </a:ext>
            </a:extLst>
          </p:cNvPr>
          <p:cNvSpPr/>
          <p:nvPr/>
        </p:nvSpPr>
        <p:spPr>
          <a:xfrm>
            <a:off x="994959" y="5507067"/>
            <a:ext cx="2941119" cy="515999"/>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1921CA0-0192-95EB-DF10-D002881679F0}"/>
              </a:ext>
            </a:extLst>
          </p:cNvPr>
          <p:cNvSpPr/>
          <p:nvPr/>
        </p:nvSpPr>
        <p:spPr>
          <a:xfrm>
            <a:off x="4666999" y="5507067"/>
            <a:ext cx="2910673" cy="1104836"/>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639893E3-097D-229E-D6E1-7D1505B63835}"/>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3532827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958682" y="652731"/>
            <a:ext cx="10275498" cy="900023"/>
          </a:xfrm>
        </p:spPr>
        <p:txBody>
          <a:bodyPr/>
          <a:lstStyle/>
          <a:p>
            <a:r>
              <a:rPr lang="en-US">
                <a:cs typeface="Posterama"/>
              </a:rPr>
              <a:t> summary</a:t>
            </a:r>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dirty="0" smtClean="0"/>
              <a:pPr/>
              <a:t>37</a:t>
            </a:fld>
            <a:endParaRPr lang="en-US"/>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2774484617"/>
              </p:ext>
            </p:extLst>
          </p:nvPr>
        </p:nvGraphicFramePr>
        <p:xfrm>
          <a:off x="1181260" y="1746250"/>
          <a:ext cx="10343948" cy="4572660"/>
        </p:xfrm>
        <a:graphic>
          <a:graphicData uri="http://schemas.openxmlformats.org/drawingml/2006/table">
            <a:tbl>
              <a:tblPr firstRow="1" bandRow="1">
                <a:tableStyleId>{5C22544A-7EE6-4342-B048-85BDC9FD1C3A}</a:tableStyleId>
              </a:tblPr>
              <a:tblGrid>
                <a:gridCol w="1783878">
                  <a:extLst>
                    <a:ext uri="{9D8B030D-6E8A-4147-A177-3AD203B41FA5}">
                      <a16:colId xmlns:a16="http://schemas.microsoft.com/office/drawing/2014/main" val="1689330750"/>
                    </a:ext>
                  </a:extLst>
                </a:gridCol>
                <a:gridCol w="1673881">
                  <a:extLst>
                    <a:ext uri="{9D8B030D-6E8A-4147-A177-3AD203B41FA5}">
                      <a16:colId xmlns:a16="http://schemas.microsoft.com/office/drawing/2014/main" val="2660631934"/>
                    </a:ext>
                  </a:extLst>
                </a:gridCol>
                <a:gridCol w="1582204">
                  <a:extLst>
                    <a:ext uri="{9D8B030D-6E8A-4147-A177-3AD203B41FA5}">
                      <a16:colId xmlns:a16="http://schemas.microsoft.com/office/drawing/2014/main" val="3909717689"/>
                    </a:ext>
                  </a:extLst>
                </a:gridCol>
                <a:gridCol w="1815053">
                  <a:extLst>
                    <a:ext uri="{9D8B030D-6E8A-4147-A177-3AD203B41FA5}">
                      <a16:colId xmlns:a16="http://schemas.microsoft.com/office/drawing/2014/main" val="1603189107"/>
                    </a:ext>
                  </a:extLst>
                </a:gridCol>
                <a:gridCol w="1915889">
                  <a:extLst>
                    <a:ext uri="{9D8B030D-6E8A-4147-A177-3AD203B41FA5}">
                      <a16:colId xmlns:a16="http://schemas.microsoft.com/office/drawing/2014/main" val="1209389591"/>
                    </a:ext>
                  </a:extLst>
                </a:gridCol>
                <a:gridCol w="1573043">
                  <a:extLst>
                    <a:ext uri="{9D8B030D-6E8A-4147-A177-3AD203B41FA5}">
                      <a16:colId xmlns:a16="http://schemas.microsoft.com/office/drawing/2014/main" val="3376360554"/>
                    </a:ext>
                  </a:extLst>
                </a:gridCol>
              </a:tblGrid>
              <a:tr h="914532">
                <a:tc>
                  <a:txBody>
                    <a:bodyPr/>
                    <a:lstStyle/>
                    <a:p>
                      <a:pPr algn="ctr"/>
                      <a:r>
                        <a:rPr lang="en-US" sz="1400" b="0" i="0" cap="all" spc="200" baseline="0">
                          <a:solidFill>
                            <a:schemeClr val="tx1"/>
                          </a:solidFill>
                          <a:latin typeface="Posterama"/>
                        </a:rPr>
                        <a:t>Model</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predictors</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AIC</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accuracy</a:t>
                      </a:r>
                    </a:p>
                  </a:txBody>
                  <a:tcPr anchor="ctr">
                    <a:solidFill>
                      <a:schemeClr val="accent4"/>
                    </a:solidFill>
                  </a:tcPr>
                </a:tc>
                <a:tc>
                  <a:txBody>
                    <a:bodyPr/>
                    <a:lstStyle/>
                    <a:p>
                      <a:pPr lvl="0" algn="ctr">
                        <a:buNone/>
                      </a:pPr>
                      <a:r>
                        <a:rPr lang="en-US" sz="1400" b="0" i="0" cap="all" spc="200" baseline="0" err="1">
                          <a:solidFill>
                            <a:schemeClr val="tx1"/>
                          </a:solidFill>
                          <a:latin typeface="Posterama"/>
                          <a:cs typeface="Posterama"/>
                        </a:rPr>
                        <a:t>LogLoss</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AUC </a:t>
                      </a:r>
                    </a:p>
                  </a:txBody>
                  <a:tcPr anchor="ctr">
                    <a:solidFill>
                      <a:schemeClr val="accent4"/>
                    </a:solidFill>
                  </a:tcPr>
                </a:tc>
                <a:extLst>
                  <a:ext uri="{0D108BD9-81ED-4DB2-BD59-A6C34878D82A}">
                    <a16:rowId xmlns:a16="http://schemas.microsoft.com/office/drawing/2014/main" val="479928716"/>
                  </a:ext>
                </a:extLst>
              </a:tr>
              <a:tr h="914532">
                <a:tc>
                  <a:txBody>
                    <a:bodyPr/>
                    <a:lstStyle/>
                    <a:p>
                      <a:pPr algn="ctr"/>
                      <a:r>
                        <a:rPr lang="en-US" sz="1400" b="0" i="0" baseline="0">
                          <a:solidFill>
                            <a:schemeClr val="tx1"/>
                          </a:solidFill>
                          <a:latin typeface="Daytona Pro Condensed Light"/>
                        </a:rPr>
                        <a:t>Full model</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14 predictors </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420.1</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73%</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0.52</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0.68</a:t>
                      </a:r>
                    </a:p>
                  </a:txBody>
                  <a:tcPr anchor="ctr">
                    <a:solidFill>
                      <a:schemeClr val="accent2">
                        <a:alpha val="10000"/>
                      </a:schemeClr>
                    </a:solidFill>
                  </a:tcPr>
                </a:tc>
                <a:extLst>
                  <a:ext uri="{0D108BD9-81ED-4DB2-BD59-A6C34878D82A}">
                    <a16:rowId xmlns:a16="http://schemas.microsoft.com/office/drawing/2014/main" val="1760208656"/>
                  </a:ext>
                </a:extLst>
              </a:tr>
              <a:tr h="914532">
                <a:tc>
                  <a:txBody>
                    <a:bodyPr/>
                    <a:lstStyle/>
                    <a:p>
                      <a:pPr algn="ctr"/>
                      <a:r>
                        <a:rPr lang="en-US" sz="1400" b="0" i="0" baseline="0">
                          <a:solidFill>
                            <a:schemeClr val="tx1"/>
                          </a:solidFill>
                          <a:latin typeface="Daytona Pro Condensed Light"/>
                        </a:rPr>
                        <a:t>Custom Model </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7 predictors </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420.9</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72%</a:t>
                      </a:r>
                      <a:endParaRPr lang="en-US" sz="1400" b="0" i="0" baseline="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0.53</a:t>
                      </a: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0.69</a:t>
                      </a:r>
                    </a:p>
                  </a:txBody>
                  <a:tcPr anchor="ctr">
                    <a:solidFill>
                      <a:schemeClr val="accent1">
                        <a:alpha val="15000"/>
                      </a:schemeClr>
                    </a:solidFill>
                  </a:tcPr>
                </a:tc>
                <a:extLst>
                  <a:ext uri="{0D108BD9-81ED-4DB2-BD59-A6C34878D82A}">
                    <a16:rowId xmlns:a16="http://schemas.microsoft.com/office/drawing/2014/main" val="3634243071"/>
                  </a:ext>
                </a:extLst>
              </a:tr>
              <a:tr h="914532">
                <a:tc>
                  <a:txBody>
                    <a:bodyPr/>
                    <a:lstStyle/>
                    <a:p>
                      <a:pPr algn="ctr"/>
                      <a:r>
                        <a:rPr lang="en-US" sz="1400" b="0" i="0" baseline="0">
                          <a:solidFill>
                            <a:schemeClr val="tx1"/>
                          </a:solidFill>
                          <a:latin typeface="Daytona Pro Condensed Light"/>
                        </a:rPr>
                        <a:t>Stepwise</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8 predictors </a:t>
                      </a:r>
                    </a:p>
                  </a:txBody>
                  <a:tcPr anchor="ctr">
                    <a:solidFill>
                      <a:schemeClr val="accent2">
                        <a:alpha val="10000"/>
                      </a:schemeClr>
                    </a:solidFill>
                  </a:tcPr>
                </a:tc>
                <a:tc>
                  <a:txBody>
                    <a:bodyPr/>
                    <a:lstStyle/>
                    <a:p>
                      <a:pPr algn="ctr"/>
                      <a:r>
                        <a:rPr lang="en-US" sz="1400" b="1" i="0" baseline="0">
                          <a:solidFill>
                            <a:srgbClr val="00B050"/>
                          </a:solidFill>
                          <a:latin typeface="Daytona Pro Condensed Light"/>
                        </a:rPr>
                        <a:t>417.58</a:t>
                      </a: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74%</a:t>
                      </a:r>
                      <a:endParaRPr lang="en-US" sz="1400" b="0" i="0" baseline="0">
                        <a:solidFill>
                          <a:schemeClr val="tx1"/>
                        </a:solidFill>
                        <a:latin typeface="Daytona Pro Condensed Light"/>
                      </a:endParaRP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0.54</a:t>
                      </a: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0.68</a:t>
                      </a:r>
                    </a:p>
                  </a:txBody>
                  <a:tcPr marL="0" marR="0" marT="0" marB="0" anchor="ctr">
                    <a:solidFill>
                      <a:schemeClr val="accent2">
                        <a:alpha val="10000"/>
                      </a:schemeClr>
                    </a:solidFill>
                  </a:tcPr>
                </a:tc>
                <a:extLst>
                  <a:ext uri="{0D108BD9-81ED-4DB2-BD59-A6C34878D82A}">
                    <a16:rowId xmlns:a16="http://schemas.microsoft.com/office/drawing/2014/main" val="415808797"/>
                  </a:ext>
                </a:extLst>
              </a:tr>
              <a:tr h="914532">
                <a:tc>
                  <a:txBody>
                    <a:bodyPr/>
                    <a:lstStyle/>
                    <a:p>
                      <a:pPr algn="ctr"/>
                      <a:r>
                        <a:rPr lang="en-US" sz="1400" b="0" i="0" baseline="0" err="1">
                          <a:solidFill>
                            <a:schemeClr val="tx1"/>
                          </a:solidFill>
                          <a:latin typeface="Daytona Pro Condensed Light"/>
                        </a:rPr>
                        <a:t>GLMnet</a:t>
                      </a:r>
                    </a:p>
                  </a:txBody>
                  <a:tcPr anchor="ctr">
                    <a:solidFill>
                      <a:schemeClr val="accent1">
                        <a:alpha val="15000"/>
                      </a:schemeClr>
                    </a:solidFill>
                  </a:tcPr>
                </a:tc>
                <a:tc>
                  <a:txBody>
                    <a:bodyPr/>
                    <a:lstStyle/>
                    <a:p>
                      <a:pPr algn="ctr"/>
                      <a:r>
                        <a:rPr lang="en-US" sz="1400" b="1" i="0" baseline="0">
                          <a:solidFill>
                            <a:srgbClr val="C00000"/>
                          </a:solidFill>
                          <a:latin typeface="Daytona Pro Condensed Light"/>
                        </a:rPr>
                        <a:t>13 predictors </a:t>
                      </a:r>
                    </a:p>
                  </a:txBody>
                  <a:tcPr anchor="ctr">
                    <a:solidFill>
                      <a:schemeClr val="accent1">
                        <a:alpha val="15000"/>
                      </a:schemeClr>
                    </a:solidFill>
                  </a:tcPr>
                </a:tc>
                <a:tc>
                  <a:txBody>
                    <a:bodyPr/>
                    <a:lstStyle/>
                    <a:p>
                      <a:pPr algn="ctr"/>
                      <a:r>
                        <a:rPr lang="en-US" sz="1400" b="1" i="0" baseline="0">
                          <a:solidFill>
                            <a:srgbClr val="C00000"/>
                          </a:solidFill>
                          <a:latin typeface="Daytona Pro Condensed Light"/>
                        </a:rPr>
                        <a:t>424.7</a:t>
                      </a:r>
                    </a:p>
                  </a:txBody>
                  <a:tcPr anchor="ctr">
                    <a:solidFill>
                      <a:schemeClr val="accent1">
                        <a:alpha val="15000"/>
                      </a:schemeClr>
                    </a:solidFill>
                  </a:tcPr>
                </a:tc>
                <a:tc>
                  <a:txBody>
                    <a:bodyPr/>
                    <a:lstStyle/>
                    <a:p>
                      <a:pPr lvl="0" algn="ctr">
                        <a:buNone/>
                      </a:pPr>
                      <a:r>
                        <a:rPr lang="en-US" sz="1400" b="1" i="0" u="none" strike="noStrike" baseline="0" noProof="0">
                          <a:solidFill>
                            <a:srgbClr val="00B050"/>
                          </a:solidFill>
                          <a:latin typeface="Daytona Pro Condensed Light"/>
                        </a:rPr>
                        <a:t>75%</a:t>
                      </a:r>
                      <a:endParaRPr lang="en-US" sz="1400" b="1" i="0" baseline="0">
                        <a:solidFill>
                          <a:srgbClr val="00B050"/>
                        </a:solidFill>
                        <a:latin typeface="Daytona Pro Condensed Light"/>
                      </a:endParaRPr>
                    </a:p>
                  </a:txBody>
                  <a:tcPr anchor="ctr">
                    <a:solidFill>
                      <a:schemeClr val="accent1">
                        <a:alpha val="15000"/>
                      </a:schemeClr>
                    </a:solidFill>
                  </a:tcPr>
                </a:tc>
                <a:tc>
                  <a:txBody>
                    <a:bodyPr/>
                    <a:lstStyle/>
                    <a:p>
                      <a:pPr lvl="0" algn="ctr">
                        <a:buNone/>
                      </a:pPr>
                      <a:r>
                        <a:rPr lang="en-US" sz="1400" b="1" i="0" baseline="0">
                          <a:solidFill>
                            <a:srgbClr val="00B050"/>
                          </a:solidFill>
                          <a:latin typeface="Daytona Pro Condensed Light"/>
                        </a:rPr>
                        <a:t>0.51</a:t>
                      </a:r>
                    </a:p>
                  </a:txBody>
                  <a:tcPr anchor="ctr">
                    <a:solidFill>
                      <a:schemeClr val="accent1">
                        <a:alpha val="15000"/>
                      </a:schemeClr>
                    </a:solidFill>
                  </a:tcPr>
                </a:tc>
                <a:tc>
                  <a:txBody>
                    <a:bodyPr/>
                    <a:lstStyle/>
                    <a:p>
                      <a:pPr lvl="0" algn="ctr">
                        <a:buNone/>
                      </a:pPr>
                      <a:r>
                        <a:rPr lang="en-US" sz="1400" b="1" i="0" baseline="0">
                          <a:solidFill>
                            <a:srgbClr val="00B050"/>
                          </a:solidFill>
                          <a:latin typeface="Daytona Pro Condensed Light"/>
                        </a:rPr>
                        <a:t>0.70</a:t>
                      </a:r>
                    </a:p>
                  </a:txBody>
                  <a:tcPr anchor="ctr">
                    <a:solidFill>
                      <a:schemeClr val="accent1">
                        <a:alpha val="15000"/>
                      </a:schemeClr>
                    </a:solidFill>
                  </a:tcPr>
                </a:tc>
                <a:extLst>
                  <a:ext uri="{0D108BD9-81ED-4DB2-BD59-A6C34878D82A}">
                    <a16:rowId xmlns:a16="http://schemas.microsoft.com/office/drawing/2014/main" val="380950325"/>
                  </a:ext>
                </a:extLst>
              </a:tr>
            </a:tbl>
          </a:graphicData>
        </a:graphic>
      </p:graphicFrame>
      <p:pic>
        <p:nvPicPr>
          <p:cNvPr id="3" name="Graphic 2" descr="Crown outline">
            <a:extLst>
              <a:ext uri="{FF2B5EF4-FFF2-40B4-BE49-F238E27FC236}">
                <a16:creationId xmlns:a16="http://schemas.microsoft.com/office/drawing/2014/main" id="{D0017BA2-6E99-7E69-C37B-B2CE104DB6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8960000">
            <a:off x="506082" y="4947355"/>
            <a:ext cx="914400" cy="914400"/>
          </a:xfrm>
          <a:prstGeom prst="rect">
            <a:avLst/>
          </a:prstGeom>
        </p:spPr>
      </p:pic>
    </p:spTree>
    <p:extLst>
      <p:ext uri="{BB962C8B-B14F-4D97-AF65-F5344CB8AC3E}">
        <p14:creationId xmlns:p14="http://schemas.microsoft.com/office/powerpoint/2010/main" val="63778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958682" y="652731"/>
            <a:ext cx="10275498" cy="900023"/>
          </a:xfrm>
        </p:spPr>
        <p:txBody>
          <a:bodyPr/>
          <a:lstStyle/>
          <a:p>
            <a:r>
              <a:rPr lang="en-US">
                <a:cs typeface="Posterama"/>
              </a:rPr>
              <a:t> summary</a:t>
            </a:r>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dirty="0" smtClean="0"/>
              <a:pPr/>
              <a:t>38</a:t>
            </a:fld>
            <a:endParaRPr lang="en-US"/>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nvPr>
        </p:nvGraphicFramePr>
        <p:xfrm>
          <a:off x="1181260" y="1746250"/>
          <a:ext cx="10343948" cy="4572660"/>
        </p:xfrm>
        <a:graphic>
          <a:graphicData uri="http://schemas.openxmlformats.org/drawingml/2006/table">
            <a:tbl>
              <a:tblPr firstRow="1" bandRow="1">
                <a:tableStyleId>{5C22544A-7EE6-4342-B048-85BDC9FD1C3A}</a:tableStyleId>
              </a:tblPr>
              <a:tblGrid>
                <a:gridCol w="1783878">
                  <a:extLst>
                    <a:ext uri="{9D8B030D-6E8A-4147-A177-3AD203B41FA5}">
                      <a16:colId xmlns:a16="http://schemas.microsoft.com/office/drawing/2014/main" val="1689330750"/>
                    </a:ext>
                  </a:extLst>
                </a:gridCol>
                <a:gridCol w="1673881">
                  <a:extLst>
                    <a:ext uri="{9D8B030D-6E8A-4147-A177-3AD203B41FA5}">
                      <a16:colId xmlns:a16="http://schemas.microsoft.com/office/drawing/2014/main" val="2660631934"/>
                    </a:ext>
                  </a:extLst>
                </a:gridCol>
                <a:gridCol w="1582204">
                  <a:extLst>
                    <a:ext uri="{9D8B030D-6E8A-4147-A177-3AD203B41FA5}">
                      <a16:colId xmlns:a16="http://schemas.microsoft.com/office/drawing/2014/main" val="3909717689"/>
                    </a:ext>
                  </a:extLst>
                </a:gridCol>
                <a:gridCol w="1815053">
                  <a:extLst>
                    <a:ext uri="{9D8B030D-6E8A-4147-A177-3AD203B41FA5}">
                      <a16:colId xmlns:a16="http://schemas.microsoft.com/office/drawing/2014/main" val="1603189107"/>
                    </a:ext>
                  </a:extLst>
                </a:gridCol>
                <a:gridCol w="1915889">
                  <a:extLst>
                    <a:ext uri="{9D8B030D-6E8A-4147-A177-3AD203B41FA5}">
                      <a16:colId xmlns:a16="http://schemas.microsoft.com/office/drawing/2014/main" val="1209389591"/>
                    </a:ext>
                  </a:extLst>
                </a:gridCol>
                <a:gridCol w="1573043">
                  <a:extLst>
                    <a:ext uri="{9D8B030D-6E8A-4147-A177-3AD203B41FA5}">
                      <a16:colId xmlns:a16="http://schemas.microsoft.com/office/drawing/2014/main" val="3376360554"/>
                    </a:ext>
                  </a:extLst>
                </a:gridCol>
              </a:tblGrid>
              <a:tr h="914532">
                <a:tc>
                  <a:txBody>
                    <a:bodyPr/>
                    <a:lstStyle/>
                    <a:p>
                      <a:pPr algn="ctr"/>
                      <a:r>
                        <a:rPr lang="en-US" sz="1400" b="0" i="0" cap="all" spc="200" baseline="0">
                          <a:solidFill>
                            <a:schemeClr val="tx1"/>
                          </a:solidFill>
                          <a:latin typeface="Posterama"/>
                        </a:rPr>
                        <a:t>Model</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predictors</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AIC</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accuracy</a:t>
                      </a:r>
                    </a:p>
                  </a:txBody>
                  <a:tcPr anchor="ctr">
                    <a:solidFill>
                      <a:schemeClr val="accent4"/>
                    </a:solidFill>
                  </a:tcPr>
                </a:tc>
                <a:tc>
                  <a:txBody>
                    <a:bodyPr/>
                    <a:lstStyle/>
                    <a:p>
                      <a:pPr lvl="0" algn="ctr">
                        <a:buNone/>
                      </a:pPr>
                      <a:r>
                        <a:rPr lang="en-US" sz="1400" b="0" i="0" cap="all" spc="200" baseline="0" err="1">
                          <a:solidFill>
                            <a:schemeClr val="tx1"/>
                          </a:solidFill>
                          <a:latin typeface="Posterama"/>
                          <a:cs typeface="Posterama"/>
                        </a:rPr>
                        <a:t>LogLoss</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AUC </a:t>
                      </a:r>
                    </a:p>
                  </a:txBody>
                  <a:tcPr anchor="ctr">
                    <a:solidFill>
                      <a:schemeClr val="accent4"/>
                    </a:solidFill>
                  </a:tcPr>
                </a:tc>
                <a:extLst>
                  <a:ext uri="{0D108BD9-81ED-4DB2-BD59-A6C34878D82A}">
                    <a16:rowId xmlns:a16="http://schemas.microsoft.com/office/drawing/2014/main" val="479928716"/>
                  </a:ext>
                </a:extLst>
              </a:tr>
              <a:tr h="914532">
                <a:tc>
                  <a:txBody>
                    <a:bodyPr/>
                    <a:lstStyle/>
                    <a:p>
                      <a:pPr algn="ctr"/>
                      <a:r>
                        <a:rPr lang="en-US" sz="1400" b="0" i="0" baseline="0">
                          <a:solidFill>
                            <a:schemeClr val="tx1"/>
                          </a:solidFill>
                          <a:latin typeface="Daytona Pro Condensed Light"/>
                        </a:rPr>
                        <a:t>Full model</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14 predictors </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420.1</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73%</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0.52</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0.68</a:t>
                      </a:r>
                    </a:p>
                  </a:txBody>
                  <a:tcPr anchor="ctr">
                    <a:solidFill>
                      <a:schemeClr val="accent2">
                        <a:alpha val="10000"/>
                      </a:schemeClr>
                    </a:solidFill>
                  </a:tcPr>
                </a:tc>
                <a:extLst>
                  <a:ext uri="{0D108BD9-81ED-4DB2-BD59-A6C34878D82A}">
                    <a16:rowId xmlns:a16="http://schemas.microsoft.com/office/drawing/2014/main" val="1760208656"/>
                  </a:ext>
                </a:extLst>
              </a:tr>
              <a:tr h="914532">
                <a:tc>
                  <a:txBody>
                    <a:bodyPr/>
                    <a:lstStyle/>
                    <a:p>
                      <a:pPr algn="ctr"/>
                      <a:r>
                        <a:rPr lang="en-US" sz="1400" b="0" i="0" baseline="0">
                          <a:solidFill>
                            <a:schemeClr val="tx1"/>
                          </a:solidFill>
                          <a:latin typeface="Daytona Pro Condensed Light"/>
                        </a:rPr>
                        <a:t>Custom Model </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7 predictors </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420.9</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72%</a:t>
                      </a:r>
                      <a:endParaRPr lang="en-US" sz="1400" b="0" i="0" baseline="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0.53</a:t>
                      </a: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0.69</a:t>
                      </a:r>
                    </a:p>
                  </a:txBody>
                  <a:tcPr anchor="ctr">
                    <a:solidFill>
                      <a:schemeClr val="accent1">
                        <a:alpha val="15000"/>
                      </a:schemeClr>
                    </a:solidFill>
                  </a:tcPr>
                </a:tc>
                <a:extLst>
                  <a:ext uri="{0D108BD9-81ED-4DB2-BD59-A6C34878D82A}">
                    <a16:rowId xmlns:a16="http://schemas.microsoft.com/office/drawing/2014/main" val="3634243071"/>
                  </a:ext>
                </a:extLst>
              </a:tr>
              <a:tr h="914532">
                <a:tc>
                  <a:txBody>
                    <a:bodyPr/>
                    <a:lstStyle/>
                    <a:p>
                      <a:pPr algn="ctr"/>
                      <a:r>
                        <a:rPr lang="en-US" sz="1400" b="0" i="0" baseline="0">
                          <a:solidFill>
                            <a:schemeClr val="tx1"/>
                          </a:solidFill>
                          <a:latin typeface="Daytona Pro Condensed Light"/>
                        </a:rPr>
                        <a:t>Stepwise</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8 predictors </a:t>
                      </a:r>
                    </a:p>
                  </a:txBody>
                  <a:tcPr anchor="ctr">
                    <a:solidFill>
                      <a:schemeClr val="accent2">
                        <a:alpha val="10000"/>
                      </a:schemeClr>
                    </a:solidFill>
                  </a:tcPr>
                </a:tc>
                <a:tc>
                  <a:txBody>
                    <a:bodyPr/>
                    <a:lstStyle/>
                    <a:p>
                      <a:pPr algn="ctr"/>
                      <a:r>
                        <a:rPr lang="en-US" sz="1400" b="1" i="0" baseline="0">
                          <a:solidFill>
                            <a:srgbClr val="00B050"/>
                          </a:solidFill>
                          <a:latin typeface="Daytona Pro Condensed Light"/>
                        </a:rPr>
                        <a:t>417.58</a:t>
                      </a: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74%</a:t>
                      </a:r>
                      <a:endParaRPr lang="en-US" sz="1400" b="0" i="0" baseline="0">
                        <a:solidFill>
                          <a:schemeClr val="tx1"/>
                        </a:solidFill>
                        <a:latin typeface="Daytona Pro Condensed Light"/>
                      </a:endParaRP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0.54</a:t>
                      </a: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0.68</a:t>
                      </a:r>
                    </a:p>
                  </a:txBody>
                  <a:tcPr marL="0" marR="0" marT="0" marB="0" anchor="ctr">
                    <a:solidFill>
                      <a:schemeClr val="accent2">
                        <a:alpha val="10000"/>
                      </a:schemeClr>
                    </a:solidFill>
                  </a:tcPr>
                </a:tc>
                <a:extLst>
                  <a:ext uri="{0D108BD9-81ED-4DB2-BD59-A6C34878D82A}">
                    <a16:rowId xmlns:a16="http://schemas.microsoft.com/office/drawing/2014/main" val="415808797"/>
                  </a:ext>
                </a:extLst>
              </a:tr>
              <a:tr h="914532">
                <a:tc>
                  <a:txBody>
                    <a:bodyPr/>
                    <a:lstStyle/>
                    <a:p>
                      <a:pPr algn="ctr"/>
                      <a:r>
                        <a:rPr lang="en-US" sz="1400" b="0" i="0" baseline="0" err="1">
                          <a:solidFill>
                            <a:schemeClr val="tx1"/>
                          </a:solidFill>
                          <a:latin typeface="Daytona Pro Condensed Light"/>
                        </a:rPr>
                        <a:t>GLMnet</a:t>
                      </a:r>
                    </a:p>
                  </a:txBody>
                  <a:tcPr anchor="ctr">
                    <a:solidFill>
                      <a:schemeClr val="accent1">
                        <a:alpha val="15000"/>
                      </a:schemeClr>
                    </a:solidFill>
                  </a:tcPr>
                </a:tc>
                <a:tc>
                  <a:txBody>
                    <a:bodyPr/>
                    <a:lstStyle/>
                    <a:p>
                      <a:pPr algn="ctr"/>
                      <a:r>
                        <a:rPr lang="en-US" sz="1400" b="1" i="0" baseline="0">
                          <a:solidFill>
                            <a:srgbClr val="C00000"/>
                          </a:solidFill>
                          <a:latin typeface="Daytona Pro Condensed Light"/>
                        </a:rPr>
                        <a:t>13 predictors </a:t>
                      </a:r>
                    </a:p>
                  </a:txBody>
                  <a:tcPr anchor="ctr">
                    <a:solidFill>
                      <a:schemeClr val="accent1">
                        <a:alpha val="15000"/>
                      </a:schemeClr>
                    </a:solidFill>
                  </a:tcPr>
                </a:tc>
                <a:tc>
                  <a:txBody>
                    <a:bodyPr/>
                    <a:lstStyle/>
                    <a:p>
                      <a:pPr algn="ctr"/>
                      <a:r>
                        <a:rPr lang="en-US" sz="1400" b="1" i="0" baseline="0">
                          <a:solidFill>
                            <a:srgbClr val="C00000"/>
                          </a:solidFill>
                          <a:latin typeface="Daytona Pro Condensed Light"/>
                        </a:rPr>
                        <a:t>424.7</a:t>
                      </a:r>
                    </a:p>
                  </a:txBody>
                  <a:tcPr anchor="ctr">
                    <a:solidFill>
                      <a:schemeClr val="accent1">
                        <a:alpha val="15000"/>
                      </a:schemeClr>
                    </a:solidFill>
                  </a:tcPr>
                </a:tc>
                <a:tc>
                  <a:txBody>
                    <a:bodyPr/>
                    <a:lstStyle/>
                    <a:p>
                      <a:pPr lvl="0" algn="ctr">
                        <a:buNone/>
                      </a:pPr>
                      <a:r>
                        <a:rPr lang="en-US" sz="1400" b="1" i="0" u="none" strike="noStrike" baseline="0" noProof="0">
                          <a:solidFill>
                            <a:srgbClr val="00B050"/>
                          </a:solidFill>
                          <a:latin typeface="Daytona Pro Condensed Light"/>
                        </a:rPr>
                        <a:t>75%</a:t>
                      </a:r>
                      <a:endParaRPr lang="en-US" sz="1400" b="1" i="0" baseline="0">
                        <a:solidFill>
                          <a:srgbClr val="00B050"/>
                        </a:solidFill>
                        <a:latin typeface="Daytona Pro Condensed Light"/>
                      </a:endParaRPr>
                    </a:p>
                  </a:txBody>
                  <a:tcPr anchor="ctr">
                    <a:solidFill>
                      <a:schemeClr val="accent1">
                        <a:alpha val="15000"/>
                      </a:schemeClr>
                    </a:solidFill>
                  </a:tcPr>
                </a:tc>
                <a:tc>
                  <a:txBody>
                    <a:bodyPr/>
                    <a:lstStyle/>
                    <a:p>
                      <a:pPr lvl="0" algn="ctr">
                        <a:buNone/>
                      </a:pPr>
                      <a:r>
                        <a:rPr lang="en-US" sz="1400" b="1" i="0" baseline="0">
                          <a:solidFill>
                            <a:srgbClr val="00B050"/>
                          </a:solidFill>
                          <a:latin typeface="Daytona Pro Condensed Light"/>
                        </a:rPr>
                        <a:t>0.51</a:t>
                      </a:r>
                    </a:p>
                  </a:txBody>
                  <a:tcPr anchor="ctr">
                    <a:solidFill>
                      <a:schemeClr val="accent1">
                        <a:alpha val="15000"/>
                      </a:schemeClr>
                    </a:solidFill>
                  </a:tcPr>
                </a:tc>
                <a:tc>
                  <a:txBody>
                    <a:bodyPr/>
                    <a:lstStyle/>
                    <a:p>
                      <a:pPr lvl="0" algn="ctr">
                        <a:buNone/>
                      </a:pPr>
                      <a:r>
                        <a:rPr lang="en-US" sz="1400" b="1" i="0" baseline="0">
                          <a:solidFill>
                            <a:srgbClr val="00B050"/>
                          </a:solidFill>
                          <a:latin typeface="Daytona Pro Condensed Light"/>
                        </a:rPr>
                        <a:t>0.70</a:t>
                      </a:r>
                    </a:p>
                  </a:txBody>
                  <a:tcPr anchor="ctr">
                    <a:solidFill>
                      <a:schemeClr val="accent1">
                        <a:alpha val="15000"/>
                      </a:schemeClr>
                    </a:solidFill>
                  </a:tcPr>
                </a:tc>
                <a:extLst>
                  <a:ext uri="{0D108BD9-81ED-4DB2-BD59-A6C34878D82A}">
                    <a16:rowId xmlns:a16="http://schemas.microsoft.com/office/drawing/2014/main" val="380950325"/>
                  </a:ext>
                </a:extLst>
              </a:tr>
            </a:tbl>
          </a:graphicData>
        </a:graphic>
      </p:graphicFrame>
      <p:sp>
        <p:nvSpPr>
          <p:cNvPr id="11" name="Arrow: Left 10">
            <a:extLst>
              <a:ext uri="{FF2B5EF4-FFF2-40B4-BE49-F238E27FC236}">
                <a16:creationId xmlns:a16="http://schemas.microsoft.com/office/drawing/2014/main" id="{B6042A28-70C4-D4B9-00FC-7D385CB32ACE}"/>
              </a:ext>
            </a:extLst>
          </p:cNvPr>
          <p:cNvSpPr/>
          <p:nvPr/>
        </p:nvSpPr>
        <p:spPr>
          <a:xfrm>
            <a:off x="4283919" y="5667442"/>
            <a:ext cx="7533735" cy="1193320"/>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ea typeface="+mn-lt"/>
                <a:cs typeface="+mn-lt"/>
              </a:rPr>
              <a:t>priorfrac</a:t>
            </a:r>
            <a:r>
              <a:rPr lang="en-US">
                <a:solidFill>
                  <a:schemeClr val="tx1"/>
                </a:solidFill>
                <a:ea typeface="+mn-lt"/>
                <a:cs typeface="+mn-lt"/>
              </a:rPr>
              <a:t> + </a:t>
            </a:r>
            <a:r>
              <a:rPr lang="en-US">
                <a:solidFill>
                  <a:srgbClr val="C00000"/>
                </a:solidFill>
                <a:ea typeface="+mn-lt"/>
                <a:cs typeface="+mn-lt"/>
              </a:rPr>
              <a:t>age </a:t>
            </a:r>
            <a:r>
              <a:rPr lang="en-US">
                <a:solidFill>
                  <a:schemeClr val="tx1"/>
                </a:solidFill>
                <a:ea typeface="+mn-lt"/>
                <a:cs typeface="+mn-lt"/>
              </a:rPr>
              <a:t>+ height + </a:t>
            </a:r>
            <a:r>
              <a:rPr lang="en-US" err="1">
                <a:solidFill>
                  <a:schemeClr val="tx1"/>
                </a:solidFill>
                <a:ea typeface="+mn-lt"/>
                <a:cs typeface="+mn-lt"/>
              </a:rPr>
              <a:t>bmi</a:t>
            </a:r>
            <a:r>
              <a:rPr lang="en-US">
                <a:solidFill>
                  <a:schemeClr val="tx1"/>
                </a:solidFill>
                <a:ea typeface="+mn-lt"/>
                <a:cs typeface="+mn-lt"/>
              </a:rPr>
              <a:t> +</a:t>
            </a:r>
            <a:r>
              <a:rPr lang="en-US" err="1">
                <a:solidFill>
                  <a:schemeClr val="tx1"/>
                </a:solidFill>
                <a:ea typeface="+mn-lt"/>
                <a:cs typeface="+mn-lt"/>
              </a:rPr>
              <a:t>raterisk</a:t>
            </a:r>
            <a:r>
              <a:rPr lang="en-US">
                <a:solidFill>
                  <a:schemeClr val="tx1"/>
                </a:solidFill>
                <a:ea typeface="+mn-lt"/>
                <a:cs typeface="+mn-lt"/>
              </a:rPr>
              <a:t> +</a:t>
            </a:r>
            <a:r>
              <a:rPr lang="en-US" err="1">
                <a:solidFill>
                  <a:srgbClr val="C00000"/>
                </a:solidFill>
                <a:ea typeface="+mn-lt"/>
                <a:cs typeface="+mn-lt"/>
              </a:rPr>
              <a:t>fracscore</a:t>
            </a:r>
            <a:r>
              <a:rPr lang="en-US">
                <a:solidFill>
                  <a:srgbClr val="C00000"/>
                </a:solidFill>
                <a:ea typeface="+mn-lt"/>
                <a:cs typeface="+mn-lt"/>
              </a:rPr>
              <a:t> </a:t>
            </a:r>
            <a:r>
              <a:rPr lang="en-US">
                <a:solidFill>
                  <a:schemeClr val="tx1"/>
                </a:solidFill>
                <a:ea typeface="+mn-lt"/>
                <a:cs typeface="+mn-lt"/>
              </a:rPr>
              <a:t>+ </a:t>
            </a:r>
            <a:r>
              <a:rPr lang="en-US" err="1">
                <a:solidFill>
                  <a:schemeClr val="tx1"/>
                </a:solidFill>
                <a:ea typeface="+mn-lt"/>
                <a:cs typeface="+mn-lt"/>
              </a:rPr>
              <a:t>premeno</a:t>
            </a:r>
            <a:r>
              <a:rPr lang="en-US">
                <a:solidFill>
                  <a:schemeClr val="tx1"/>
                </a:solidFill>
                <a:ea typeface="+mn-lt"/>
                <a:cs typeface="+mn-lt"/>
              </a:rPr>
              <a:t> + </a:t>
            </a:r>
            <a:r>
              <a:rPr lang="en-US" err="1">
                <a:solidFill>
                  <a:schemeClr val="tx1"/>
                </a:solidFill>
                <a:ea typeface="+mn-lt"/>
                <a:cs typeface="+mn-lt"/>
              </a:rPr>
              <a:t>momfrac</a:t>
            </a:r>
            <a:r>
              <a:rPr lang="en-US">
                <a:solidFill>
                  <a:schemeClr val="tx1"/>
                </a:solidFill>
                <a:ea typeface="+mn-lt"/>
                <a:cs typeface="+mn-lt"/>
              </a:rPr>
              <a:t> + </a:t>
            </a:r>
            <a:r>
              <a:rPr lang="en-US" err="1">
                <a:solidFill>
                  <a:schemeClr val="tx1"/>
                </a:solidFill>
                <a:ea typeface="+mn-lt"/>
                <a:cs typeface="+mn-lt"/>
              </a:rPr>
              <a:t>armassist</a:t>
            </a:r>
            <a:r>
              <a:rPr lang="en-US">
                <a:solidFill>
                  <a:schemeClr val="tx1"/>
                </a:solidFill>
                <a:ea typeface="+mn-lt"/>
                <a:cs typeface="+mn-lt"/>
              </a:rPr>
              <a:t> + smoke + </a:t>
            </a:r>
            <a:r>
              <a:rPr lang="en-US" err="1">
                <a:solidFill>
                  <a:srgbClr val="C00000"/>
                </a:solidFill>
                <a:ea typeface="+mn-lt"/>
                <a:cs typeface="+mn-lt"/>
              </a:rPr>
              <a:t>bonemed</a:t>
            </a:r>
            <a:r>
              <a:rPr lang="en-US">
                <a:solidFill>
                  <a:srgbClr val="C00000"/>
                </a:solidFill>
                <a:ea typeface="+mn-lt"/>
                <a:cs typeface="+mn-lt"/>
              </a:rPr>
              <a:t> + </a:t>
            </a:r>
            <a:r>
              <a:rPr lang="en-US" err="1">
                <a:solidFill>
                  <a:srgbClr val="C00000"/>
                </a:solidFill>
                <a:ea typeface="+mn-lt"/>
                <a:cs typeface="+mn-lt"/>
              </a:rPr>
              <a:t>bonemed_fu</a:t>
            </a:r>
            <a:r>
              <a:rPr lang="en-US">
                <a:solidFill>
                  <a:srgbClr val="C00000"/>
                </a:solidFill>
                <a:ea typeface="+mn-lt"/>
                <a:cs typeface="+mn-lt"/>
              </a:rPr>
              <a:t> + </a:t>
            </a:r>
            <a:r>
              <a:rPr lang="en-US" err="1">
                <a:solidFill>
                  <a:srgbClr val="C00000"/>
                </a:solidFill>
                <a:ea typeface="+mn-lt"/>
                <a:cs typeface="+mn-lt"/>
              </a:rPr>
              <a:t>bonetreat</a:t>
            </a:r>
            <a:endParaRPr lang="en-US" err="1">
              <a:solidFill>
                <a:srgbClr val="C00000"/>
              </a:solidFill>
            </a:endParaRPr>
          </a:p>
        </p:txBody>
      </p:sp>
      <p:sp>
        <p:nvSpPr>
          <p:cNvPr id="14" name="Arrow: Left 13">
            <a:extLst>
              <a:ext uri="{FF2B5EF4-FFF2-40B4-BE49-F238E27FC236}">
                <a16:creationId xmlns:a16="http://schemas.microsoft.com/office/drawing/2014/main" id="{F7F15B57-CD9A-7725-66A4-0D8062D7D9AA}"/>
              </a:ext>
            </a:extLst>
          </p:cNvPr>
          <p:cNvSpPr/>
          <p:nvPr/>
        </p:nvSpPr>
        <p:spPr>
          <a:xfrm>
            <a:off x="4283918" y="4763266"/>
            <a:ext cx="7533735" cy="1193320"/>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age + </a:t>
            </a:r>
            <a:r>
              <a:rPr lang="en-US">
                <a:solidFill>
                  <a:srgbClr val="C00000"/>
                </a:solidFill>
              </a:rPr>
              <a:t>weight + </a:t>
            </a:r>
            <a:r>
              <a:rPr lang="en-US" err="1">
                <a:solidFill>
                  <a:srgbClr val="C00000"/>
                </a:solidFill>
              </a:rPr>
              <a:t>bmi</a:t>
            </a:r>
            <a:r>
              <a:rPr lang="en-US">
                <a:solidFill>
                  <a:srgbClr val="C00000"/>
                </a:solidFill>
              </a:rPr>
              <a:t> </a:t>
            </a:r>
            <a:r>
              <a:rPr lang="en-US">
                <a:solidFill>
                  <a:schemeClr val="tx1"/>
                </a:solidFill>
              </a:rPr>
              <a:t>+ </a:t>
            </a:r>
            <a:r>
              <a:rPr lang="en-US" err="1">
                <a:solidFill>
                  <a:schemeClr val="tx1"/>
                </a:solidFill>
              </a:rPr>
              <a:t>momfrac</a:t>
            </a:r>
            <a:r>
              <a:rPr lang="en-US">
                <a:solidFill>
                  <a:schemeClr val="tx1"/>
                </a:solidFill>
              </a:rPr>
              <a:t> + </a:t>
            </a:r>
            <a:r>
              <a:rPr lang="en-US" err="1">
                <a:solidFill>
                  <a:srgbClr val="C00000"/>
                </a:solidFill>
              </a:rPr>
              <a:t>bonemed</a:t>
            </a:r>
            <a:r>
              <a:rPr lang="en-US">
                <a:solidFill>
                  <a:srgbClr val="C00000"/>
                </a:solidFill>
              </a:rPr>
              <a:t> + </a:t>
            </a:r>
            <a:r>
              <a:rPr lang="en-US" err="1">
                <a:solidFill>
                  <a:srgbClr val="C00000"/>
                </a:solidFill>
              </a:rPr>
              <a:t>bonemed_fu</a:t>
            </a:r>
            <a:r>
              <a:rPr lang="en-US">
                <a:solidFill>
                  <a:srgbClr val="C00000"/>
                </a:solidFill>
              </a:rPr>
              <a:t> + </a:t>
            </a:r>
            <a:r>
              <a:rPr lang="en-US" err="1">
                <a:solidFill>
                  <a:srgbClr val="C00000"/>
                </a:solidFill>
              </a:rPr>
              <a:t>bonetreat</a:t>
            </a:r>
            <a:endParaRPr lang="en-US">
              <a:solidFill>
                <a:srgbClr val="C00000"/>
              </a:solidFill>
            </a:endParaRPr>
          </a:p>
        </p:txBody>
      </p:sp>
      <p:sp>
        <p:nvSpPr>
          <p:cNvPr id="15" name="Arrow: Left 14">
            <a:extLst>
              <a:ext uri="{FF2B5EF4-FFF2-40B4-BE49-F238E27FC236}">
                <a16:creationId xmlns:a16="http://schemas.microsoft.com/office/drawing/2014/main" id="{CFCEA864-0B2E-C883-7727-4191C1611E36}"/>
              </a:ext>
            </a:extLst>
          </p:cNvPr>
          <p:cNvSpPr/>
          <p:nvPr/>
        </p:nvSpPr>
        <p:spPr>
          <a:xfrm>
            <a:off x="4283919" y="3872401"/>
            <a:ext cx="7533735" cy="1193320"/>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age + height + </a:t>
            </a:r>
            <a:r>
              <a:rPr lang="en-US" err="1">
                <a:solidFill>
                  <a:schemeClr val="tx1"/>
                </a:solidFill>
              </a:rPr>
              <a:t>priorfrac</a:t>
            </a:r>
            <a:r>
              <a:rPr lang="en-US">
                <a:solidFill>
                  <a:schemeClr val="tx1"/>
                </a:solidFill>
              </a:rPr>
              <a:t> + </a:t>
            </a:r>
            <a:r>
              <a:rPr lang="en-US" err="1">
                <a:solidFill>
                  <a:schemeClr val="tx1"/>
                </a:solidFill>
              </a:rPr>
              <a:t>momfrac</a:t>
            </a:r>
            <a:r>
              <a:rPr lang="en-US">
                <a:solidFill>
                  <a:schemeClr val="tx1"/>
                </a:solidFill>
              </a:rPr>
              <a:t> + </a:t>
            </a:r>
            <a:r>
              <a:rPr lang="en-US" err="1">
                <a:solidFill>
                  <a:schemeClr val="tx1"/>
                </a:solidFill>
              </a:rPr>
              <a:t>raterisk</a:t>
            </a:r>
            <a:r>
              <a:rPr lang="en-US">
                <a:solidFill>
                  <a:schemeClr val="tx1"/>
                </a:solidFill>
              </a:rPr>
              <a:t> +</a:t>
            </a:r>
            <a:r>
              <a:rPr lang="en-US" err="1">
                <a:solidFill>
                  <a:schemeClr val="tx1"/>
                </a:solidFill>
              </a:rPr>
              <a:t>armassist</a:t>
            </a:r>
            <a:r>
              <a:rPr lang="en-US">
                <a:solidFill>
                  <a:schemeClr val="tx1"/>
                </a:solidFill>
              </a:rPr>
              <a:t> +</a:t>
            </a:r>
            <a:r>
              <a:rPr lang="en-US" err="1">
                <a:solidFill>
                  <a:schemeClr val="tx1"/>
                </a:solidFill>
              </a:rPr>
              <a:t>bonetreat</a:t>
            </a:r>
            <a:endParaRPr lang="en-US">
              <a:solidFill>
                <a:schemeClr val="tx1"/>
              </a:solidFill>
            </a:endParaRPr>
          </a:p>
        </p:txBody>
      </p:sp>
      <p:pic>
        <p:nvPicPr>
          <p:cNvPr id="7" name="Graphic 6" descr="Crown outline">
            <a:extLst>
              <a:ext uri="{FF2B5EF4-FFF2-40B4-BE49-F238E27FC236}">
                <a16:creationId xmlns:a16="http://schemas.microsoft.com/office/drawing/2014/main" id="{5C896F6C-A90F-96A2-682B-80DCBF03DD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8960000">
            <a:off x="506082" y="2971799"/>
            <a:ext cx="914400" cy="914400"/>
          </a:xfrm>
          <a:prstGeom prst="rect">
            <a:avLst/>
          </a:prstGeom>
        </p:spPr>
      </p:pic>
    </p:spTree>
    <p:extLst>
      <p:ext uri="{BB962C8B-B14F-4D97-AF65-F5344CB8AC3E}">
        <p14:creationId xmlns:p14="http://schemas.microsoft.com/office/powerpoint/2010/main" val="283019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8116-FC7B-0032-8388-B7367648A902}"/>
              </a:ext>
            </a:extLst>
          </p:cNvPr>
          <p:cNvSpPr>
            <a:spLocks noGrp="1"/>
          </p:cNvSpPr>
          <p:nvPr>
            <p:ph type="title"/>
          </p:nvPr>
        </p:nvSpPr>
        <p:spPr/>
        <p:txBody>
          <a:bodyPr/>
          <a:lstStyle/>
          <a:p>
            <a:r>
              <a:rPr lang="en-US">
                <a:cs typeface="Posterama"/>
              </a:rPr>
              <a:t>AUC Plot</a:t>
            </a:r>
            <a:endParaRPr lang="en-US"/>
          </a:p>
        </p:txBody>
      </p:sp>
      <p:pic>
        <p:nvPicPr>
          <p:cNvPr id="6" name="Content Placeholder 5">
            <a:extLst>
              <a:ext uri="{FF2B5EF4-FFF2-40B4-BE49-F238E27FC236}">
                <a16:creationId xmlns:a16="http://schemas.microsoft.com/office/drawing/2014/main" id="{BDFC8659-3CDC-12D4-BA0B-08ECCE22ECB7}"/>
              </a:ext>
            </a:extLst>
          </p:cNvPr>
          <p:cNvPicPr>
            <a:picLocks noGrp="1" noChangeAspect="1"/>
          </p:cNvPicPr>
          <p:nvPr>
            <p:ph idx="1"/>
          </p:nvPr>
        </p:nvPicPr>
        <p:blipFill>
          <a:blip r:embed="rId2"/>
          <a:stretch>
            <a:fillRect/>
          </a:stretch>
        </p:blipFill>
        <p:spPr>
          <a:xfrm>
            <a:off x="2093685" y="1646032"/>
            <a:ext cx="8120510" cy="4783526"/>
          </a:xfrm>
        </p:spPr>
      </p:pic>
      <p:sp>
        <p:nvSpPr>
          <p:cNvPr id="4" name="Slide Number Placeholder 3">
            <a:extLst>
              <a:ext uri="{FF2B5EF4-FFF2-40B4-BE49-F238E27FC236}">
                <a16:creationId xmlns:a16="http://schemas.microsoft.com/office/drawing/2014/main" id="{A7035A5C-5855-2209-367B-8F2EA24E9B4E}"/>
              </a:ext>
            </a:extLst>
          </p:cNvPr>
          <p:cNvSpPr>
            <a:spLocks noGrp="1"/>
          </p:cNvSpPr>
          <p:nvPr>
            <p:ph type="sldNum" sz="quarter" idx="11"/>
          </p:nvPr>
        </p:nvSpPr>
        <p:spPr/>
        <p:txBody>
          <a:bodyPr/>
          <a:lstStyle/>
          <a:p>
            <a:fld id="{75DF2D63-3FF5-D547-96B9-BE9CCD1ABA58}" type="slidenum">
              <a:rPr lang="en-US" dirty="0" smtClean="0"/>
              <a:t>39</a:t>
            </a:fld>
            <a:endParaRPr lang="en-US"/>
          </a:p>
        </p:txBody>
      </p:sp>
      <p:sp>
        <p:nvSpPr>
          <p:cNvPr id="7" name="Footer Placeholder 4">
            <a:extLst>
              <a:ext uri="{FF2B5EF4-FFF2-40B4-BE49-F238E27FC236}">
                <a16:creationId xmlns:a16="http://schemas.microsoft.com/office/drawing/2014/main" id="{89ADBC2E-9E98-175B-FB8A-F5B89B26B5AD}"/>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337644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4965489" y="1188720"/>
            <a:ext cx="6619959" cy="4480560"/>
          </a:xfrm>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359325" y="2370654"/>
            <a:ext cx="3602736" cy="3364992"/>
          </a:xfrm>
        </p:spPr>
        <p:txBody>
          <a:bodyPr vert="horz" lIns="0" tIns="0" rIns="0" bIns="0" rtlCol="0" anchor="t">
            <a:noAutofit/>
          </a:bodyPr>
          <a:lstStyle/>
          <a:p>
            <a:r>
              <a:rPr lang="en-US">
                <a:ea typeface="+mn-lt"/>
                <a:cs typeface="+mn-lt"/>
              </a:rPr>
              <a:t>DATA pre-PROCESSING </a:t>
            </a:r>
          </a:p>
          <a:p>
            <a:r>
              <a:rPr lang="en-US">
                <a:ea typeface="+mn-lt"/>
                <a:cs typeface="+mn-lt"/>
              </a:rPr>
              <a:t>EXPLORATORY DATA ANALYSIS</a:t>
            </a:r>
          </a:p>
          <a:p>
            <a:r>
              <a:rPr lang="en-US"/>
              <a:t>Objective 1</a:t>
            </a:r>
          </a:p>
          <a:p>
            <a:r>
              <a:rPr lang="en-US"/>
              <a:t>Objective 2</a:t>
            </a:r>
          </a:p>
          <a:p>
            <a:r>
              <a:rPr lang="en-US"/>
              <a:t>Conclusion </a:t>
            </a:r>
          </a:p>
          <a:p>
            <a:endParaRPr lang="en-US"/>
          </a:p>
          <a:p>
            <a:endParaRPr lang="en-US"/>
          </a:p>
        </p:txBody>
      </p:sp>
      <p:pic>
        <p:nvPicPr>
          <p:cNvPr id="6" name="Graphic 5" descr="Right pointing backhand index with solid fill">
            <a:extLst>
              <a:ext uri="{FF2B5EF4-FFF2-40B4-BE49-F238E27FC236}">
                <a16:creationId xmlns:a16="http://schemas.microsoft.com/office/drawing/2014/main" id="{9C493471-E842-2F61-5B71-7E159486E5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7477" y="3475006"/>
            <a:ext cx="684363" cy="698740"/>
          </a:xfrm>
          <a:prstGeom prst="rect">
            <a:avLst/>
          </a:prstGeom>
        </p:spPr>
      </p:pic>
      <p:sp>
        <p:nvSpPr>
          <p:cNvPr id="5" name="Footer Placeholder 4">
            <a:extLst>
              <a:ext uri="{FF2B5EF4-FFF2-40B4-BE49-F238E27FC236}">
                <a16:creationId xmlns:a16="http://schemas.microsoft.com/office/drawing/2014/main" id="{4FDFD383-4641-FA36-176E-58830BA4183A}"/>
              </a:ext>
            </a:extLst>
          </p:cNvPr>
          <p:cNvSpPr>
            <a:spLocks noGrp="1"/>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1057543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white background with black text&#10;&#10;Description automatically generated">
            <a:extLst>
              <a:ext uri="{FF2B5EF4-FFF2-40B4-BE49-F238E27FC236}">
                <a16:creationId xmlns:a16="http://schemas.microsoft.com/office/drawing/2014/main" id="{A138687B-27FA-1851-0855-9B9A62ADD6C7}"/>
              </a:ext>
            </a:extLst>
          </p:cNvPr>
          <p:cNvPicPr>
            <a:picLocks noGrp="1" noChangeAspect="1"/>
          </p:cNvPicPr>
          <p:nvPr>
            <p:ph type="pic" sz="quarter" idx="13"/>
          </p:nvPr>
        </p:nvPicPr>
        <p:blipFill>
          <a:blip r:embed="rId2"/>
          <a:srcRect l="37223" r="37223"/>
          <a:stretch/>
        </p:blipFill>
        <p:spPr>
          <a:xfrm>
            <a:off x="1266253" y="2886075"/>
            <a:ext cx="4124325" cy="1085850"/>
          </a:xfrm>
        </p:spPr>
      </p:pic>
      <p:sp>
        <p:nvSpPr>
          <p:cNvPr id="3" name="Title 2">
            <a:extLst>
              <a:ext uri="{FF2B5EF4-FFF2-40B4-BE49-F238E27FC236}">
                <a16:creationId xmlns:a16="http://schemas.microsoft.com/office/drawing/2014/main" id="{42A9F938-69EE-FEF4-E038-8BC035B16ADB}"/>
              </a:ext>
            </a:extLst>
          </p:cNvPr>
          <p:cNvSpPr>
            <a:spLocks noGrp="1"/>
          </p:cNvSpPr>
          <p:nvPr>
            <p:ph type="title"/>
          </p:nvPr>
        </p:nvSpPr>
        <p:spPr/>
        <p:txBody>
          <a:bodyPr/>
          <a:lstStyle/>
          <a:p>
            <a:r>
              <a:rPr lang="en-US">
                <a:cs typeface="Posterama"/>
              </a:rPr>
              <a:t>Tests</a:t>
            </a:r>
            <a:endParaRPr lang="en-US"/>
          </a:p>
        </p:txBody>
      </p:sp>
      <p:sp>
        <p:nvSpPr>
          <p:cNvPr id="4" name="Text Placeholder 3">
            <a:extLst>
              <a:ext uri="{FF2B5EF4-FFF2-40B4-BE49-F238E27FC236}">
                <a16:creationId xmlns:a16="http://schemas.microsoft.com/office/drawing/2014/main" id="{A6C7D375-5351-9BCF-0BCD-67DDE1FD5AA2}"/>
              </a:ext>
            </a:extLst>
          </p:cNvPr>
          <p:cNvSpPr>
            <a:spLocks noGrp="1"/>
          </p:cNvSpPr>
          <p:nvPr>
            <p:ph type="body" idx="1"/>
          </p:nvPr>
        </p:nvSpPr>
        <p:spPr/>
        <p:txBody>
          <a:bodyPr/>
          <a:lstStyle/>
          <a:p>
            <a:r>
              <a:rPr lang="en-US">
                <a:cs typeface="Posterama"/>
              </a:rPr>
              <a:t>Anova test</a:t>
            </a:r>
            <a:endParaRPr lang="en-US"/>
          </a:p>
        </p:txBody>
      </p:sp>
      <p:pic>
        <p:nvPicPr>
          <p:cNvPr id="12" name="Content Placeholder 11" descr="A screenshot of a computer code&#10;&#10;Description automatically generated">
            <a:extLst>
              <a:ext uri="{FF2B5EF4-FFF2-40B4-BE49-F238E27FC236}">
                <a16:creationId xmlns:a16="http://schemas.microsoft.com/office/drawing/2014/main" id="{8E7B8EC8-2096-89C9-EB2F-1E099E05FD77}"/>
              </a:ext>
            </a:extLst>
          </p:cNvPr>
          <p:cNvPicPr>
            <a:picLocks noGrp="1" noChangeAspect="1"/>
          </p:cNvPicPr>
          <p:nvPr>
            <p:ph sz="half" idx="2"/>
          </p:nvPr>
        </p:nvPicPr>
        <p:blipFill>
          <a:blip r:embed="rId3"/>
          <a:stretch>
            <a:fillRect/>
          </a:stretch>
        </p:blipFill>
        <p:spPr>
          <a:xfrm>
            <a:off x="1360774" y="2283189"/>
            <a:ext cx="4372874" cy="3210105"/>
          </a:xfrm>
        </p:spPr>
      </p:pic>
      <p:sp>
        <p:nvSpPr>
          <p:cNvPr id="6" name="Text Placeholder 5">
            <a:extLst>
              <a:ext uri="{FF2B5EF4-FFF2-40B4-BE49-F238E27FC236}">
                <a16:creationId xmlns:a16="http://schemas.microsoft.com/office/drawing/2014/main" id="{4FFA912B-2F6D-3E04-65BC-860DB9B9E02B}"/>
              </a:ext>
            </a:extLst>
          </p:cNvPr>
          <p:cNvSpPr>
            <a:spLocks noGrp="1"/>
          </p:cNvSpPr>
          <p:nvPr>
            <p:ph type="body" sz="quarter" idx="3"/>
          </p:nvPr>
        </p:nvSpPr>
        <p:spPr/>
        <p:txBody>
          <a:bodyPr/>
          <a:lstStyle/>
          <a:p>
            <a:r>
              <a:rPr lang="en-US">
                <a:cs typeface="Posterama"/>
              </a:rPr>
              <a:t>Hosmer Lemme show</a:t>
            </a:r>
            <a:endParaRPr lang="en-US"/>
          </a:p>
        </p:txBody>
      </p:sp>
      <p:pic>
        <p:nvPicPr>
          <p:cNvPr id="11" name="Content Placeholder 10" descr="A white paper with black text&#10;&#10;Description automatically generated">
            <a:extLst>
              <a:ext uri="{FF2B5EF4-FFF2-40B4-BE49-F238E27FC236}">
                <a16:creationId xmlns:a16="http://schemas.microsoft.com/office/drawing/2014/main" id="{F6419274-3C69-96B9-67C7-82F76907FD71}"/>
              </a:ext>
            </a:extLst>
          </p:cNvPr>
          <p:cNvPicPr>
            <a:picLocks noGrp="1" noChangeAspect="1"/>
          </p:cNvPicPr>
          <p:nvPr>
            <p:ph sz="quarter" idx="4"/>
          </p:nvPr>
        </p:nvPicPr>
        <p:blipFill>
          <a:blip r:embed="rId4"/>
          <a:stretch>
            <a:fillRect/>
          </a:stretch>
        </p:blipFill>
        <p:spPr>
          <a:xfrm>
            <a:off x="6742165" y="2289659"/>
            <a:ext cx="4414388" cy="4390486"/>
          </a:xfrm>
        </p:spPr>
      </p:pic>
      <p:sp>
        <p:nvSpPr>
          <p:cNvPr id="8" name="Slide Number Placeholder 7">
            <a:extLst>
              <a:ext uri="{FF2B5EF4-FFF2-40B4-BE49-F238E27FC236}">
                <a16:creationId xmlns:a16="http://schemas.microsoft.com/office/drawing/2014/main" id="{FF2352E2-ACF9-D7A9-1872-B45F8C708148}"/>
              </a:ext>
            </a:extLst>
          </p:cNvPr>
          <p:cNvSpPr>
            <a:spLocks noGrp="1"/>
          </p:cNvSpPr>
          <p:nvPr>
            <p:ph type="sldNum" sz="quarter" idx="11"/>
          </p:nvPr>
        </p:nvSpPr>
        <p:spPr/>
        <p:txBody>
          <a:bodyPr/>
          <a:lstStyle/>
          <a:p>
            <a:fld id="{75DF2D63-3FF5-D547-96B9-BE9CCD1ABA58}" type="slidenum">
              <a:rPr lang="en-US" dirty="0" smtClean="0"/>
              <a:t>40</a:t>
            </a:fld>
            <a:endParaRPr lang="en-US"/>
          </a:p>
        </p:txBody>
      </p:sp>
      <p:sp>
        <p:nvSpPr>
          <p:cNvPr id="14" name="Rectangle: Rounded Corners 13">
            <a:extLst>
              <a:ext uri="{FF2B5EF4-FFF2-40B4-BE49-F238E27FC236}">
                <a16:creationId xmlns:a16="http://schemas.microsoft.com/office/drawing/2014/main" id="{34C95876-C8BD-EE11-50E0-DB26DD493B50}"/>
              </a:ext>
            </a:extLst>
          </p:cNvPr>
          <p:cNvSpPr/>
          <p:nvPr/>
        </p:nvSpPr>
        <p:spPr>
          <a:xfrm>
            <a:off x="1296246" y="4603694"/>
            <a:ext cx="3479322" cy="215661"/>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AE72284-E9EC-5F9B-4413-4D85AF569E3D}"/>
              </a:ext>
            </a:extLst>
          </p:cNvPr>
          <p:cNvSpPr txBox="1"/>
          <p:nvPr/>
        </p:nvSpPr>
        <p:spPr>
          <a:xfrm>
            <a:off x="6892962" y="1547199"/>
            <a:ext cx="41217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Posterama"/>
                <a:cs typeface="Posterama"/>
              </a:rPr>
              <a:t>HOSMER LEMESHOW TEST (LACK OF FIT TEST)</a:t>
            </a:r>
            <a:endParaRPr lang="en-US"/>
          </a:p>
        </p:txBody>
      </p:sp>
      <p:sp>
        <p:nvSpPr>
          <p:cNvPr id="16" name="TextBox 15">
            <a:extLst>
              <a:ext uri="{FF2B5EF4-FFF2-40B4-BE49-F238E27FC236}">
                <a16:creationId xmlns:a16="http://schemas.microsoft.com/office/drawing/2014/main" id="{861080E8-E222-FA8A-BEA7-2EDCE5D2D977}"/>
              </a:ext>
            </a:extLst>
          </p:cNvPr>
          <p:cNvSpPr txBox="1"/>
          <p:nvPr/>
        </p:nvSpPr>
        <p:spPr>
          <a:xfrm>
            <a:off x="1487075" y="1547199"/>
            <a:ext cx="4121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Posterama"/>
                <a:cs typeface="Posterama"/>
              </a:rPr>
              <a:t>ANOVA TEST</a:t>
            </a:r>
          </a:p>
        </p:txBody>
      </p:sp>
      <p:sp>
        <p:nvSpPr>
          <p:cNvPr id="7" name="Footer Placeholder 4">
            <a:extLst>
              <a:ext uri="{FF2B5EF4-FFF2-40B4-BE49-F238E27FC236}">
                <a16:creationId xmlns:a16="http://schemas.microsoft.com/office/drawing/2014/main" id="{9CCEAFD5-FD1E-2E8A-98A0-F9E3A0ECEAF0}"/>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18" name="Picture 17" descr="A white background with black text&#10;&#10;Description automatically generated">
            <a:extLst>
              <a:ext uri="{FF2B5EF4-FFF2-40B4-BE49-F238E27FC236}">
                <a16:creationId xmlns:a16="http://schemas.microsoft.com/office/drawing/2014/main" id="{7B0E18EB-7F6D-C1AE-3BF0-2053B810E3A5}"/>
              </a:ext>
            </a:extLst>
          </p:cNvPr>
          <p:cNvPicPr>
            <a:picLocks noChangeAspect="1"/>
          </p:cNvPicPr>
          <p:nvPr/>
        </p:nvPicPr>
        <p:blipFill>
          <a:blip r:embed="rId2"/>
          <a:stretch>
            <a:fillRect/>
          </a:stretch>
        </p:blipFill>
        <p:spPr>
          <a:xfrm>
            <a:off x="1360099" y="5483282"/>
            <a:ext cx="4382218" cy="1139171"/>
          </a:xfrm>
          <a:prstGeom prst="rect">
            <a:avLst/>
          </a:prstGeom>
        </p:spPr>
      </p:pic>
      <p:sp>
        <p:nvSpPr>
          <p:cNvPr id="24" name="Rectangle: Rounded Corners 23">
            <a:extLst>
              <a:ext uri="{FF2B5EF4-FFF2-40B4-BE49-F238E27FC236}">
                <a16:creationId xmlns:a16="http://schemas.microsoft.com/office/drawing/2014/main" id="{AAB5FE8F-113A-3599-568F-2011A3B0C0D4}"/>
              </a:ext>
            </a:extLst>
          </p:cNvPr>
          <p:cNvSpPr/>
          <p:nvPr/>
        </p:nvSpPr>
        <p:spPr>
          <a:xfrm>
            <a:off x="1308535" y="6422661"/>
            <a:ext cx="3479322" cy="215661"/>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455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white background with black text&#10;&#10;Description automatically generated">
            <a:extLst>
              <a:ext uri="{FF2B5EF4-FFF2-40B4-BE49-F238E27FC236}">
                <a16:creationId xmlns:a16="http://schemas.microsoft.com/office/drawing/2014/main" id="{A138687B-27FA-1851-0855-9B9A62ADD6C7}"/>
              </a:ext>
            </a:extLst>
          </p:cNvPr>
          <p:cNvPicPr>
            <a:picLocks noGrp="1" noChangeAspect="1"/>
          </p:cNvPicPr>
          <p:nvPr>
            <p:ph type="pic" sz="quarter" idx="13"/>
          </p:nvPr>
        </p:nvPicPr>
        <p:blipFill>
          <a:blip r:embed="rId2"/>
          <a:srcRect l="37223" r="37223"/>
          <a:stretch/>
        </p:blipFill>
        <p:spPr>
          <a:xfrm>
            <a:off x="1266253" y="2886075"/>
            <a:ext cx="4124325" cy="1085850"/>
          </a:xfrm>
        </p:spPr>
      </p:pic>
      <p:sp>
        <p:nvSpPr>
          <p:cNvPr id="3" name="Title 2">
            <a:extLst>
              <a:ext uri="{FF2B5EF4-FFF2-40B4-BE49-F238E27FC236}">
                <a16:creationId xmlns:a16="http://schemas.microsoft.com/office/drawing/2014/main" id="{42A9F938-69EE-FEF4-E038-8BC035B16ADB}"/>
              </a:ext>
            </a:extLst>
          </p:cNvPr>
          <p:cNvSpPr>
            <a:spLocks noGrp="1"/>
          </p:cNvSpPr>
          <p:nvPr>
            <p:ph type="title"/>
          </p:nvPr>
        </p:nvSpPr>
        <p:spPr/>
        <p:txBody>
          <a:bodyPr/>
          <a:lstStyle/>
          <a:p>
            <a:r>
              <a:rPr lang="en-US">
                <a:cs typeface="Posterama"/>
              </a:rPr>
              <a:t>Tests</a:t>
            </a:r>
            <a:endParaRPr lang="en-US"/>
          </a:p>
        </p:txBody>
      </p:sp>
      <p:sp>
        <p:nvSpPr>
          <p:cNvPr id="4" name="Text Placeholder 3">
            <a:extLst>
              <a:ext uri="{FF2B5EF4-FFF2-40B4-BE49-F238E27FC236}">
                <a16:creationId xmlns:a16="http://schemas.microsoft.com/office/drawing/2014/main" id="{A6C7D375-5351-9BCF-0BCD-67DDE1FD5AA2}"/>
              </a:ext>
            </a:extLst>
          </p:cNvPr>
          <p:cNvSpPr>
            <a:spLocks noGrp="1"/>
          </p:cNvSpPr>
          <p:nvPr>
            <p:ph type="body" idx="1"/>
          </p:nvPr>
        </p:nvSpPr>
        <p:spPr/>
        <p:txBody>
          <a:bodyPr/>
          <a:lstStyle/>
          <a:p>
            <a:r>
              <a:rPr lang="en-US">
                <a:cs typeface="Posterama"/>
              </a:rPr>
              <a:t>Anova test</a:t>
            </a:r>
            <a:endParaRPr lang="en-US"/>
          </a:p>
        </p:txBody>
      </p:sp>
      <p:pic>
        <p:nvPicPr>
          <p:cNvPr id="12" name="Content Placeholder 11" descr="A screenshot of a computer code&#10;&#10;Description automatically generated">
            <a:extLst>
              <a:ext uri="{FF2B5EF4-FFF2-40B4-BE49-F238E27FC236}">
                <a16:creationId xmlns:a16="http://schemas.microsoft.com/office/drawing/2014/main" id="{8E7B8EC8-2096-89C9-EB2F-1E099E05FD77}"/>
              </a:ext>
            </a:extLst>
          </p:cNvPr>
          <p:cNvPicPr>
            <a:picLocks noGrp="1" noChangeAspect="1"/>
          </p:cNvPicPr>
          <p:nvPr>
            <p:ph sz="half" idx="2"/>
          </p:nvPr>
        </p:nvPicPr>
        <p:blipFill>
          <a:blip r:embed="rId3"/>
          <a:stretch>
            <a:fillRect/>
          </a:stretch>
        </p:blipFill>
        <p:spPr>
          <a:xfrm>
            <a:off x="1360774" y="2283189"/>
            <a:ext cx="4372874" cy="3210105"/>
          </a:xfrm>
        </p:spPr>
      </p:pic>
      <p:sp>
        <p:nvSpPr>
          <p:cNvPr id="6" name="Text Placeholder 5">
            <a:extLst>
              <a:ext uri="{FF2B5EF4-FFF2-40B4-BE49-F238E27FC236}">
                <a16:creationId xmlns:a16="http://schemas.microsoft.com/office/drawing/2014/main" id="{4FFA912B-2F6D-3E04-65BC-860DB9B9E02B}"/>
              </a:ext>
            </a:extLst>
          </p:cNvPr>
          <p:cNvSpPr>
            <a:spLocks noGrp="1"/>
          </p:cNvSpPr>
          <p:nvPr>
            <p:ph type="body" sz="quarter" idx="3"/>
          </p:nvPr>
        </p:nvSpPr>
        <p:spPr/>
        <p:txBody>
          <a:bodyPr/>
          <a:lstStyle/>
          <a:p>
            <a:r>
              <a:rPr lang="en-US">
                <a:cs typeface="Posterama"/>
              </a:rPr>
              <a:t>Hosmer Lemme show</a:t>
            </a:r>
            <a:endParaRPr lang="en-US"/>
          </a:p>
        </p:txBody>
      </p:sp>
      <p:pic>
        <p:nvPicPr>
          <p:cNvPr id="11" name="Content Placeholder 10" descr="A white paper with black text&#10;&#10;Description automatically generated">
            <a:extLst>
              <a:ext uri="{FF2B5EF4-FFF2-40B4-BE49-F238E27FC236}">
                <a16:creationId xmlns:a16="http://schemas.microsoft.com/office/drawing/2014/main" id="{F6419274-3C69-96B9-67C7-82F76907FD71}"/>
              </a:ext>
            </a:extLst>
          </p:cNvPr>
          <p:cNvPicPr>
            <a:picLocks noGrp="1" noChangeAspect="1"/>
          </p:cNvPicPr>
          <p:nvPr>
            <p:ph sz="quarter" idx="4"/>
          </p:nvPr>
        </p:nvPicPr>
        <p:blipFill>
          <a:blip r:embed="rId4"/>
          <a:stretch>
            <a:fillRect/>
          </a:stretch>
        </p:blipFill>
        <p:spPr>
          <a:xfrm>
            <a:off x="6742165" y="2289659"/>
            <a:ext cx="4414388" cy="4390486"/>
          </a:xfrm>
        </p:spPr>
      </p:pic>
      <p:sp>
        <p:nvSpPr>
          <p:cNvPr id="8" name="Slide Number Placeholder 7">
            <a:extLst>
              <a:ext uri="{FF2B5EF4-FFF2-40B4-BE49-F238E27FC236}">
                <a16:creationId xmlns:a16="http://schemas.microsoft.com/office/drawing/2014/main" id="{FF2352E2-ACF9-D7A9-1872-B45F8C708148}"/>
              </a:ext>
            </a:extLst>
          </p:cNvPr>
          <p:cNvSpPr>
            <a:spLocks noGrp="1"/>
          </p:cNvSpPr>
          <p:nvPr>
            <p:ph type="sldNum" sz="quarter" idx="11"/>
          </p:nvPr>
        </p:nvSpPr>
        <p:spPr/>
        <p:txBody>
          <a:bodyPr/>
          <a:lstStyle/>
          <a:p>
            <a:fld id="{75DF2D63-3FF5-D547-96B9-BE9CCD1ABA58}" type="slidenum">
              <a:rPr lang="en-US" dirty="0" smtClean="0"/>
              <a:t>41</a:t>
            </a:fld>
            <a:endParaRPr lang="en-US"/>
          </a:p>
        </p:txBody>
      </p:sp>
      <p:sp>
        <p:nvSpPr>
          <p:cNvPr id="15" name="TextBox 14">
            <a:extLst>
              <a:ext uri="{FF2B5EF4-FFF2-40B4-BE49-F238E27FC236}">
                <a16:creationId xmlns:a16="http://schemas.microsoft.com/office/drawing/2014/main" id="{3AE72284-E9EC-5F9B-4413-4D85AF569E3D}"/>
              </a:ext>
            </a:extLst>
          </p:cNvPr>
          <p:cNvSpPr txBox="1"/>
          <p:nvPr/>
        </p:nvSpPr>
        <p:spPr>
          <a:xfrm>
            <a:off x="6892962" y="1547199"/>
            <a:ext cx="41217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Posterama"/>
                <a:cs typeface="Posterama"/>
              </a:rPr>
              <a:t>HOSMER LEMESHOW TEST (LACK OF FIT TEST)</a:t>
            </a:r>
            <a:endParaRPr lang="en-US"/>
          </a:p>
        </p:txBody>
      </p:sp>
      <p:sp>
        <p:nvSpPr>
          <p:cNvPr id="16" name="TextBox 15">
            <a:extLst>
              <a:ext uri="{FF2B5EF4-FFF2-40B4-BE49-F238E27FC236}">
                <a16:creationId xmlns:a16="http://schemas.microsoft.com/office/drawing/2014/main" id="{861080E8-E222-FA8A-BEA7-2EDCE5D2D977}"/>
              </a:ext>
            </a:extLst>
          </p:cNvPr>
          <p:cNvSpPr txBox="1"/>
          <p:nvPr/>
        </p:nvSpPr>
        <p:spPr>
          <a:xfrm>
            <a:off x="1487075" y="1547199"/>
            <a:ext cx="4121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Posterama"/>
                <a:cs typeface="Posterama"/>
              </a:rPr>
              <a:t>ANOVA TEST</a:t>
            </a:r>
          </a:p>
        </p:txBody>
      </p:sp>
      <p:sp>
        <p:nvSpPr>
          <p:cNvPr id="7" name="Footer Placeholder 4">
            <a:extLst>
              <a:ext uri="{FF2B5EF4-FFF2-40B4-BE49-F238E27FC236}">
                <a16:creationId xmlns:a16="http://schemas.microsoft.com/office/drawing/2014/main" id="{9CCEAFD5-FD1E-2E8A-98A0-F9E3A0ECEAF0}"/>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5" name="Rectangle: Rounded Corners 4">
            <a:extLst>
              <a:ext uri="{FF2B5EF4-FFF2-40B4-BE49-F238E27FC236}">
                <a16:creationId xmlns:a16="http://schemas.microsoft.com/office/drawing/2014/main" id="{8C0650BB-99EF-6E61-83FC-99F088AFA236}"/>
              </a:ext>
            </a:extLst>
          </p:cNvPr>
          <p:cNvSpPr/>
          <p:nvPr/>
        </p:nvSpPr>
        <p:spPr>
          <a:xfrm>
            <a:off x="6788396" y="3956712"/>
            <a:ext cx="3637472" cy="460076"/>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white background with black text&#10;&#10;Description automatically generated">
            <a:extLst>
              <a:ext uri="{FF2B5EF4-FFF2-40B4-BE49-F238E27FC236}">
                <a16:creationId xmlns:a16="http://schemas.microsoft.com/office/drawing/2014/main" id="{7B0E18EB-7F6D-C1AE-3BF0-2053B810E3A5}"/>
              </a:ext>
            </a:extLst>
          </p:cNvPr>
          <p:cNvPicPr>
            <a:picLocks noChangeAspect="1"/>
          </p:cNvPicPr>
          <p:nvPr/>
        </p:nvPicPr>
        <p:blipFill>
          <a:blip r:embed="rId2"/>
          <a:stretch>
            <a:fillRect/>
          </a:stretch>
        </p:blipFill>
        <p:spPr>
          <a:xfrm>
            <a:off x="1360099" y="5483282"/>
            <a:ext cx="4382218" cy="1139171"/>
          </a:xfrm>
          <a:prstGeom prst="rect">
            <a:avLst/>
          </a:prstGeom>
        </p:spPr>
      </p:pic>
    </p:spTree>
    <p:extLst>
      <p:ext uri="{BB962C8B-B14F-4D97-AF65-F5344CB8AC3E}">
        <p14:creationId xmlns:p14="http://schemas.microsoft.com/office/powerpoint/2010/main" val="1629732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D4E-7257-CCB1-4898-3E5877059122}"/>
              </a:ext>
            </a:extLst>
          </p:cNvPr>
          <p:cNvSpPr>
            <a:spLocks noGrp="1"/>
          </p:cNvSpPr>
          <p:nvPr>
            <p:ph type="title"/>
          </p:nvPr>
        </p:nvSpPr>
        <p:spPr>
          <a:xfrm>
            <a:off x="907211" y="1124712"/>
            <a:ext cx="8271294" cy="591772"/>
          </a:xfrm>
        </p:spPr>
        <p:txBody>
          <a:bodyPr/>
          <a:lstStyle/>
          <a:p>
            <a:r>
              <a:rPr lang="en-US">
                <a:cs typeface="Posterama"/>
              </a:rPr>
              <a:t>Final additive model </a:t>
            </a:r>
            <a:endParaRPr lang="en-US"/>
          </a:p>
        </p:txBody>
      </p:sp>
      <p:sp>
        <p:nvSpPr>
          <p:cNvPr id="4" name="Slide Number Placeholder 3">
            <a:extLst>
              <a:ext uri="{FF2B5EF4-FFF2-40B4-BE49-F238E27FC236}">
                <a16:creationId xmlns:a16="http://schemas.microsoft.com/office/drawing/2014/main" id="{0D1FD3D5-3389-87EF-92C4-CA1D0B4C1921}"/>
              </a:ext>
            </a:extLst>
          </p:cNvPr>
          <p:cNvSpPr>
            <a:spLocks noGrp="1"/>
          </p:cNvSpPr>
          <p:nvPr>
            <p:ph type="sldNum" sz="quarter" idx="11"/>
          </p:nvPr>
        </p:nvSpPr>
        <p:spPr/>
        <p:txBody>
          <a:bodyPr/>
          <a:lstStyle/>
          <a:p>
            <a:fld id="{75DF2D63-3FF5-D547-96B9-BE9CCD1ABA58}" type="slidenum">
              <a:rPr lang="en-US" dirty="0" smtClean="0"/>
              <a:t>42</a:t>
            </a:fld>
            <a:endParaRPr lang="en-US"/>
          </a:p>
        </p:txBody>
      </p:sp>
      <p:pic>
        <p:nvPicPr>
          <p:cNvPr id="9" name="Picture 8" descr="A screenshot of a computer&#10;&#10;Description automatically generated">
            <a:extLst>
              <a:ext uri="{FF2B5EF4-FFF2-40B4-BE49-F238E27FC236}">
                <a16:creationId xmlns:a16="http://schemas.microsoft.com/office/drawing/2014/main" id="{D26D38BA-56D7-DBB7-CAA6-1C7775AB241A}"/>
              </a:ext>
            </a:extLst>
          </p:cNvPr>
          <p:cNvPicPr>
            <a:picLocks noChangeAspect="1"/>
          </p:cNvPicPr>
          <p:nvPr/>
        </p:nvPicPr>
        <p:blipFill>
          <a:blip r:embed="rId2"/>
          <a:stretch>
            <a:fillRect/>
          </a:stretch>
        </p:blipFill>
        <p:spPr>
          <a:xfrm>
            <a:off x="801440" y="2153810"/>
            <a:ext cx="5587760" cy="4342321"/>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5D845965-349D-B396-E291-8E9337FE3C3D}"/>
              </a:ext>
            </a:extLst>
          </p:cNvPr>
          <p:cNvPicPr>
            <a:picLocks noChangeAspect="1"/>
          </p:cNvPicPr>
          <p:nvPr/>
        </p:nvPicPr>
        <p:blipFill>
          <a:blip r:embed="rId3"/>
          <a:stretch>
            <a:fillRect/>
          </a:stretch>
        </p:blipFill>
        <p:spPr>
          <a:xfrm>
            <a:off x="6295698" y="1749700"/>
            <a:ext cx="2870798" cy="4277443"/>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C932074A-9CCE-7A65-9F9F-3329CDB0E44F}"/>
              </a:ext>
            </a:extLst>
          </p:cNvPr>
          <p:cNvPicPr>
            <a:picLocks noChangeAspect="1"/>
          </p:cNvPicPr>
          <p:nvPr/>
        </p:nvPicPr>
        <p:blipFill>
          <a:blip r:embed="rId4"/>
          <a:stretch>
            <a:fillRect/>
          </a:stretch>
        </p:blipFill>
        <p:spPr>
          <a:xfrm>
            <a:off x="8692927" y="1303167"/>
            <a:ext cx="2809335" cy="1449956"/>
          </a:xfrm>
          <a:prstGeom prst="rect">
            <a:avLst/>
          </a:prstGeom>
        </p:spPr>
      </p:pic>
      <p:sp>
        <p:nvSpPr>
          <p:cNvPr id="3" name="Rectangle: Rounded Corners 2">
            <a:extLst>
              <a:ext uri="{FF2B5EF4-FFF2-40B4-BE49-F238E27FC236}">
                <a16:creationId xmlns:a16="http://schemas.microsoft.com/office/drawing/2014/main" id="{FD4C824F-324B-619D-4AD1-87878F322695}"/>
              </a:ext>
            </a:extLst>
          </p:cNvPr>
          <p:cNvSpPr/>
          <p:nvPr/>
        </p:nvSpPr>
        <p:spPr>
          <a:xfrm>
            <a:off x="831272" y="3411682"/>
            <a:ext cx="4413849" cy="790754"/>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xplosion: 8 Points 10">
            <a:extLst>
              <a:ext uri="{FF2B5EF4-FFF2-40B4-BE49-F238E27FC236}">
                <a16:creationId xmlns:a16="http://schemas.microsoft.com/office/drawing/2014/main" id="{38246196-2E4D-CC65-818E-F235740AC2D2}"/>
              </a:ext>
            </a:extLst>
          </p:cNvPr>
          <p:cNvSpPr/>
          <p:nvPr/>
        </p:nvSpPr>
        <p:spPr>
          <a:xfrm>
            <a:off x="5185324" y="2792149"/>
            <a:ext cx="2329131" cy="1595886"/>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Statistically significant</a:t>
            </a:r>
          </a:p>
        </p:txBody>
      </p:sp>
      <p:sp>
        <p:nvSpPr>
          <p:cNvPr id="10" name="Footer Placeholder 4">
            <a:extLst>
              <a:ext uri="{FF2B5EF4-FFF2-40B4-BE49-F238E27FC236}">
                <a16:creationId xmlns:a16="http://schemas.microsoft.com/office/drawing/2014/main" id="{366E4720-4044-40E8-34D9-5980EBD40A35}"/>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899022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D4E-7257-CCB1-4898-3E5877059122}"/>
              </a:ext>
            </a:extLst>
          </p:cNvPr>
          <p:cNvSpPr>
            <a:spLocks noGrp="1"/>
          </p:cNvSpPr>
          <p:nvPr>
            <p:ph type="title"/>
          </p:nvPr>
        </p:nvSpPr>
        <p:spPr>
          <a:xfrm>
            <a:off x="907211" y="1124712"/>
            <a:ext cx="8271294" cy="591772"/>
          </a:xfrm>
        </p:spPr>
        <p:txBody>
          <a:bodyPr/>
          <a:lstStyle/>
          <a:p>
            <a:r>
              <a:rPr lang="en-US">
                <a:cs typeface="Posterama"/>
              </a:rPr>
              <a:t>Final additive model </a:t>
            </a:r>
            <a:endParaRPr lang="en-US"/>
          </a:p>
        </p:txBody>
      </p:sp>
      <p:sp>
        <p:nvSpPr>
          <p:cNvPr id="4" name="Slide Number Placeholder 3">
            <a:extLst>
              <a:ext uri="{FF2B5EF4-FFF2-40B4-BE49-F238E27FC236}">
                <a16:creationId xmlns:a16="http://schemas.microsoft.com/office/drawing/2014/main" id="{0D1FD3D5-3389-87EF-92C4-CA1D0B4C1921}"/>
              </a:ext>
            </a:extLst>
          </p:cNvPr>
          <p:cNvSpPr>
            <a:spLocks noGrp="1"/>
          </p:cNvSpPr>
          <p:nvPr>
            <p:ph type="sldNum" sz="quarter" idx="11"/>
          </p:nvPr>
        </p:nvSpPr>
        <p:spPr/>
        <p:txBody>
          <a:bodyPr/>
          <a:lstStyle/>
          <a:p>
            <a:fld id="{75DF2D63-3FF5-D547-96B9-BE9CCD1ABA58}" type="slidenum">
              <a:rPr lang="en-US" dirty="0" smtClean="0"/>
              <a:t>43</a:t>
            </a:fld>
            <a:endParaRPr lang="en-US"/>
          </a:p>
        </p:txBody>
      </p:sp>
      <p:pic>
        <p:nvPicPr>
          <p:cNvPr id="9" name="Picture 8" descr="A screenshot of a computer&#10;&#10;Description automatically generated">
            <a:extLst>
              <a:ext uri="{FF2B5EF4-FFF2-40B4-BE49-F238E27FC236}">
                <a16:creationId xmlns:a16="http://schemas.microsoft.com/office/drawing/2014/main" id="{D26D38BA-56D7-DBB7-CAA6-1C7775AB241A}"/>
              </a:ext>
            </a:extLst>
          </p:cNvPr>
          <p:cNvPicPr>
            <a:picLocks noChangeAspect="1"/>
          </p:cNvPicPr>
          <p:nvPr/>
        </p:nvPicPr>
        <p:blipFill>
          <a:blip r:embed="rId2"/>
          <a:stretch>
            <a:fillRect/>
          </a:stretch>
        </p:blipFill>
        <p:spPr>
          <a:xfrm>
            <a:off x="801440" y="2153810"/>
            <a:ext cx="5587760" cy="4342321"/>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5D845965-349D-B396-E291-8E9337FE3C3D}"/>
              </a:ext>
            </a:extLst>
          </p:cNvPr>
          <p:cNvPicPr>
            <a:picLocks noChangeAspect="1"/>
          </p:cNvPicPr>
          <p:nvPr/>
        </p:nvPicPr>
        <p:blipFill>
          <a:blip r:embed="rId3"/>
          <a:stretch>
            <a:fillRect/>
          </a:stretch>
        </p:blipFill>
        <p:spPr>
          <a:xfrm>
            <a:off x="6295698" y="1749700"/>
            <a:ext cx="2870798" cy="4277443"/>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C932074A-9CCE-7A65-9F9F-3329CDB0E44F}"/>
              </a:ext>
            </a:extLst>
          </p:cNvPr>
          <p:cNvPicPr>
            <a:picLocks noChangeAspect="1"/>
          </p:cNvPicPr>
          <p:nvPr/>
        </p:nvPicPr>
        <p:blipFill>
          <a:blip r:embed="rId4"/>
          <a:stretch>
            <a:fillRect/>
          </a:stretch>
        </p:blipFill>
        <p:spPr>
          <a:xfrm>
            <a:off x="8692927" y="1303167"/>
            <a:ext cx="2809335" cy="1449956"/>
          </a:xfrm>
          <a:prstGeom prst="rect">
            <a:avLst/>
          </a:prstGeom>
        </p:spPr>
      </p:pic>
      <p:sp>
        <p:nvSpPr>
          <p:cNvPr id="10" name="Rectangle: Rounded Corners 9">
            <a:extLst>
              <a:ext uri="{FF2B5EF4-FFF2-40B4-BE49-F238E27FC236}">
                <a16:creationId xmlns:a16="http://schemas.microsoft.com/office/drawing/2014/main" id="{286681B5-FE4E-4EC7-C685-9ACC725E63B4}"/>
              </a:ext>
            </a:extLst>
          </p:cNvPr>
          <p:cNvSpPr/>
          <p:nvPr/>
        </p:nvSpPr>
        <p:spPr>
          <a:xfrm>
            <a:off x="10282096" y="1253770"/>
            <a:ext cx="1207699" cy="1725282"/>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Explosion: 8 Points 12">
            <a:extLst>
              <a:ext uri="{FF2B5EF4-FFF2-40B4-BE49-F238E27FC236}">
                <a16:creationId xmlns:a16="http://schemas.microsoft.com/office/drawing/2014/main" id="{DBE5AC83-24F7-44C7-D0A1-109182ED33AE}"/>
              </a:ext>
            </a:extLst>
          </p:cNvPr>
          <p:cNvSpPr/>
          <p:nvPr/>
        </p:nvSpPr>
        <p:spPr>
          <a:xfrm>
            <a:off x="9326002" y="2849657"/>
            <a:ext cx="2329131" cy="1595886"/>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VIFs ARE GOOD</a:t>
            </a:r>
          </a:p>
        </p:txBody>
      </p:sp>
      <p:sp>
        <p:nvSpPr>
          <p:cNvPr id="6" name="Footer Placeholder 4">
            <a:extLst>
              <a:ext uri="{FF2B5EF4-FFF2-40B4-BE49-F238E27FC236}">
                <a16:creationId xmlns:a16="http://schemas.microsoft.com/office/drawing/2014/main" id="{5F612D87-DD58-84BF-11DC-C0DE94835483}"/>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61162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D4E-7257-CCB1-4898-3E5877059122}"/>
              </a:ext>
            </a:extLst>
          </p:cNvPr>
          <p:cNvSpPr>
            <a:spLocks noGrp="1"/>
          </p:cNvSpPr>
          <p:nvPr>
            <p:ph type="title"/>
          </p:nvPr>
        </p:nvSpPr>
        <p:spPr>
          <a:xfrm>
            <a:off x="907211" y="1124712"/>
            <a:ext cx="8271294" cy="591772"/>
          </a:xfrm>
        </p:spPr>
        <p:txBody>
          <a:bodyPr/>
          <a:lstStyle/>
          <a:p>
            <a:r>
              <a:rPr lang="en-US">
                <a:cs typeface="Posterama"/>
              </a:rPr>
              <a:t>Final additive model </a:t>
            </a:r>
            <a:endParaRPr lang="en-US"/>
          </a:p>
        </p:txBody>
      </p:sp>
      <p:sp>
        <p:nvSpPr>
          <p:cNvPr id="4" name="Slide Number Placeholder 3">
            <a:extLst>
              <a:ext uri="{FF2B5EF4-FFF2-40B4-BE49-F238E27FC236}">
                <a16:creationId xmlns:a16="http://schemas.microsoft.com/office/drawing/2014/main" id="{0D1FD3D5-3389-87EF-92C4-CA1D0B4C1921}"/>
              </a:ext>
            </a:extLst>
          </p:cNvPr>
          <p:cNvSpPr>
            <a:spLocks noGrp="1"/>
          </p:cNvSpPr>
          <p:nvPr>
            <p:ph type="sldNum" sz="quarter" idx="11"/>
          </p:nvPr>
        </p:nvSpPr>
        <p:spPr/>
        <p:txBody>
          <a:bodyPr/>
          <a:lstStyle/>
          <a:p>
            <a:fld id="{75DF2D63-3FF5-D547-96B9-BE9CCD1ABA58}" type="slidenum">
              <a:rPr lang="en-US" dirty="0" smtClean="0"/>
              <a:t>44</a:t>
            </a:fld>
            <a:endParaRPr lang="en-US"/>
          </a:p>
        </p:txBody>
      </p:sp>
      <p:pic>
        <p:nvPicPr>
          <p:cNvPr id="9" name="Picture 8" descr="A screenshot of a computer&#10;&#10;Description automatically generated">
            <a:extLst>
              <a:ext uri="{FF2B5EF4-FFF2-40B4-BE49-F238E27FC236}">
                <a16:creationId xmlns:a16="http://schemas.microsoft.com/office/drawing/2014/main" id="{D26D38BA-56D7-DBB7-CAA6-1C7775AB241A}"/>
              </a:ext>
            </a:extLst>
          </p:cNvPr>
          <p:cNvPicPr>
            <a:picLocks noChangeAspect="1"/>
          </p:cNvPicPr>
          <p:nvPr/>
        </p:nvPicPr>
        <p:blipFill>
          <a:blip r:embed="rId2"/>
          <a:stretch>
            <a:fillRect/>
          </a:stretch>
        </p:blipFill>
        <p:spPr>
          <a:xfrm>
            <a:off x="801440" y="2153810"/>
            <a:ext cx="5587760" cy="4342321"/>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5D845965-349D-B396-E291-8E9337FE3C3D}"/>
              </a:ext>
            </a:extLst>
          </p:cNvPr>
          <p:cNvPicPr>
            <a:picLocks noChangeAspect="1"/>
          </p:cNvPicPr>
          <p:nvPr/>
        </p:nvPicPr>
        <p:blipFill>
          <a:blip r:embed="rId3"/>
          <a:stretch>
            <a:fillRect/>
          </a:stretch>
        </p:blipFill>
        <p:spPr>
          <a:xfrm>
            <a:off x="6295698" y="1749700"/>
            <a:ext cx="2870798" cy="4277443"/>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C932074A-9CCE-7A65-9F9F-3329CDB0E44F}"/>
              </a:ext>
            </a:extLst>
          </p:cNvPr>
          <p:cNvPicPr>
            <a:picLocks noChangeAspect="1"/>
          </p:cNvPicPr>
          <p:nvPr/>
        </p:nvPicPr>
        <p:blipFill>
          <a:blip r:embed="rId4"/>
          <a:stretch>
            <a:fillRect/>
          </a:stretch>
        </p:blipFill>
        <p:spPr>
          <a:xfrm>
            <a:off x="8692927" y="1303167"/>
            <a:ext cx="2809335" cy="1449956"/>
          </a:xfrm>
          <a:prstGeom prst="rect">
            <a:avLst/>
          </a:prstGeom>
        </p:spPr>
      </p:pic>
      <p:sp>
        <p:nvSpPr>
          <p:cNvPr id="6" name="Rectangle: Rounded Corners 5">
            <a:extLst>
              <a:ext uri="{FF2B5EF4-FFF2-40B4-BE49-F238E27FC236}">
                <a16:creationId xmlns:a16="http://schemas.microsoft.com/office/drawing/2014/main" id="{51E735C2-20FB-A35A-705D-2CEDE000D0FB}"/>
              </a:ext>
            </a:extLst>
          </p:cNvPr>
          <p:cNvSpPr/>
          <p:nvPr/>
        </p:nvSpPr>
        <p:spPr>
          <a:xfrm>
            <a:off x="6874663" y="4201129"/>
            <a:ext cx="1940944" cy="488830"/>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Explosion: 8 Points 11">
            <a:extLst>
              <a:ext uri="{FF2B5EF4-FFF2-40B4-BE49-F238E27FC236}">
                <a16:creationId xmlns:a16="http://schemas.microsoft.com/office/drawing/2014/main" id="{54DFA86A-5661-381C-2E66-7499FC57020A}"/>
              </a:ext>
            </a:extLst>
          </p:cNvPr>
          <p:cNvSpPr/>
          <p:nvPr/>
        </p:nvSpPr>
        <p:spPr>
          <a:xfrm>
            <a:off x="8822795" y="3985469"/>
            <a:ext cx="2329131" cy="1595886"/>
          </a:xfrm>
          <a:prstGeom prst="irregularSeal1">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Concerning!!</a:t>
            </a:r>
          </a:p>
        </p:txBody>
      </p:sp>
      <p:sp>
        <p:nvSpPr>
          <p:cNvPr id="10" name="Footer Placeholder 4">
            <a:extLst>
              <a:ext uri="{FF2B5EF4-FFF2-40B4-BE49-F238E27FC236}">
                <a16:creationId xmlns:a16="http://schemas.microsoft.com/office/drawing/2014/main" id="{35E616C1-4DB6-70A4-FC04-3F023405BF32}"/>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657240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62479D99-478E-098D-5A7F-1DBCB609A8F6}"/>
              </a:ext>
            </a:extLst>
          </p:cNvPr>
          <p:cNvSpPr>
            <a:spLocks noGrp="1"/>
          </p:cNvSpPr>
          <p:nvPr>
            <p:ph type="title"/>
          </p:nvPr>
        </p:nvSpPr>
        <p:spPr>
          <a:xfrm>
            <a:off x="1298448" y="457200"/>
            <a:ext cx="4622350" cy="1600200"/>
          </a:xfrm>
        </p:spPr>
        <p:txBody>
          <a:bodyPr/>
          <a:lstStyle/>
          <a:p>
            <a:r>
              <a:rPr lang="en-US">
                <a:cs typeface="Posterama"/>
              </a:rPr>
              <a:t>THRESHOLD =0.3</a:t>
            </a:r>
            <a:endParaRPr lang="en-US"/>
          </a:p>
        </p:txBody>
      </p:sp>
      <p:sp>
        <p:nvSpPr>
          <p:cNvPr id="2" name="Slide Number Placeholder 1">
            <a:extLst>
              <a:ext uri="{FF2B5EF4-FFF2-40B4-BE49-F238E27FC236}">
                <a16:creationId xmlns:a16="http://schemas.microsoft.com/office/drawing/2014/main" id="{F485C9A8-E14F-A8FA-7D96-06FA7F4CE97D}"/>
              </a:ext>
            </a:extLst>
          </p:cNvPr>
          <p:cNvSpPr>
            <a:spLocks noGrp="1"/>
          </p:cNvSpPr>
          <p:nvPr>
            <p:ph type="sldNum" sz="quarter" idx="11"/>
          </p:nvPr>
        </p:nvSpPr>
        <p:spPr>
          <a:xfrm>
            <a:off x="420624" y="6019801"/>
            <a:ext cx="457200" cy="184150"/>
          </a:xfrm>
        </p:spPr>
        <p:txBody>
          <a:bodyPr vert="horz" lIns="0" tIns="0" rIns="0" bIns="0" rtlCol="0" anchor="ctr">
            <a:normAutofit/>
          </a:bodyPr>
          <a:lstStyle/>
          <a:p>
            <a:pPr>
              <a:spcAft>
                <a:spcPts val="600"/>
              </a:spcAft>
            </a:pPr>
            <a:fld id="{75DF2D63-3FF5-D547-96B9-BE9CCD1ABA58}" type="slidenum">
              <a:rPr lang="en-US" dirty="0" smtClean="0"/>
              <a:pPr>
                <a:spcAft>
                  <a:spcPts val="600"/>
                </a:spcAft>
              </a:pPr>
              <a:t>45</a:t>
            </a:fld>
            <a:endParaRPr lang="en-US"/>
          </a:p>
        </p:txBody>
      </p:sp>
      <p:pic>
        <p:nvPicPr>
          <p:cNvPr id="17" name="Picture 16" descr="A screenshot of a computer&#10;&#10;Description automatically generated">
            <a:extLst>
              <a:ext uri="{FF2B5EF4-FFF2-40B4-BE49-F238E27FC236}">
                <a16:creationId xmlns:a16="http://schemas.microsoft.com/office/drawing/2014/main" id="{097A00A3-9D17-5CF3-1717-130F58CB3F77}"/>
              </a:ext>
            </a:extLst>
          </p:cNvPr>
          <p:cNvPicPr>
            <a:picLocks noChangeAspect="1"/>
          </p:cNvPicPr>
          <p:nvPr/>
        </p:nvPicPr>
        <p:blipFill>
          <a:blip r:embed="rId2"/>
          <a:stretch>
            <a:fillRect/>
          </a:stretch>
        </p:blipFill>
        <p:spPr>
          <a:xfrm>
            <a:off x="6860247" y="437701"/>
            <a:ext cx="4768788" cy="5968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Rectangle: Rounded Corners 19">
            <a:extLst>
              <a:ext uri="{FF2B5EF4-FFF2-40B4-BE49-F238E27FC236}">
                <a16:creationId xmlns:a16="http://schemas.microsoft.com/office/drawing/2014/main" id="{992A2425-D2D3-C4A9-3BE6-747543D34EFC}"/>
              </a:ext>
            </a:extLst>
          </p:cNvPr>
          <p:cNvSpPr/>
          <p:nvPr/>
        </p:nvSpPr>
        <p:spPr>
          <a:xfrm>
            <a:off x="8147538" y="4130725"/>
            <a:ext cx="2817962" cy="503207"/>
          </a:xfrm>
          <a:prstGeom prst="round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65E63C6D-786A-910B-4E95-2EFAAD38965C}"/>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947984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4F31-76D4-6340-0F16-E0163F7CAD26}"/>
              </a:ext>
            </a:extLst>
          </p:cNvPr>
          <p:cNvSpPr>
            <a:spLocks noGrp="1"/>
          </p:cNvSpPr>
          <p:nvPr>
            <p:ph type="title"/>
          </p:nvPr>
        </p:nvSpPr>
        <p:spPr>
          <a:xfrm>
            <a:off x="1295400" y="1124712"/>
            <a:ext cx="4878237" cy="591772"/>
          </a:xfrm>
        </p:spPr>
        <p:txBody>
          <a:bodyPr/>
          <a:lstStyle/>
          <a:p>
            <a:r>
              <a:rPr lang="en-US">
                <a:cs typeface="Posterama"/>
              </a:rPr>
              <a:t>coefficients</a:t>
            </a:r>
            <a:endParaRPr lang="en-US"/>
          </a:p>
        </p:txBody>
      </p:sp>
      <p:pic>
        <p:nvPicPr>
          <p:cNvPr id="7" name="Content Placeholder 6" descr="A screenshot of a computer&#10;&#10;Description automatically generated">
            <a:extLst>
              <a:ext uri="{FF2B5EF4-FFF2-40B4-BE49-F238E27FC236}">
                <a16:creationId xmlns:a16="http://schemas.microsoft.com/office/drawing/2014/main" id="{F8FE0081-5E17-010B-88D2-F4BD7D288387}"/>
              </a:ext>
            </a:extLst>
          </p:cNvPr>
          <p:cNvPicPr>
            <a:picLocks noGrp="1" noChangeAspect="1"/>
          </p:cNvPicPr>
          <p:nvPr>
            <p:ph idx="1"/>
          </p:nvPr>
        </p:nvPicPr>
        <p:blipFill>
          <a:blip r:embed="rId2"/>
          <a:stretch>
            <a:fillRect/>
          </a:stretch>
        </p:blipFill>
        <p:spPr>
          <a:xfrm>
            <a:off x="1672601" y="2339728"/>
            <a:ext cx="9001843" cy="3455597"/>
          </a:xfrm>
          <a:ln w="57150">
            <a:solidFill>
              <a:schemeClr val="accent1">
                <a:lumMod val="50000"/>
              </a:schemeClr>
            </a:solidFill>
          </a:ln>
        </p:spPr>
      </p:pic>
      <p:sp>
        <p:nvSpPr>
          <p:cNvPr id="4" name="Slide Number Placeholder 3">
            <a:extLst>
              <a:ext uri="{FF2B5EF4-FFF2-40B4-BE49-F238E27FC236}">
                <a16:creationId xmlns:a16="http://schemas.microsoft.com/office/drawing/2014/main" id="{D218F231-6517-3141-5D49-931404B7B555}"/>
              </a:ext>
            </a:extLst>
          </p:cNvPr>
          <p:cNvSpPr>
            <a:spLocks noGrp="1"/>
          </p:cNvSpPr>
          <p:nvPr>
            <p:ph type="sldNum" sz="quarter" idx="11"/>
          </p:nvPr>
        </p:nvSpPr>
        <p:spPr/>
        <p:txBody>
          <a:bodyPr/>
          <a:lstStyle/>
          <a:p>
            <a:fld id="{75DF2D63-3FF5-D547-96B9-BE9CCD1ABA58}" type="slidenum">
              <a:rPr lang="en-US" dirty="0" smtClean="0"/>
              <a:t>46</a:t>
            </a:fld>
            <a:endParaRPr lang="en-US"/>
          </a:p>
        </p:txBody>
      </p:sp>
      <p:sp>
        <p:nvSpPr>
          <p:cNvPr id="6" name="Footer Placeholder 4">
            <a:extLst>
              <a:ext uri="{FF2B5EF4-FFF2-40B4-BE49-F238E27FC236}">
                <a16:creationId xmlns:a16="http://schemas.microsoft.com/office/drawing/2014/main" id="{DFECE359-BCC6-4199-4982-07509EDF1A52}"/>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9" name="Explosion: 8 Points 8">
            <a:extLst>
              <a:ext uri="{FF2B5EF4-FFF2-40B4-BE49-F238E27FC236}">
                <a16:creationId xmlns:a16="http://schemas.microsoft.com/office/drawing/2014/main" id="{A889609D-EB6E-2B8C-C257-2C6156296BE5}"/>
              </a:ext>
            </a:extLst>
          </p:cNvPr>
          <p:cNvSpPr/>
          <p:nvPr/>
        </p:nvSpPr>
        <p:spPr>
          <a:xfrm>
            <a:off x="5369833" y="3582637"/>
            <a:ext cx="2507250" cy="1595886"/>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Practically insignificant</a:t>
            </a:r>
          </a:p>
        </p:txBody>
      </p:sp>
      <p:sp>
        <p:nvSpPr>
          <p:cNvPr id="3" name="Rectangle: Rounded Corners 2">
            <a:extLst>
              <a:ext uri="{FF2B5EF4-FFF2-40B4-BE49-F238E27FC236}">
                <a16:creationId xmlns:a16="http://schemas.microsoft.com/office/drawing/2014/main" id="{7AB25115-9DDC-0DF5-6F32-B9AF2CFA2BE8}"/>
              </a:ext>
            </a:extLst>
          </p:cNvPr>
          <p:cNvSpPr/>
          <p:nvPr/>
        </p:nvSpPr>
        <p:spPr>
          <a:xfrm>
            <a:off x="3457222" y="2864555"/>
            <a:ext cx="945444" cy="366888"/>
          </a:xfrm>
          <a:prstGeom prst="round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D9B7950-1502-5E60-341A-0583CA05F2B2}"/>
              </a:ext>
            </a:extLst>
          </p:cNvPr>
          <p:cNvSpPr/>
          <p:nvPr/>
        </p:nvSpPr>
        <p:spPr>
          <a:xfrm>
            <a:off x="4656666" y="2864555"/>
            <a:ext cx="945444" cy="366888"/>
          </a:xfrm>
          <a:prstGeom prst="round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6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E53E6FB-9208-0DBE-F205-0B766637C1EF}"/>
              </a:ext>
            </a:extLst>
          </p:cNvPr>
          <p:cNvSpPr>
            <a:spLocks noGrp="1"/>
          </p:cNvSpPr>
          <p:nvPr>
            <p:ph type="pic" sz="quarter" idx="13"/>
          </p:nvPr>
        </p:nvSpPr>
        <p:spPr/>
      </p:sp>
      <p:sp>
        <p:nvSpPr>
          <p:cNvPr id="3" name="Title 2">
            <a:extLst>
              <a:ext uri="{FF2B5EF4-FFF2-40B4-BE49-F238E27FC236}">
                <a16:creationId xmlns:a16="http://schemas.microsoft.com/office/drawing/2014/main" id="{5882F99A-B6F9-C10E-27A9-F65E561A0A04}"/>
              </a:ext>
            </a:extLst>
          </p:cNvPr>
          <p:cNvSpPr>
            <a:spLocks noGrp="1"/>
          </p:cNvSpPr>
          <p:nvPr>
            <p:ph type="title"/>
          </p:nvPr>
        </p:nvSpPr>
        <p:spPr/>
        <p:txBody>
          <a:bodyPr/>
          <a:lstStyle/>
          <a:p>
            <a:r>
              <a:rPr lang="en-US">
                <a:cs typeface="Posterama"/>
              </a:rPr>
              <a:t>interpretation</a:t>
            </a:r>
            <a:endParaRPr lang="en-US"/>
          </a:p>
        </p:txBody>
      </p:sp>
      <p:sp>
        <p:nvSpPr>
          <p:cNvPr id="4" name="Text Placeholder 3">
            <a:extLst>
              <a:ext uri="{FF2B5EF4-FFF2-40B4-BE49-F238E27FC236}">
                <a16:creationId xmlns:a16="http://schemas.microsoft.com/office/drawing/2014/main" id="{1820A498-F7EC-6FD6-3160-DB09EECBF1F7}"/>
              </a:ext>
            </a:extLst>
          </p:cNvPr>
          <p:cNvSpPr>
            <a:spLocks noGrp="1"/>
          </p:cNvSpPr>
          <p:nvPr>
            <p:ph type="body" idx="1"/>
          </p:nvPr>
        </p:nvSpPr>
        <p:spPr/>
        <p:txBody>
          <a:bodyPr/>
          <a:lstStyle/>
          <a:p>
            <a:r>
              <a:rPr lang="en-US"/>
              <a:t>AGE</a:t>
            </a:r>
          </a:p>
        </p:txBody>
      </p:sp>
      <p:sp>
        <p:nvSpPr>
          <p:cNvPr id="6" name="Text Placeholder 5">
            <a:extLst>
              <a:ext uri="{FF2B5EF4-FFF2-40B4-BE49-F238E27FC236}">
                <a16:creationId xmlns:a16="http://schemas.microsoft.com/office/drawing/2014/main" id="{B3CFB169-82B1-EB67-D38D-97B0CD495820}"/>
              </a:ext>
            </a:extLst>
          </p:cNvPr>
          <p:cNvSpPr>
            <a:spLocks noGrp="1"/>
          </p:cNvSpPr>
          <p:nvPr>
            <p:ph type="body" sz="quarter" idx="3"/>
          </p:nvPr>
        </p:nvSpPr>
        <p:spPr/>
        <p:txBody>
          <a:bodyPr/>
          <a:lstStyle/>
          <a:p>
            <a:r>
              <a:rPr lang="en-US">
                <a:cs typeface="Posterama"/>
              </a:rPr>
              <a:t>Mom FRACTURE</a:t>
            </a:r>
            <a:endParaRPr lang="en-US"/>
          </a:p>
        </p:txBody>
      </p:sp>
      <p:sp>
        <p:nvSpPr>
          <p:cNvPr id="7" name="Content Placeholder 6">
            <a:extLst>
              <a:ext uri="{FF2B5EF4-FFF2-40B4-BE49-F238E27FC236}">
                <a16:creationId xmlns:a16="http://schemas.microsoft.com/office/drawing/2014/main" id="{96C9D876-66A7-3687-F01C-99F8DF5E1D65}"/>
              </a:ext>
            </a:extLst>
          </p:cNvPr>
          <p:cNvSpPr>
            <a:spLocks noGrp="1"/>
          </p:cNvSpPr>
          <p:nvPr>
            <p:ph sz="quarter" idx="4"/>
          </p:nvPr>
        </p:nvSpPr>
        <p:spPr/>
        <p:txBody>
          <a:bodyPr vert="horz" lIns="0" tIns="0" rIns="0" bIns="0" rtlCol="0" anchor="t">
            <a:noAutofit/>
          </a:bodyPr>
          <a:lstStyle/>
          <a:p>
            <a:r>
              <a:rPr lang="en-US" sz="1800">
                <a:ea typeface="+mn-lt"/>
                <a:cs typeface="+mn-lt"/>
              </a:rPr>
              <a:t>There is a significant difference in the odds ratio of having a bone fracture within the five-year study in women with osteoporosis if their mom also had it, holding the other variables constant. </a:t>
            </a:r>
            <a:endParaRPr lang="en-US">
              <a:ea typeface="+mn-lt"/>
              <a:cs typeface="+mn-lt"/>
            </a:endParaRPr>
          </a:p>
          <a:p>
            <a:endParaRPr lang="en-US" sz="1800">
              <a:ea typeface="+mn-lt"/>
              <a:cs typeface="+mn-lt"/>
            </a:endParaRPr>
          </a:p>
          <a:p>
            <a:r>
              <a:rPr lang="en-US" sz="1800">
                <a:ea typeface="+mn-lt"/>
                <a:cs typeface="+mn-lt"/>
              </a:rPr>
              <a:t>It is estimated that women with osteoporosis whose mothers also experienced a bone fracture have an odds </a:t>
            </a:r>
            <a:r>
              <a:rPr lang="en-US" sz="1800" b="1">
                <a:solidFill>
                  <a:schemeClr val="accent1">
                    <a:lumMod val="50000"/>
                  </a:schemeClr>
                </a:solidFill>
                <a:ea typeface="+mn-lt"/>
                <a:cs typeface="+mn-lt"/>
              </a:rPr>
              <a:t>116% </a:t>
            </a:r>
            <a:r>
              <a:rPr lang="en-US" sz="1800">
                <a:ea typeface="+mn-lt"/>
                <a:cs typeface="+mn-lt"/>
              </a:rPr>
              <a:t>higher than those who didn't, holding all other variables constant. 95% CI</a:t>
            </a:r>
            <a:r>
              <a:rPr lang="en-US" sz="1800" b="1">
                <a:solidFill>
                  <a:schemeClr val="accent1">
                    <a:lumMod val="50000"/>
                  </a:schemeClr>
                </a:solidFill>
                <a:ea typeface="+mn-lt"/>
                <a:cs typeface="+mn-lt"/>
              </a:rPr>
              <a:t>(8%, 323%)</a:t>
            </a:r>
            <a:r>
              <a:rPr lang="en-US" b="1">
                <a:solidFill>
                  <a:schemeClr val="accent1">
                    <a:lumMod val="50000"/>
                  </a:schemeClr>
                </a:solidFill>
                <a:ea typeface="+mn-lt"/>
                <a:cs typeface="+mn-lt"/>
              </a:rPr>
              <a:t> </a:t>
            </a:r>
            <a:endParaRPr lang="en-US" b="1">
              <a:solidFill>
                <a:schemeClr val="accent1">
                  <a:lumMod val="50000"/>
                </a:schemeClr>
              </a:solidFill>
            </a:endParaRPr>
          </a:p>
        </p:txBody>
      </p:sp>
      <p:sp>
        <p:nvSpPr>
          <p:cNvPr id="8" name="Slide Number Placeholder 7">
            <a:extLst>
              <a:ext uri="{FF2B5EF4-FFF2-40B4-BE49-F238E27FC236}">
                <a16:creationId xmlns:a16="http://schemas.microsoft.com/office/drawing/2014/main" id="{06982081-CF00-24CF-069C-5769ED755887}"/>
              </a:ext>
            </a:extLst>
          </p:cNvPr>
          <p:cNvSpPr>
            <a:spLocks noGrp="1"/>
          </p:cNvSpPr>
          <p:nvPr>
            <p:ph type="sldNum" sz="quarter" idx="11"/>
          </p:nvPr>
        </p:nvSpPr>
        <p:spPr/>
        <p:txBody>
          <a:bodyPr/>
          <a:lstStyle/>
          <a:p>
            <a:fld id="{75DF2D63-3FF5-D547-96B9-BE9CCD1ABA58}" type="slidenum">
              <a:rPr lang="en-US" dirty="0" smtClean="0"/>
              <a:t>47</a:t>
            </a:fld>
            <a:endParaRPr lang="en-US"/>
          </a:p>
        </p:txBody>
      </p:sp>
      <p:sp>
        <p:nvSpPr>
          <p:cNvPr id="10" name="TextBox 9">
            <a:extLst>
              <a:ext uri="{FF2B5EF4-FFF2-40B4-BE49-F238E27FC236}">
                <a16:creationId xmlns:a16="http://schemas.microsoft.com/office/drawing/2014/main" id="{F17B1B47-B57B-DEE3-7BF5-1EEB6EA44436}"/>
              </a:ext>
            </a:extLst>
          </p:cNvPr>
          <p:cNvSpPr txBox="1"/>
          <p:nvPr/>
        </p:nvSpPr>
        <p:spPr>
          <a:xfrm>
            <a:off x="1780179" y="3636818"/>
            <a:ext cx="3879272" cy="25111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Content Placeholder 11">
            <a:extLst>
              <a:ext uri="{FF2B5EF4-FFF2-40B4-BE49-F238E27FC236}">
                <a16:creationId xmlns:a16="http://schemas.microsoft.com/office/drawing/2014/main" id="{A0299FE1-868E-3D47-9FAF-CED015F1CABE}"/>
              </a:ext>
            </a:extLst>
          </p:cNvPr>
          <p:cNvSpPr>
            <a:spLocks noGrp="1"/>
          </p:cNvSpPr>
          <p:nvPr>
            <p:ph sz="half" idx="2"/>
          </p:nvPr>
        </p:nvSpPr>
        <p:spPr/>
        <p:txBody>
          <a:bodyPr vert="horz" lIns="0" tIns="0" rIns="0" bIns="0" rtlCol="0" anchor="t">
            <a:noAutofit/>
          </a:bodyPr>
          <a:lstStyle/>
          <a:p>
            <a:r>
              <a:rPr lang="en-US" sz="1800">
                <a:ea typeface="+mn-lt"/>
                <a:cs typeface="+mn-lt"/>
              </a:rPr>
              <a:t>There is significant impact of the age in the odds ratio of having a bone fracture for the women with osteoporosis (p-value = 0.024), holding the other variables constant. </a:t>
            </a:r>
            <a:endParaRPr lang="en-US">
              <a:ea typeface="+mn-lt"/>
              <a:cs typeface="+mn-lt"/>
            </a:endParaRPr>
          </a:p>
          <a:p>
            <a:endParaRPr lang="en-US" sz="1800">
              <a:ea typeface="+mn-lt"/>
              <a:cs typeface="+mn-lt"/>
            </a:endParaRPr>
          </a:p>
          <a:p>
            <a:r>
              <a:rPr lang="en-US" sz="1800">
                <a:ea typeface="+mn-lt"/>
                <a:cs typeface="+mn-lt"/>
              </a:rPr>
              <a:t>For an additional year in age, it is estimated that the odds ratio increases </a:t>
            </a:r>
            <a:r>
              <a:rPr lang="en-US" sz="1800" b="1">
                <a:solidFill>
                  <a:schemeClr val="accent1">
                    <a:lumMod val="50000"/>
                  </a:schemeClr>
                </a:solidFill>
                <a:ea typeface="+mn-lt"/>
                <a:cs typeface="+mn-lt"/>
              </a:rPr>
              <a:t>3.56%  </a:t>
            </a:r>
            <a:r>
              <a:rPr lang="en-US" sz="1800">
                <a:ea typeface="+mn-lt"/>
                <a:cs typeface="+mn-lt"/>
              </a:rPr>
              <a:t>holding all other variables constant. 95% CI is </a:t>
            </a:r>
            <a:r>
              <a:rPr lang="en-US" sz="1800" b="1">
                <a:solidFill>
                  <a:schemeClr val="accent1">
                    <a:lumMod val="50000"/>
                  </a:schemeClr>
                </a:solidFill>
                <a:ea typeface="+mn-lt"/>
                <a:cs typeface="+mn-lt"/>
              </a:rPr>
              <a:t>(0.48%, 6.77%) </a:t>
            </a:r>
            <a:endParaRPr lang="en-US" b="1">
              <a:solidFill>
                <a:schemeClr val="accent1">
                  <a:lumMod val="50000"/>
                </a:schemeClr>
              </a:solidFill>
            </a:endParaRPr>
          </a:p>
        </p:txBody>
      </p:sp>
      <p:sp>
        <p:nvSpPr>
          <p:cNvPr id="11" name="Footer Placeholder 4">
            <a:extLst>
              <a:ext uri="{FF2B5EF4-FFF2-40B4-BE49-F238E27FC236}">
                <a16:creationId xmlns:a16="http://schemas.microsoft.com/office/drawing/2014/main" id="{2F285665-B326-AA87-5052-2113E6323631}"/>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1753614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2</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48</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DECISION BOUNDARY EXAMINATION</a:t>
            </a:r>
          </a:p>
          <a:p>
            <a:pPr>
              <a:lnSpc>
                <a:spcPts val="2400"/>
              </a:lnSpc>
            </a:pPr>
            <a:endParaRPr lang="en-US" sz="2000" spc="0"/>
          </a:p>
          <a:p>
            <a:pPr>
              <a:lnSpc>
                <a:spcPts val="2400"/>
              </a:lnSpc>
            </a:pPr>
            <a:r>
              <a:rPr lang="en-US">
                <a:ea typeface="+mn-lt"/>
                <a:cs typeface="+mn-lt"/>
              </a:rPr>
              <a:t>MODEL APPROACH WITH INTERACTIVE TERMS</a:t>
            </a:r>
            <a:endParaRPr lang="en-US"/>
          </a:p>
          <a:p>
            <a:pPr>
              <a:lnSpc>
                <a:spcPts val="2400"/>
              </a:lnSpc>
            </a:pPr>
            <a:endParaRPr lang="en-US"/>
          </a:p>
          <a:p>
            <a:pPr>
              <a:lnSpc>
                <a:spcPts val="2400"/>
              </a:lnSpc>
            </a:pPr>
            <a:r>
              <a:rPr lang="en-US"/>
              <a:t>EVALUATION METRICS </a:t>
            </a:r>
          </a:p>
          <a:p>
            <a:pPr>
              <a:lnSpc>
                <a:spcPts val="2400"/>
              </a:lnSpc>
            </a:pPr>
            <a:endParaRPr lang="en-US"/>
          </a:p>
          <a:p>
            <a:pPr>
              <a:lnSpc>
                <a:spcPts val="2400"/>
              </a:lnSpc>
            </a:pPr>
            <a:r>
              <a:rPr lang="en-US">
                <a:ea typeface="+mn-lt"/>
                <a:cs typeface="+mn-lt"/>
              </a:rPr>
              <a:t>MODEL COMPARISONS </a:t>
            </a:r>
          </a:p>
          <a:p>
            <a:pPr>
              <a:lnSpc>
                <a:spcPts val="2400"/>
              </a:lnSpc>
            </a:pPr>
            <a:endParaRPr lang="en-US"/>
          </a:p>
          <a:p>
            <a:pPr>
              <a:lnSpc>
                <a:spcPts val="2400"/>
              </a:lnSpc>
            </a:pPr>
            <a:r>
              <a:rPr lang="en-US"/>
              <a:t>INSIGHTS ABOUT THE BEST MODEL  </a:t>
            </a:r>
          </a:p>
        </p:txBody>
      </p:sp>
      <p:pic>
        <p:nvPicPr>
          <p:cNvPr id="11" name="Graphic 10" descr="Right pointing backhand index with solid fill">
            <a:extLst>
              <a:ext uri="{FF2B5EF4-FFF2-40B4-BE49-F238E27FC236}">
                <a16:creationId xmlns:a16="http://schemas.microsoft.com/office/drawing/2014/main" id="{D437F175-0E9F-AD96-A726-73B97DF28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022" y="1994137"/>
            <a:ext cx="684363" cy="698740"/>
          </a:xfrm>
          <a:prstGeom prst="rect">
            <a:avLst/>
          </a:prstGeom>
        </p:spPr>
      </p:pic>
      <p:sp>
        <p:nvSpPr>
          <p:cNvPr id="8" name="Footer Placeholder 4">
            <a:extLst>
              <a:ext uri="{FF2B5EF4-FFF2-40B4-BE49-F238E27FC236}">
                <a16:creationId xmlns:a16="http://schemas.microsoft.com/office/drawing/2014/main" id="{BE339084-7EDC-C136-9579-C28834631436}"/>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D4C30CC2-EA6B-F8ED-6C65-898015FFDBD1}"/>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2274070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2</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49</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DECISION BOUNDARY EXAMINATION</a:t>
            </a:r>
          </a:p>
          <a:p>
            <a:pPr>
              <a:lnSpc>
                <a:spcPts val="2400"/>
              </a:lnSpc>
            </a:pPr>
            <a:endParaRPr lang="en-US" sz="2000" spc="0"/>
          </a:p>
          <a:p>
            <a:pPr>
              <a:lnSpc>
                <a:spcPts val="2400"/>
              </a:lnSpc>
            </a:pPr>
            <a:r>
              <a:rPr lang="en-US">
                <a:ea typeface="+mn-lt"/>
                <a:cs typeface="+mn-lt"/>
              </a:rPr>
              <a:t>MODEL APPROACH WITH INTERACTIVE TERMS</a:t>
            </a:r>
            <a:endParaRPr lang="en-US"/>
          </a:p>
          <a:p>
            <a:pPr>
              <a:lnSpc>
                <a:spcPts val="2400"/>
              </a:lnSpc>
            </a:pPr>
            <a:endParaRPr lang="en-US"/>
          </a:p>
          <a:p>
            <a:pPr>
              <a:lnSpc>
                <a:spcPts val="2400"/>
              </a:lnSpc>
            </a:pPr>
            <a:r>
              <a:rPr lang="en-US"/>
              <a:t>EVALUATION METRICS </a:t>
            </a:r>
          </a:p>
          <a:p>
            <a:pPr>
              <a:lnSpc>
                <a:spcPts val="2400"/>
              </a:lnSpc>
            </a:pPr>
            <a:endParaRPr lang="en-US"/>
          </a:p>
          <a:p>
            <a:pPr>
              <a:lnSpc>
                <a:spcPts val="2400"/>
              </a:lnSpc>
            </a:pPr>
            <a:r>
              <a:rPr lang="en-US">
                <a:ea typeface="+mn-lt"/>
                <a:cs typeface="+mn-lt"/>
              </a:rPr>
              <a:t>MODEL COMPARISONS </a:t>
            </a:r>
          </a:p>
          <a:p>
            <a:pPr>
              <a:lnSpc>
                <a:spcPts val="2400"/>
              </a:lnSpc>
            </a:pPr>
            <a:endParaRPr lang="en-US"/>
          </a:p>
          <a:p>
            <a:pPr>
              <a:lnSpc>
                <a:spcPts val="2400"/>
              </a:lnSpc>
            </a:pPr>
            <a:r>
              <a:rPr lang="en-US"/>
              <a:t>INSIGHTS ABOUT THE BEST MODEL  </a:t>
            </a:r>
          </a:p>
        </p:txBody>
      </p:sp>
      <p:pic>
        <p:nvPicPr>
          <p:cNvPr id="10" name="Graphic 9" descr="Right pointing backhand index with solid fill">
            <a:extLst>
              <a:ext uri="{FF2B5EF4-FFF2-40B4-BE49-F238E27FC236}">
                <a16:creationId xmlns:a16="http://schemas.microsoft.com/office/drawing/2014/main" id="{0C673C93-52A6-630C-BDF4-354BF2835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021" y="2871155"/>
            <a:ext cx="684363" cy="698740"/>
          </a:xfrm>
          <a:prstGeom prst="rect">
            <a:avLst/>
          </a:prstGeom>
        </p:spPr>
      </p:pic>
      <p:sp>
        <p:nvSpPr>
          <p:cNvPr id="8" name="Footer Placeholder 4">
            <a:extLst>
              <a:ext uri="{FF2B5EF4-FFF2-40B4-BE49-F238E27FC236}">
                <a16:creationId xmlns:a16="http://schemas.microsoft.com/office/drawing/2014/main" id="{E09BD33C-1260-F92C-9280-9DFAB79652B8}"/>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4537C9A9-0D63-0D4A-60CC-BBD73314EAC3}"/>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59983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4965489" y="1188720"/>
            <a:ext cx="6619959" cy="4480560"/>
          </a:xfrm>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5</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359325" y="2370654"/>
            <a:ext cx="3602736" cy="3364992"/>
          </a:xfrm>
        </p:spPr>
        <p:txBody>
          <a:bodyPr vert="horz" lIns="0" tIns="0" rIns="0" bIns="0" rtlCol="0" anchor="t">
            <a:noAutofit/>
          </a:bodyPr>
          <a:lstStyle/>
          <a:p>
            <a:r>
              <a:rPr lang="en-US">
                <a:ea typeface="+mn-lt"/>
                <a:cs typeface="+mn-lt"/>
              </a:rPr>
              <a:t>DATA pre-PROCESSING </a:t>
            </a:r>
          </a:p>
          <a:p>
            <a:r>
              <a:rPr lang="en-US">
                <a:ea typeface="+mn-lt"/>
                <a:cs typeface="+mn-lt"/>
              </a:rPr>
              <a:t>EXPLORATORY DATA ANALYSIS</a:t>
            </a:r>
          </a:p>
          <a:p>
            <a:r>
              <a:rPr lang="en-US"/>
              <a:t>Objective 1</a:t>
            </a:r>
          </a:p>
          <a:p>
            <a:r>
              <a:rPr lang="en-US"/>
              <a:t>Objective 2</a:t>
            </a:r>
          </a:p>
          <a:p>
            <a:r>
              <a:rPr lang="en-US"/>
              <a:t>Conclusion </a:t>
            </a:r>
          </a:p>
          <a:p>
            <a:endParaRPr lang="en-US"/>
          </a:p>
          <a:p>
            <a:endParaRPr lang="en-US"/>
          </a:p>
        </p:txBody>
      </p:sp>
      <p:sp>
        <p:nvSpPr>
          <p:cNvPr id="5" name="Footer Placeholder 4">
            <a:extLst>
              <a:ext uri="{FF2B5EF4-FFF2-40B4-BE49-F238E27FC236}">
                <a16:creationId xmlns:a16="http://schemas.microsoft.com/office/drawing/2014/main" id="{4FDFD383-4641-FA36-176E-58830BA4183A}"/>
              </a:ext>
            </a:extLst>
          </p:cNvPr>
          <p:cNvSpPr>
            <a:spLocks noGrp="1"/>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7" name="Graphic 6" descr="Right pointing backhand index with solid fill">
            <a:extLst>
              <a:ext uri="{FF2B5EF4-FFF2-40B4-BE49-F238E27FC236}">
                <a16:creationId xmlns:a16="http://schemas.microsoft.com/office/drawing/2014/main" id="{221AFA1D-D52E-27A8-0113-C25BC81A6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7476" y="4165119"/>
            <a:ext cx="684363" cy="698740"/>
          </a:xfrm>
          <a:prstGeom prst="rect">
            <a:avLst/>
          </a:prstGeom>
        </p:spPr>
      </p:pic>
    </p:spTree>
    <p:extLst>
      <p:ext uri="{BB962C8B-B14F-4D97-AF65-F5344CB8AC3E}">
        <p14:creationId xmlns:p14="http://schemas.microsoft.com/office/powerpoint/2010/main" val="3943586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2</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50</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DECISION BOUNDARY EXAMINATION</a:t>
            </a:r>
          </a:p>
          <a:p>
            <a:pPr>
              <a:lnSpc>
                <a:spcPts val="2400"/>
              </a:lnSpc>
            </a:pPr>
            <a:endParaRPr lang="en-US" sz="2000" spc="0"/>
          </a:p>
          <a:p>
            <a:pPr>
              <a:lnSpc>
                <a:spcPts val="2400"/>
              </a:lnSpc>
            </a:pPr>
            <a:r>
              <a:rPr lang="en-US">
                <a:ea typeface="+mn-lt"/>
                <a:cs typeface="+mn-lt"/>
              </a:rPr>
              <a:t>MODEL APPROACH WITH INTERACTIVE TERMS</a:t>
            </a:r>
            <a:endParaRPr lang="en-US"/>
          </a:p>
          <a:p>
            <a:pPr>
              <a:lnSpc>
                <a:spcPts val="2400"/>
              </a:lnSpc>
            </a:pPr>
            <a:endParaRPr lang="en-US"/>
          </a:p>
          <a:p>
            <a:pPr>
              <a:lnSpc>
                <a:spcPts val="2400"/>
              </a:lnSpc>
            </a:pPr>
            <a:r>
              <a:rPr lang="en-US"/>
              <a:t>EVALUATION METRICS </a:t>
            </a:r>
          </a:p>
          <a:p>
            <a:pPr>
              <a:lnSpc>
                <a:spcPts val="2400"/>
              </a:lnSpc>
            </a:pPr>
            <a:endParaRPr lang="en-US"/>
          </a:p>
          <a:p>
            <a:pPr>
              <a:lnSpc>
                <a:spcPts val="2400"/>
              </a:lnSpc>
            </a:pPr>
            <a:r>
              <a:rPr lang="en-US">
                <a:ea typeface="+mn-lt"/>
                <a:cs typeface="+mn-lt"/>
              </a:rPr>
              <a:t>MODEL COMPARISONS </a:t>
            </a:r>
          </a:p>
          <a:p>
            <a:pPr>
              <a:lnSpc>
                <a:spcPts val="2400"/>
              </a:lnSpc>
            </a:pPr>
            <a:endParaRPr lang="en-US"/>
          </a:p>
          <a:p>
            <a:pPr>
              <a:lnSpc>
                <a:spcPts val="2400"/>
              </a:lnSpc>
            </a:pPr>
            <a:r>
              <a:rPr lang="en-US"/>
              <a:t>INSIGHTS ABOUT THE BEST MODEL  </a:t>
            </a:r>
          </a:p>
        </p:txBody>
      </p:sp>
      <p:pic>
        <p:nvPicPr>
          <p:cNvPr id="8" name="Graphic 7" descr="Right pointing backhand index with solid fill">
            <a:extLst>
              <a:ext uri="{FF2B5EF4-FFF2-40B4-BE49-F238E27FC236}">
                <a16:creationId xmlns:a16="http://schemas.microsoft.com/office/drawing/2014/main" id="{2EB65980-77FE-0EB8-DAC2-2C6271E6B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022" y="3719420"/>
            <a:ext cx="684363" cy="698740"/>
          </a:xfrm>
          <a:prstGeom prst="rect">
            <a:avLst/>
          </a:prstGeom>
        </p:spPr>
      </p:pic>
      <p:sp>
        <p:nvSpPr>
          <p:cNvPr id="10" name="Footer Placeholder 4">
            <a:extLst>
              <a:ext uri="{FF2B5EF4-FFF2-40B4-BE49-F238E27FC236}">
                <a16:creationId xmlns:a16="http://schemas.microsoft.com/office/drawing/2014/main" id="{DC3D881A-53D5-AAA3-B6AC-338B002C8523}"/>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4DEC3A99-DBA3-A3F9-F080-833ECE228BE4}"/>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2563253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2</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51</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DECISION BOUNDARY EXAMINATION</a:t>
            </a:r>
          </a:p>
          <a:p>
            <a:pPr>
              <a:lnSpc>
                <a:spcPts val="2400"/>
              </a:lnSpc>
            </a:pPr>
            <a:endParaRPr lang="en-US" sz="2000" spc="0"/>
          </a:p>
          <a:p>
            <a:pPr>
              <a:lnSpc>
                <a:spcPts val="2400"/>
              </a:lnSpc>
            </a:pPr>
            <a:r>
              <a:rPr lang="en-US">
                <a:ea typeface="+mn-lt"/>
                <a:cs typeface="+mn-lt"/>
              </a:rPr>
              <a:t>MODEL APPROACH WITH INTERACTIVE TERMS</a:t>
            </a:r>
            <a:endParaRPr lang="en-US"/>
          </a:p>
          <a:p>
            <a:pPr>
              <a:lnSpc>
                <a:spcPts val="2400"/>
              </a:lnSpc>
            </a:pPr>
            <a:endParaRPr lang="en-US"/>
          </a:p>
          <a:p>
            <a:pPr>
              <a:lnSpc>
                <a:spcPts val="2400"/>
              </a:lnSpc>
            </a:pPr>
            <a:r>
              <a:rPr lang="en-US"/>
              <a:t>EVALUATION METRICS </a:t>
            </a:r>
          </a:p>
          <a:p>
            <a:pPr>
              <a:lnSpc>
                <a:spcPts val="2400"/>
              </a:lnSpc>
            </a:pPr>
            <a:endParaRPr lang="en-US"/>
          </a:p>
          <a:p>
            <a:pPr>
              <a:lnSpc>
                <a:spcPts val="2400"/>
              </a:lnSpc>
            </a:pPr>
            <a:r>
              <a:rPr lang="en-US">
                <a:ea typeface="+mn-lt"/>
                <a:cs typeface="+mn-lt"/>
              </a:rPr>
              <a:t>MODEL COMPARISONS </a:t>
            </a:r>
          </a:p>
          <a:p>
            <a:pPr>
              <a:lnSpc>
                <a:spcPts val="2400"/>
              </a:lnSpc>
            </a:pPr>
            <a:endParaRPr lang="en-US"/>
          </a:p>
          <a:p>
            <a:pPr>
              <a:lnSpc>
                <a:spcPts val="2400"/>
              </a:lnSpc>
            </a:pPr>
            <a:r>
              <a:rPr lang="en-US"/>
              <a:t>INSIGHTS ABOUT THE BEST MODEL  </a:t>
            </a:r>
          </a:p>
        </p:txBody>
      </p:sp>
      <p:pic>
        <p:nvPicPr>
          <p:cNvPr id="6" name="Graphic 5" descr="Right pointing backhand index with solid fill">
            <a:extLst>
              <a:ext uri="{FF2B5EF4-FFF2-40B4-BE49-F238E27FC236}">
                <a16:creationId xmlns:a16="http://schemas.microsoft.com/office/drawing/2014/main" id="{366A8AD7-B6D5-79DA-69A7-96E6B9D570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021" y="4625193"/>
            <a:ext cx="684363" cy="698740"/>
          </a:xfrm>
          <a:prstGeom prst="rect">
            <a:avLst/>
          </a:prstGeom>
        </p:spPr>
      </p:pic>
      <p:sp>
        <p:nvSpPr>
          <p:cNvPr id="10" name="Footer Placeholder 4">
            <a:extLst>
              <a:ext uri="{FF2B5EF4-FFF2-40B4-BE49-F238E27FC236}">
                <a16:creationId xmlns:a16="http://schemas.microsoft.com/office/drawing/2014/main" id="{95C19DC7-024D-AB16-1F80-BEFBEF2935B3}"/>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8" name="Camera 7">
            <a:extLst>
              <a:ext uri="{FF2B5EF4-FFF2-40B4-BE49-F238E27FC236}">
                <a16:creationId xmlns:a16="http://schemas.microsoft.com/office/drawing/2014/main" id="{FA83F959-3059-9C76-03C6-68C94020CD95}"/>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82348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Objective 2</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52</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7103220" y="2156259"/>
            <a:ext cx="5760720" cy="3319272"/>
          </a:xfrm>
        </p:spPr>
        <p:txBody>
          <a:bodyPr vert="horz" lIns="0" tIns="0" rIns="0" bIns="0" rtlCol="0" anchor="t">
            <a:noAutofit/>
          </a:bodyPr>
          <a:lstStyle/>
          <a:p>
            <a:pPr>
              <a:lnSpc>
                <a:spcPts val="2400"/>
              </a:lnSpc>
            </a:pPr>
            <a:r>
              <a:rPr lang="en-US"/>
              <a:t>DECISION BOUNDARY EXAMINATION</a:t>
            </a:r>
          </a:p>
          <a:p>
            <a:pPr>
              <a:lnSpc>
                <a:spcPts val="2400"/>
              </a:lnSpc>
            </a:pPr>
            <a:endParaRPr lang="en-US" sz="2000" spc="0"/>
          </a:p>
          <a:p>
            <a:pPr>
              <a:lnSpc>
                <a:spcPts val="2400"/>
              </a:lnSpc>
            </a:pPr>
            <a:r>
              <a:rPr lang="en-US">
                <a:ea typeface="+mn-lt"/>
                <a:cs typeface="+mn-lt"/>
              </a:rPr>
              <a:t>MODEL APPROACH WITH INTERACTIVE TERMS</a:t>
            </a:r>
          </a:p>
          <a:p>
            <a:pPr>
              <a:lnSpc>
                <a:spcPts val="2400"/>
              </a:lnSpc>
            </a:pPr>
            <a:endParaRPr lang="en-US"/>
          </a:p>
          <a:p>
            <a:pPr>
              <a:lnSpc>
                <a:spcPts val="2400"/>
              </a:lnSpc>
            </a:pPr>
            <a:r>
              <a:rPr lang="en-US"/>
              <a:t>EVALUATION METRICS </a:t>
            </a:r>
          </a:p>
          <a:p>
            <a:pPr>
              <a:lnSpc>
                <a:spcPts val="2400"/>
              </a:lnSpc>
            </a:pPr>
            <a:endParaRPr lang="en-US"/>
          </a:p>
          <a:p>
            <a:pPr>
              <a:lnSpc>
                <a:spcPts val="2400"/>
              </a:lnSpc>
            </a:pPr>
            <a:r>
              <a:rPr lang="en-US">
                <a:ea typeface="+mn-lt"/>
                <a:cs typeface="+mn-lt"/>
              </a:rPr>
              <a:t>MODEL COMPARISONS </a:t>
            </a:r>
          </a:p>
          <a:p>
            <a:pPr>
              <a:lnSpc>
                <a:spcPts val="2400"/>
              </a:lnSpc>
            </a:pPr>
            <a:endParaRPr lang="en-US"/>
          </a:p>
          <a:p>
            <a:pPr>
              <a:lnSpc>
                <a:spcPts val="2400"/>
              </a:lnSpc>
            </a:pPr>
            <a:r>
              <a:rPr lang="en-US"/>
              <a:t>INSIGHTS ABOUT THE BEST MODEL  </a:t>
            </a:r>
          </a:p>
        </p:txBody>
      </p:sp>
      <p:pic>
        <p:nvPicPr>
          <p:cNvPr id="14" name="Graphic 13" descr="Right pointing backhand index with solid fill">
            <a:extLst>
              <a:ext uri="{FF2B5EF4-FFF2-40B4-BE49-F238E27FC236}">
                <a16:creationId xmlns:a16="http://schemas.microsoft.com/office/drawing/2014/main" id="{AD510E38-5AE0-2310-67E4-F66B5493CD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022" y="5473458"/>
            <a:ext cx="684363" cy="698740"/>
          </a:xfrm>
          <a:prstGeom prst="rect">
            <a:avLst/>
          </a:prstGeom>
        </p:spPr>
      </p:pic>
      <p:sp>
        <p:nvSpPr>
          <p:cNvPr id="8" name="Footer Placeholder 4">
            <a:extLst>
              <a:ext uri="{FF2B5EF4-FFF2-40B4-BE49-F238E27FC236}">
                <a16:creationId xmlns:a16="http://schemas.microsoft.com/office/drawing/2014/main" id="{22B256CF-CCBE-BC40-12AA-CABF4F1F8B92}"/>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6" name="Camera 5">
            <a:extLst>
              <a:ext uri="{FF2B5EF4-FFF2-40B4-BE49-F238E27FC236}">
                <a16:creationId xmlns:a16="http://schemas.microsoft.com/office/drawing/2014/main" id="{D2F0E313-9239-02AB-42BB-E9B0F6DC7603}"/>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771298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7D6B-0A36-E866-9AA0-818BE92B468A}"/>
              </a:ext>
            </a:extLst>
          </p:cNvPr>
          <p:cNvSpPr>
            <a:spLocks noGrp="1"/>
          </p:cNvSpPr>
          <p:nvPr>
            <p:ph type="title"/>
          </p:nvPr>
        </p:nvSpPr>
        <p:spPr>
          <a:xfrm>
            <a:off x="1298448" y="457200"/>
            <a:ext cx="3932237" cy="1600200"/>
          </a:xfrm>
        </p:spPr>
        <p:txBody>
          <a:bodyPr anchor="b">
            <a:normAutofit/>
          </a:bodyPr>
          <a:lstStyle/>
          <a:p>
            <a:r>
              <a:rPr lang="en-US"/>
              <a:t>Decision boundary</a:t>
            </a:r>
          </a:p>
        </p:txBody>
      </p:sp>
      <p:sp>
        <p:nvSpPr>
          <p:cNvPr id="3" name="Content Placeholder 2">
            <a:extLst>
              <a:ext uri="{FF2B5EF4-FFF2-40B4-BE49-F238E27FC236}">
                <a16:creationId xmlns:a16="http://schemas.microsoft.com/office/drawing/2014/main" id="{FE296F40-E717-350A-8CAE-9DE5B1D2D024}"/>
              </a:ext>
            </a:extLst>
          </p:cNvPr>
          <p:cNvSpPr>
            <a:spLocks noGrp="1"/>
          </p:cNvSpPr>
          <p:nvPr>
            <p:ph type="body" sz="half" idx="2"/>
          </p:nvPr>
        </p:nvSpPr>
        <p:spPr>
          <a:xfrm>
            <a:off x="910260" y="2287438"/>
            <a:ext cx="3687821" cy="4228532"/>
          </a:xfrm>
        </p:spPr>
        <p:txBody>
          <a:bodyPr vert="horz" lIns="0" tIns="0" rIns="0" bIns="0" rtlCol="0">
            <a:normAutofit/>
          </a:bodyPr>
          <a:lstStyle/>
          <a:p>
            <a:r>
              <a:rPr lang="en-US" sz="1500" b="1"/>
              <a:t>Definition:</a:t>
            </a:r>
            <a:endParaRPr lang="en-US" sz="1500"/>
          </a:p>
          <a:p>
            <a:r>
              <a:rPr lang="en-US" sz="1500"/>
              <a:t>•A decision boundary delineates the boundaries of classes</a:t>
            </a:r>
          </a:p>
          <a:p>
            <a:r>
              <a:rPr lang="en-US" sz="1500"/>
              <a:t>•Classifiers create decision boundaries to discriminate between classes</a:t>
            </a:r>
          </a:p>
          <a:p>
            <a:r>
              <a:rPr lang="en-US" sz="1500"/>
              <a:t>•Different classifiers are able to create different shapes of decision boundaries (e.g., some are strictly linear) </a:t>
            </a:r>
          </a:p>
          <a:p>
            <a:r>
              <a:rPr lang="en-US" sz="1500"/>
              <a:t>•Some classifiers may perform better for certain datasets</a:t>
            </a:r>
          </a:p>
          <a:p>
            <a:r>
              <a:rPr lang="en-US" sz="1500"/>
              <a:t>•Types of Decision Boundaries: Linear and Non-Linear</a:t>
            </a:r>
          </a:p>
          <a:p>
            <a:r>
              <a:rPr lang="en-US" sz="1500"/>
              <a:t>•Parametric models perform well for Linear Decision boundary</a:t>
            </a:r>
          </a:p>
          <a:p>
            <a:r>
              <a:rPr lang="en-US" sz="1500"/>
              <a:t>•Non-parametric models are effective for Non-Linear decision boundaries</a:t>
            </a:r>
          </a:p>
          <a:p>
            <a:endParaRPr lang="en-US" sz="1500"/>
          </a:p>
        </p:txBody>
      </p:sp>
      <p:sp>
        <p:nvSpPr>
          <p:cNvPr id="4" name="Slide Number Placeholder 3">
            <a:extLst>
              <a:ext uri="{FF2B5EF4-FFF2-40B4-BE49-F238E27FC236}">
                <a16:creationId xmlns:a16="http://schemas.microsoft.com/office/drawing/2014/main" id="{27C870F2-188A-8542-6E36-2CBD65D7982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53</a:t>
            </a:fld>
            <a:endParaRPr lang="en-US"/>
          </a:p>
        </p:txBody>
      </p:sp>
      <p:pic>
        <p:nvPicPr>
          <p:cNvPr id="8" name="Content Placeholder 9" descr="A screenshot of a graph&#10;&#10;Description automatically generated">
            <a:extLst>
              <a:ext uri="{FF2B5EF4-FFF2-40B4-BE49-F238E27FC236}">
                <a16:creationId xmlns:a16="http://schemas.microsoft.com/office/drawing/2014/main" id="{FC7C5895-EB6E-BE33-353D-DC2667E35556}"/>
              </a:ext>
            </a:extLst>
          </p:cNvPr>
          <p:cNvPicPr>
            <a:picLocks noChangeAspect="1"/>
          </p:cNvPicPr>
          <p:nvPr/>
        </p:nvPicPr>
        <p:blipFill>
          <a:blip r:embed="rId2"/>
          <a:stretch>
            <a:fillRect/>
          </a:stretch>
        </p:blipFill>
        <p:spPr>
          <a:xfrm>
            <a:off x="5075074" y="2062316"/>
            <a:ext cx="3543479" cy="2904226"/>
          </a:xfrm>
          <a:prstGeom prst="rect">
            <a:avLst/>
          </a:prstGeom>
        </p:spPr>
      </p:pic>
      <p:pic>
        <p:nvPicPr>
          <p:cNvPr id="10" name="Content Placeholder 10" descr="A graph with red and blue dots&#10;&#10;Description automatically generated">
            <a:extLst>
              <a:ext uri="{FF2B5EF4-FFF2-40B4-BE49-F238E27FC236}">
                <a16:creationId xmlns:a16="http://schemas.microsoft.com/office/drawing/2014/main" id="{CDBFDC81-AE88-44FC-4A83-0622FC1CC578}"/>
              </a:ext>
            </a:extLst>
          </p:cNvPr>
          <p:cNvPicPr>
            <a:picLocks noChangeAspect="1"/>
          </p:cNvPicPr>
          <p:nvPr/>
        </p:nvPicPr>
        <p:blipFill>
          <a:blip r:embed="rId3"/>
          <a:stretch>
            <a:fillRect/>
          </a:stretch>
        </p:blipFill>
        <p:spPr>
          <a:xfrm>
            <a:off x="8618949" y="2047939"/>
            <a:ext cx="3507534" cy="2904226"/>
          </a:xfrm>
          <a:prstGeom prst="rect">
            <a:avLst/>
          </a:prstGeom>
        </p:spPr>
      </p:pic>
      <p:pic>
        <p:nvPicPr>
          <p:cNvPr id="11" name="Picture 10">
            <a:extLst>
              <a:ext uri="{FF2B5EF4-FFF2-40B4-BE49-F238E27FC236}">
                <a16:creationId xmlns:a16="http://schemas.microsoft.com/office/drawing/2014/main" id="{9F465203-3D07-386F-2D30-61814FEA4F51}"/>
              </a:ext>
            </a:extLst>
          </p:cNvPr>
          <p:cNvPicPr>
            <a:picLocks noChangeAspect="1"/>
          </p:cNvPicPr>
          <p:nvPr/>
        </p:nvPicPr>
        <p:blipFill>
          <a:blip r:embed="rId4"/>
          <a:stretch>
            <a:fillRect/>
          </a:stretch>
        </p:blipFill>
        <p:spPr>
          <a:xfrm>
            <a:off x="5070266" y="5035580"/>
            <a:ext cx="1476375" cy="352425"/>
          </a:xfrm>
          <a:prstGeom prst="rect">
            <a:avLst/>
          </a:prstGeom>
        </p:spPr>
      </p:pic>
      <p:pic>
        <p:nvPicPr>
          <p:cNvPr id="14" name="Picture 13">
            <a:extLst>
              <a:ext uri="{FF2B5EF4-FFF2-40B4-BE49-F238E27FC236}">
                <a16:creationId xmlns:a16="http://schemas.microsoft.com/office/drawing/2014/main" id="{5C38218D-D3CF-8EE8-CFDB-7BC120601A3E}"/>
              </a:ext>
            </a:extLst>
          </p:cNvPr>
          <p:cNvPicPr>
            <a:picLocks noChangeAspect="1"/>
          </p:cNvPicPr>
          <p:nvPr/>
        </p:nvPicPr>
        <p:blipFill>
          <a:blip r:embed="rId5"/>
          <a:stretch>
            <a:fillRect/>
          </a:stretch>
        </p:blipFill>
        <p:spPr>
          <a:xfrm>
            <a:off x="8621473" y="5040342"/>
            <a:ext cx="1476375" cy="342900"/>
          </a:xfrm>
          <a:prstGeom prst="rect">
            <a:avLst/>
          </a:prstGeom>
        </p:spPr>
      </p:pic>
      <p:sp>
        <p:nvSpPr>
          <p:cNvPr id="7" name="Footer Placeholder 4">
            <a:extLst>
              <a:ext uri="{FF2B5EF4-FFF2-40B4-BE49-F238E27FC236}">
                <a16:creationId xmlns:a16="http://schemas.microsoft.com/office/drawing/2014/main" id="{26DFDB12-B747-FA07-F27F-257D834219DB}"/>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756297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65C8-5BBC-A1C1-A1A9-B826D011188E}"/>
              </a:ext>
            </a:extLst>
          </p:cNvPr>
          <p:cNvSpPr>
            <a:spLocks noGrp="1"/>
          </p:cNvSpPr>
          <p:nvPr>
            <p:ph type="title"/>
          </p:nvPr>
        </p:nvSpPr>
        <p:spPr/>
        <p:txBody>
          <a:bodyPr/>
          <a:lstStyle/>
          <a:p>
            <a:r>
              <a:rPr lang="en-US">
                <a:cs typeface="Posterama"/>
              </a:rPr>
              <a:t>EDA RECAP</a:t>
            </a:r>
            <a:endParaRPr lang="en-US"/>
          </a:p>
        </p:txBody>
      </p:sp>
      <p:pic>
        <p:nvPicPr>
          <p:cNvPr id="6" name="Content Placeholder 5" descr="A screenshot of a graph&#10;&#10;Description automatically generated">
            <a:extLst>
              <a:ext uri="{FF2B5EF4-FFF2-40B4-BE49-F238E27FC236}">
                <a16:creationId xmlns:a16="http://schemas.microsoft.com/office/drawing/2014/main" id="{24425857-76E3-7359-1EE1-76349036EEFF}"/>
              </a:ext>
            </a:extLst>
          </p:cNvPr>
          <p:cNvPicPr>
            <a:picLocks noGrp="1" noChangeAspect="1"/>
          </p:cNvPicPr>
          <p:nvPr>
            <p:ph idx="1"/>
          </p:nvPr>
        </p:nvPicPr>
        <p:blipFill>
          <a:blip r:embed="rId2"/>
          <a:stretch>
            <a:fillRect/>
          </a:stretch>
        </p:blipFill>
        <p:spPr>
          <a:xfrm>
            <a:off x="4775360" y="1691134"/>
            <a:ext cx="6397565" cy="2726846"/>
          </a:xfrm>
        </p:spPr>
      </p:pic>
      <p:sp>
        <p:nvSpPr>
          <p:cNvPr id="4" name="Slide Number Placeholder 3">
            <a:extLst>
              <a:ext uri="{FF2B5EF4-FFF2-40B4-BE49-F238E27FC236}">
                <a16:creationId xmlns:a16="http://schemas.microsoft.com/office/drawing/2014/main" id="{EF517AC1-AAF6-D84D-1A2E-31E8165A86F9}"/>
              </a:ext>
            </a:extLst>
          </p:cNvPr>
          <p:cNvSpPr>
            <a:spLocks noGrp="1"/>
          </p:cNvSpPr>
          <p:nvPr>
            <p:ph type="sldNum" sz="quarter" idx="11"/>
          </p:nvPr>
        </p:nvSpPr>
        <p:spPr/>
        <p:txBody>
          <a:bodyPr/>
          <a:lstStyle/>
          <a:p>
            <a:fld id="{75DF2D63-3FF5-D547-96B9-BE9CCD1ABA58}" type="slidenum">
              <a:rPr lang="en-US" dirty="0" smtClean="0"/>
              <a:t>54</a:t>
            </a:fld>
            <a:endParaRPr lang="en-US"/>
          </a:p>
        </p:txBody>
      </p:sp>
      <p:pic>
        <p:nvPicPr>
          <p:cNvPr id="7" name="Picture 6" descr="A graph with a line&#10;&#10;Description automatically generated">
            <a:extLst>
              <a:ext uri="{FF2B5EF4-FFF2-40B4-BE49-F238E27FC236}">
                <a16:creationId xmlns:a16="http://schemas.microsoft.com/office/drawing/2014/main" id="{73AB02AC-8207-AA44-7686-61B6CB15EDD6}"/>
              </a:ext>
            </a:extLst>
          </p:cNvPr>
          <p:cNvPicPr>
            <a:picLocks noChangeAspect="1"/>
          </p:cNvPicPr>
          <p:nvPr/>
        </p:nvPicPr>
        <p:blipFill>
          <a:blip r:embed="rId3"/>
          <a:stretch>
            <a:fillRect/>
          </a:stretch>
        </p:blipFill>
        <p:spPr>
          <a:xfrm>
            <a:off x="3013495" y="4673342"/>
            <a:ext cx="8177841" cy="2183955"/>
          </a:xfrm>
          <a:prstGeom prst="rect">
            <a:avLst/>
          </a:prstGeom>
        </p:spPr>
      </p:pic>
      <p:sp>
        <p:nvSpPr>
          <p:cNvPr id="8" name="Footer Placeholder 4">
            <a:extLst>
              <a:ext uri="{FF2B5EF4-FFF2-40B4-BE49-F238E27FC236}">
                <a16:creationId xmlns:a16="http://schemas.microsoft.com/office/drawing/2014/main" id="{9BCBA332-E8D4-F338-85AA-D8095B132620}"/>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3" name="Picture 2">
            <a:extLst>
              <a:ext uri="{FF2B5EF4-FFF2-40B4-BE49-F238E27FC236}">
                <a16:creationId xmlns:a16="http://schemas.microsoft.com/office/drawing/2014/main" id="{06A213EF-37FA-1956-31FF-4401A1FEE31E}"/>
              </a:ext>
            </a:extLst>
          </p:cNvPr>
          <p:cNvPicPr>
            <a:picLocks noChangeAspect="1"/>
          </p:cNvPicPr>
          <p:nvPr/>
        </p:nvPicPr>
        <p:blipFill>
          <a:blip r:embed="rId4"/>
          <a:stretch>
            <a:fillRect/>
          </a:stretch>
        </p:blipFill>
        <p:spPr>
          <a:xfrm>
            <a:off x="885645" y="1704083"/>
            <a:ext cx="3390181" cy="3320438"/>
          </a:xfrm>
          <a:prstGeom prst="rect">
            <a:avLst/>
          </a:prstGeom>
        </p:spPr>
      </p:pic>
    </p:spTree>
    <p:extLst>
      <p:ext uri="{BB962C8B-B14F-4D97-AF65-F5344CB8AC3E}">
        <p14:creationId xmlns:p14="http://schemas.microsoft.com/office/powerpoint/2010/main" val="2894576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E1E7-42A7-65B5-8307-D98CD6AB902F}"/>
              </a:ext>
            </a:extLst>
          </p:cNvPr>
          <p:cNvSpPr>
            <a:spLocks noGrp="1"/>
          </p:cNvSpPr>
          <p:nvPr>
            <p:ph type="title"/>
          </p:nvPr>
        </p:nvSpPr>
        <p:spPr>
          <a:xfrm>
            <a:off x="1295399" y="609600"/>
            <a:ext cx="10058400" cy="914400"/>
          </a:xfrm>
        </p:spPr>
        <p:txBody>
          <a:bodyPr anchor="t">
            <a:normAutofit/>
          </a:bodyPr>
          <a:lstStyle/>
          <a:p>
            <a:r>
              <a:rPr lang="en-US">
                <a:cs typeface="Posterama"/>
              </a:rPr>
              <a:t>DECISION </a:t>
            </a:r>
            <a:r>
              <a:rPr lang="en-US" err="1">
                <a:cs typeface="Posterama"/>
              </a:rPr>
              <a:t>BOUNDAry</a:t>
            </a:r>
            <a:endParaRPr lang="en-US" err="1"/>
          </a:p>
        </p:txBody>
      </p:sp>
      <p:pic>
        <p:nvPicPr>
          <p:cNvPr id="6" name="Picture 5" descr="A group of graphs showing different age and height&#10;&#10;Description automatically generated">
            <a:extLst>
              <a:ext uri="{FF2B5EF4-FFF2-40B4-BE49-F238E27FC236}">
                <a16:creationId xmlns:a16="http://schemas.microsoft.com/office/drawing/2014/main" id="{6386135D-41EE-5255-B9C0-5C12662270BB}"/>
              </a:ext>
            </a:extLst>
          </p:cNvPr>
          <p:cNvPicPr>
            <a:picLocks noChangeAspect="1"/>
          </p:cNvPicPr>
          <p:nvPr/>
        </p:nvPicPr>
        <p:blipFill>
          <a:blip r:embed="rId2"/>
          <a:stretch>
            <a:fillRect/>
          </a:stretch>
        </p:blipFill>
        <p:spPr>
          <a:xfrm>
            <a:off x="1292467" y="1439002"/>
            <a:ext cx="9783389" cy="4884506"/>
          </a:xfrm>
          <a:prstGeom prst="rect">
            <a:avLst/>
          </a:prstGeom>
          <a:noFill/>
        </p:spPr>
      </p:pic>
      <p:sp>
        <p:nvSpPr>
          <p:cNvPr id="3" name="Slide Number Placeholder 2">
            <a:extLst>
              <a:ext uri="{FF2B5EF4-FFF2-40B4-BE49-F238E27FC236}">
                <a16:creationId xmlns:a16="http://schemas.microsoft.com/office/drawing/2014/main" id="{54E7EDA9-77F0-4EE4-1ED2-224DB4B5D30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dirty="0" smtClean="0"/>
              <a:pPr>
                <a:spcAft>
                  <a:spcPts val="600"/>
                </a:spcAft>
              </a:pPr>
              <a:t>55</a:t>
            </a:fld>
            <a:endParaRPr lang="en-US"/>
          </a:p>
        </p:txBody>
      </p:sp>
      <p:sp>
        <p:nvSpPr>
          <p:cNvPr id="5" name="Rectangle: Rounded Corners 4">
            <a:extLst>
              <a:ext uri="{FF2B5EF4-FFF2-40B4-BE49-F238E27FC236}">
                <a16:creationId xmlns:a16="http://schemas.microsoft.com/office/drawing/2014/main" id="{1F750FD5-6B75-9F40-6295-21A183EF2265}"/>
              </a:ext>
            </a:extLst>
          </p:cNvPr>
          <p:cNvSpPr/>
          <p:nvPr/>
        </p:nvSpPr>
        <p:spPr>
          <a:xfrm>
            <a:off x="1316181" y="1454727"/>
            <a:ext cx="5103962" cy="2142226"/>
          </a:xfrm>
          <a:prstGeom prst="roundRect">
            <a:avLst/>
          </a:prstGeom>
          <a:noFill/>
          <a:ln w="57150">
            <a:solidFill>
              <a:srgbClr val="0EE3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685FA62A-71CB-8363-B57A-6DBA0250D131}"/>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1493541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E1E7-42A7-65B5-8307-D98CD6AB902F}"/>
              </a:ext>
            </a:extLst>
          </p:cNvPr>
          <p:cNvSpPr>
            <a:spLocks noGrp="1"/>
          </p:cNvSpPr>
          <p:nvPr>
            <p:ph type="title"/>
          </p:nvPr>
        </p:nvSpPr>
        <p:spPr>
          <a:xfrm>
            <a:off x="1295399" y="609600"/>
            <a:ext cx="10058400" cy="914400"/>
          </a:xfrm>
        </p:spPr>
        <p:txBody>
          <a:bodyPr anchor="t">
            <a:normAutofit/>
          </a:bodyPr>
          <a:lstStyle/>
          <a:p>
            <a:r>
              <a:rPr lang="en-US">
                <a:cs typeface="Posterama"/>
              </a:rPr>
              <a:t>DECISION BOUNDARY</a:t>
            </a:r>
            <a:endParaRPr lang="en-US"/>
          </a:p>
        </p:txBody>
      </p:sp>
      <p:pic>
        <p:nvPicPr>
          <p:cNvPr id="6" name="Picture 5" descr="A group of graphs showing different age and height&#10;&#10;Description automatically generated">
            <a:extLst>
              <a:ext uri="{FF2B5EF4-FFF2-40B4-BE49-F238E27FC236}">
                <a16:creationId xmlns:a16="http://schemas.microsoft.com/office/drawing/2014/main" id="{6386135D-41EE-5255-B9C0-5C12662270BB}"/>
              </a:ext>
            </a:extLst>
          </p:cNvPr>
          <p:cNvPicPr>
            <a:picLocks noChangeAspect="1"/>
          </p:cNvPicPr>
          <p:nvPr/>
        </p:nvPicPr>
        <p:blipFill>
          <a:blip r:embed="rId2"/>
          <a:stretch>
            <a:fillRect/>
          </a:stretch>
        </p:blipFill>
        <p:spPr>
          <a:xfrm>
            <a:off x="1292467" y="1439002"/>
            <a:ext cx="9783389" cy="4884506"/>
          </a:xfrm>
          <a:prstGeom prst="rect">
            <a:avLst/>
          </a:prstGeom>
          <a:noFill/>
        </p:spPr>
      </p:pic>
      <p:sp>
        <p:nvSpPr>
          <p:cNvPr id="3" name="Slide Number Placeholder 2">
            <a:extLst>
              <a:ext uri="{FF2B5EF4-FFF2-40B4-BE49-F238E27FC236}">
                <a16:creationId xmlns:a16="http://schemas.microsoft.com/office/drawing/2014/main" id="{54E7EDA9-77F0-4EE4-1ED2-224DB4B5D30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dirty="0" smtClean="0"/>
              <a:pPr>
                <a:spcAft>
                  <a:spcPts val="600"/>
                </a:spcAft>
              </a:pPr>
              <a:t>56</a:t>
            </a:fld>
            <a:endParaRPr lang="en-US"/>
          </a:p>
        </p:txBody>
      </p:sp>
      <p:sp>
        <p:nvSpPr>
          <p:cNvPr id="7" name="Rectangle: Rounded Corners 6">
            <a:extLst>
              <a:ext uri="{FF2B5EF4-FFF2-40B4-BE49-F238E27FC236}">
                <a16:creationId xmlns:a16="http://schemas.microsoft.com/office/drawing/2014/main" id="{9A904684-D3D7-C536-51A7-307719AB974C}"/>
              </a:ext>
            </a:extLst>
          </p:cNvPr>
          <p:cNvSpPr/>
          <p:nvPr/>
        </p:nvSpPr>
        <p:spPr>
          <a:xfrm>
            <a:off x="6175728" y="1440349"/>
            <a:ext cx="5103962" cy="2142226"/>
          </a:xfrm>
          <a:prstGeom prst="roundRect">
            <a:avLst/>
          </a:prstGeom>
          <a:noFill/>
          <a:ln w="57150">
            <a:solidFill>
              <a:srgbClr val="0EE3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3FA8F868-1AD1-6A87-3F95-FA5698501658}"/>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72657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E1E7-42A7-65B5-8307-D98CD6AB902F}"/>
              </a:ext>
            </a:extLst>
          </p:cNvPr>
          <p:cNvSpPr>
            <a:spLocks noGrp="1"/>
          </p:cNvSpPr>
          <p:nvPr>
            <p:ph type="title"/>
          </p:nvPr>
        </p:nvSpPr>
        <p:spPr>
          <a:xfrm>
            <a:off x="1295399" y="609600"/>
            <a:ext cx="10058400" cy="914400"/>
          </a:xfrm>
        </p:spPr>
        <p:txBody>
          <a:bodyPr anchor="t">
            <a:normAutofit/>
          </a:bodyPr>
          <a:lstStyle/>
          <a:p>
            <a:r>
              <a:rPr lang="en-US">
                <a:cs typeface="Posterama"/>
              </a:rPr>
              <a:t>DECISION BOUNDARY</a:t>
            </a:r>
            <a:endParaRPr lang="en-US"/>
          </a:p>
        </p:txBody>
      </p:sp>
      <p:pic>
        <p:nvPicPr>
          <p:cNvPr id="6" name="Picture 5" descr="A group of graphs showing different age and height&#10;&#10;Description automatically generated">
            <a:extLst>
              <a:ext uri="{FF2B5EF4-FFF2-40B4-BE49-F238E27FC236}">
                <a16:creationId xmlns:a16="http://schemas.microsoft.com/office/drawing/2014/main" id="{6386135D-41EE-5255-B9C0-5C12662270BB}"/>
              </a:ext>
            </a:extLst>
          </p:cNvPr>
          <p:cNvPicPr>
            <a:picLocks noChangeAspect="1"/>
          </p:cNvPicPr>
          <p:nvPr/>
        </p:nvPicPr>
        <p:blipFill>
          <a:blip r:embed="rId2"/>
          <a:stretch>
            <a:fillRect/>
          </a:stretch>
        </p:blipFill>
        <p:spPr>
          <a:xfrm>
            <a:off x="1292467" y="1439002"/>
            <a:ext cx="9783389" cy="4884506"/>
          </a:xfrm>
          <a:prstGeom prst="rect">
            <a:avLst/>
          </a:prstGeom>
          <a:noFill/>
        </p:spPr>
      </p:pic>
      <p:sp>
        <p:nvSpPr>
          <p:cNvPr id="3" name="Slide Number Placeholder 2">
            <a:extLst>
              <a:ext uri="{FF2B5EF4-FFF2-40B4-BE49-F238E27FC236}">
                <a16:creationId xmlns:a16="http://schemas.microsoft.com/office/drawing/2014/main" id="{54E7EDA9-77F0-4EE4-1ED2-224DB4B5D30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dirty="0" smtClean="0"/>
              <a:pPr>
                <a:spcAft>
                  <a:spcPts val="600"/>
                </a:spcAft>
              </a:pPr>
              <a:t>57</a:t>
            </a:fld>
            <a:endParaRPr lang="en-US"/>
          </a:p>
        </p:txBody>
      </p:sp>
      <p:sp>
        <p:nvSpPr>
          <p:cNvPr id="10" name="Rectangle: Rounded Corners 9">
            <a:extLst>
              <a:ext uri="{FF2B5EF4-FFF2-40B4-BE49-F238E27FC236}">
                <a16:creationId xmlns:a16="http://schemas.microsoft.com/office/drawing/2014/main" id="{C2341826-FE01-02AC-2294-B4E2CFFE4DFC}"/>
              </a:ext>
            </a:extLst>
          </p:cNvPr>
          <p:cNvSpPr/>
          <p:nvPr/>
        </p:nvSpPr>
        <p:spPr>
          <a:xfrm>
            <a:off x="1287426" y="3970764"/>
            <a:ext cx="5103962" cy="2142226"/>
          </a:xfrm>
          <a:prstGeom prst="roundRect">
            <a:avLst/>
          </a:prstGeom>
          <a:noFill/>
          <a:ln w="57150">
            <a:solidFill>
              <a:srgbClr val="0EE3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E345D64C-F8CB-6E25-F179-61EC8FD2F9E7}"/>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96522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E1E7-42A7-65B5-8307-D98CD6AB902F}"/>
              </a:ext>
            </a:extLst>
          </p:cNvPr>
          <p:cNvSpPr>
            <a:spLocks noGrp="1"/>
          </p:cNvSpPr>
          <p:nvPr>
            <p:ph type="title"/>
          </p:nvPr>
        </p:nvSpPr>
        <p:spPr>
          <a:xfrm>
            <a:off x="1295399" y="609600"/>
            <a:ext cx="10058400" cy="914400"/>
          </a:xfrm>
        </p:spPr>
        <p:txBody>
          <a:bodyPr anchor="t">
            <a:normAutofit/>
          </a:bodyPr>
          <a:lstStyle/>
          <a:p>
            <a:r>
              <a:rPr lang="en-US">
                <a:cs typeface="Posterama"/>
              </a:rPr>
              <a:t>DECISION BOUNDARY</a:t>
            </a:r>
            <a:endParaRPr lang="en-US"/>
          </a:p>
        </p:txBody>
      </p:sp>
      <p:pic>
        <p:nvPicPr>
          <p:cNvPr id="6" name="Picture 5" descr="A group of graphs showing different age and height&#10;&#10;Description automatically generated">
            <a:extLst>
              <a:ext uri="{FF2B5EF4-FFF2-40B4-BE49-F238E27FC236}">
                <a16:creationId xmlns:a16="http://schemas.microsoft.com/office/drawing/2014/main" id="{6386135D-41EE-5255-B9C0-5C12662270BB}"/>
              </a:ext>
            </a:extLst>
          </p:cNvPr>
          <p:cNvPicPr>
            <a:picLocks noChangeAspect="1"/>
          </p:cNvPicPr>
          <p:nvPr/>
        </p:nvPicPr>
        <p:blipFill>
          <a:blip r:embed="rId2"/>
          <a:stretch>
            <a:fillRect/>
          </a:stretch>
        </p:blipFill>
        <p:spPr>
          <a:xfrm>
            <a:off x="1292467" y="1439002"/>
            <a:ext cx="9783389" cy="4884506"/>
          </a:xfrm>
          <a:prstGeom prst="rect">
            <a:avLst/>
          </a:prstGeom>
          <a:noFill/>
        </p:spPr>
      </p:pic>
      <p:sp>
        <p:nvSpPr>
          <p:cNvPr id="3" name="Slide Number Placeholder 2">
            <a:extLst>
              <a:ext uri="{FF2B5EF4-FFF2-40B4-BE49-F238E27FC236}">
                <a16:creationId xmlns:a16="http://schemas.microsoft.com/office/drawing/2014/main" id="{54E7EDA9-77F0-4EE4-1ED2-224DB4B5D30E}"/>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dirty="0" smtClean="0"/>
              <a:pPr>
                <a:spcAft>
                  <a:spcPts val="600"/>
                </a:spcAft>
              </a:pPr>
              <a:t>58</a:t>
            </a:fld>
            <a:endParaRPr lang="en-US"/>
          </a:p>
        </p:txBody>
      </p:sp>
      <p:sp>
        <p:nvSpPr>
          <p:cNvPr id="11" name="Rectangle: Rounded Corners 10">
            <a:extLst>
              <a:ext uri="{FF2B5EF4-FFF2-40B4-BE49-F238E27FC236}">
                <a16:creationId xmlns:a16="http://schemas.microsoft.com/office/drawing/2014/main" id="{2FD91957-B72E-E059-2B2C-0DA11FD7EFAA}"/>
              </a:ext>
            </a:extLst>
          </p:cNvPr>
          <p:cNvSpPr/>
          <p:nvPr/>
        </p:nvSpPr>
        <p:spPr>
          <a:xfrm>
            <a:off x="6175727" y="3970763"/>
            <a:ext cx="5103962" cy="2142226"/>
          </a:xfrm>
          <a:prstGeom prst="roundRect">
            <a:avLst/>
          </a:prstGeom>
          <a:noFill/>
          <a:ln w="57150">
            <a:solidFill>
              <a:srgbClr val="0EE3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658C63D5-7D30-2FC6-8864-9DAA9466D56C}"/>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030999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00C33-8291-C309-93FE-781D91E75FF4}"/>
              </a:ext>
            </a:extLst>
          </p:cNvPr>
          <p:cNvSpPr>
            <a:spLocks noGrp="1"/>
          </p:cNvSpPr>
          <p:nvPr>
            <p:ph type="title"/>
          </p:nvPr>
        </p:nvSpPr>
        <p:spPr>
          <a:xfrm>
            <a:off x="1298448" y="638354"/>
            <a:ext cx="8094567" cy="429712"/>
          </a:xfrm>
        </p:spPr>
        <p:txBody>
          <a:bodyPr/>
          <a:lstStyle/>
          <a:p>
            <a:r>
              <a:rPr lang="en-US">
                <a:cs typeface="Posterama"/>
              </a:rPr>
              <a:t>Evalutation metrics</a:t>
            </a:r>
            <a:endParaRPr lang="en-US"/>
          </a:p>
        </p:txBody>
      </p:sp>
      <p:pic>
        <p:nvPicPr>
          <p:cNvPr id="10" name="Content Placeholder 9" descr="A screenshot of a chart&#10;&#10;Description automatically generated">
            <a:extLst>
              <a:ext uri="{FF2B5EF4-FFF2-40B4-BE49-F238E27FC236}">
                <a16:creationId xmlns:a16="http://schemas.microsoft.com/office/drawing/2014/main" id="{653DDCB5-2C97-48D3-F583-F462358FE551}"/>
              </a:ext>
            </a:extLst>
          </p:cNvPr>
          <p:cNvPicPr>
            <a:picLocks noGrp="1" noChangeAspect="1"/>
          </p:cNvPicPr>
          <p:nvPr>
            <p:ph sz="quarter" idx="4"/>
          </p:nvPr>
        </p:nvPicPr>
        <p:blipFill>
          <a:blip r:embed="rId2"/>
          <a:stretch>
            <a:fillRect/>
          </a:stretch>
        </p:blipFill>
        <p:spPr>
          <a:xfrm>
            <a:off x="7697160" y="1881164"/>
            <a:ext cx="3367040" cy="4330460"/>
          </a:xfrm>
        </p:spPr>
      </p:pic>
      <p:sp>
        <p:nvSpPr>
          <p:cNvPr id="8" name="Slide Number Placeholder 7">
            <a:extLst>
              <a:ext uri="{FF2B5EF4-FFF2-40B4-BE49-F238E27FC236}">
                <a16:creationId xmlns:a16="http://schemas.microsoft.com/office/drawing/2014/main" id="{0903E368-9E74-AB1A-0DA5-20675AF72DB9}"/>
              </a:ext>
            </a:extLst>
          </p:cNvPr>
          <p:cNvSpPr>
            <a:spLocks noGrp="1"/>
          </p:cNvSpPr>
          <p:nvPr>
            <p:ph type="sldNum" sz="quarter" idx="11"/>
          </p:nvPr>
        </p:nvSpPr>
        <p:spPr/>
        <p:txBody>
          <a:bodyPr/>
          <a:lstStyle/>
          <a:p>
            <a:fld id="{75DF2D63-3FF5-D547-96B9-BE9CCD1ABA58}" type="slidenum">
              <a:rPr lang="en-US" dirty="0" smtClean="0"/>
              <a:t>59</a:t>
            </a:fld>
            <a:endParaRPr lang="en-US"/>
          </a:p>
        </p:txBody>
      </p:sp>
      <p:sp>
        <p:nvSpPr>
          <p:cNvPr id="11" name="Footer Placeholder 4">
            <a:extLst>
              <a:ext uri="{FF2B5EF4-FFF2-40B4-BE49-F238E27FC236}">
                <a16:creationId xmlns:a16="http://schemas.microsoft.com/office/drawing/2014/main" id="{C3B6EF4E-57EB-7688-074C-9BF0657CFB4A}"/>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31" name="TextBox 30">
            <a:extLst>
              <a:ext uri="{FF2B5EF4-FFF2-40B4-BE49-F238E27FC236}">
                <a16:creationId xmlns:a16="http://schemas.microsoft.com/office/drawing/2014/main" id="{7CB1D249-97F5-ECE0-3595-6C1617280EDC}"/>
              </a:ext>
            </a:extLst>
          </p:cNvPr>
          <p:cNvSpPr txBox="1"/>
          <p:nvPr/>
        </p:nvSpPr>
        <p:spPr>
          <a:xfrm>
            <a:off x="871535" y="1877683"/>
            <a:ext cx="6835687"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cap="all">
                <a:latin typeface="Daytona Pro Condensed Light"/>
                <a:cs typeface="Segoe UI"/>
              </a:rPr>
              <a:t>POSITIVE CLASS: “NO”</a:t>
            </a:r>
            <a:r>
              <a:rPr lang="en-US" sz="1200" b="1">
                <a:latin typeface="Daytona Pro Condensed Light"/>
                <a:cs typeface="Segoe UI"/>
              </a:rPr>
              <a:t>​</a:t>
            </a:r>
          </a:p>
          <a:p>
            <a:r>
              <a:rPr lang="en-US">
                <a:solidFill>
                  <a:schemeClr val="accent6">
                    <a:lumMod val="50000"/>
                  </a:schemeClr>
                </a:solidFill>
                <a:latin typeface="Daytona Condensed Light"/>
                <a:cs typeface="Segoe UI"/>
              </a:rPr>
              <a:t>​</a:t>
            </a:r>
          </a:p>
          <a:p>
            <a:r>
              <a:rPr lang="en-US" sz="1200" b="1" cap="all">
                <a:latin typeface="Daytona Pro Condensed Light"/>
                <a:cs typeface="Segoe UI"/>
              </a:rPr>
              <a:t>ACCURACY:</a:t>
            </a:r>
            <a:r>
              <a:rPr lang="en-US" sz="1200" b="1" cap="all">
                <a:solidFill>
                  <a:schemeClr val="accent6">
                    <a:lumMod val="50000"/>
                  </a:schemeClr>
                </a:solidFill>
                <a:latin typeface="Daytona Condensed Light"/>
                <a:cs typeface="Segoe UI"/>
              </a:rPr>
              <a:t> NUMBER OF CORRECT ASSESSMENTS DIVIDED BY THE NUMBER OF ASSESSMENTS</a:t>
            </a:r>
            <a:r>
              <a:rPr lang="en-US" sz="1200">
                <a:solidFill>
                  <a:schemeClr val="accent6">
                    <a:lumMod val="50000"/>
                  </a:schemeClr>
                </a:solidFill>
                <a:latin typeface="Daytona Condensed Light"/>
                <a:cs typeface="Segoe UI"/>
              </a:rPr>
              <a:t>​</a:t>
            </a:r>
          </a:p>
          <a:p>
            <a:r>
              <a:rPr lang="en-US">
                <a:solidFill>
                  <a:schemeClr val="accent6">
                    <a:lumMod val="50000"/>
                  </a:schemeClr>
                </a:solidFill>
                <a:latin typeface="Daytona Condensed Light"/>
                <a:cs typeface="Segoe UI"/>
              </a:rPr>
              <a:t>​</a:t>
            </a:r>
          </a:p>
          <a:p>
            <a:r>
              <a:rPr lang="en-US" sz="1200" b="1" cap="all">
                <a:latin typeface="Daytona Pro Condensed Light"/>
                <a:cs typeface="Segoe UI"/>
              </a:rPr>
              <a:t>THE SENSITIVITY:</a:t>
            </a:r>
            <a:r>
              <a:rPr lang="en-US" sz="1200" b="1" cap="all">
                <a:solidFill>
                  <a:schemeClr val="accent6">
                    <a:lumMod val="50000"/>
                  </a:schemeClr>
                </a:solidFill>
                <a:latin typeface="Daytona Pro Condensed Light"/>
                <a:cs typeface="Segoe UI"/>
              </a:rPr>
              <a:t> </a:t>
            </a:r>
            <a:r>
              <a:rPr lang="en-US" sz="1200" b="1" cap="all">
                <a:solidFill>
                  <a:schemeClr val="accent6">
                    <a:lumMod val="50000"/>
                  </a:schemeClr>
                </a:solidFill>
                <a:latin typeface="Daytona Condensed Light"/>
                <a:cs typeface="Segoe UI"/>
              </a:rPr>
              <a:t>IN THIS CASE, THE PROPORTION OF WOMEN PREDICTED NOT BEING FRACTURED THAT ARE NOT REALLY FRACTURED</a:t>
            </a:r>
            <a:r>
              <a:rPr lang="en-US" sz="1200">
                <a:solidFill>
                  <a:schemeClr val="accent6">
                    <a:lumMod val="50000"/>
                  </a:schemeClr>
                </a:solidFill>
                <a:latin typeface="Daytona Condensed Light"/>
                <a:cs typeface="Segoe UI"/>
              </a:rPr>
              <a:t>​</a:t>
            </a:r>
          </a:p>
          <a:p>
            <a:r>
              <a:rPr lang="en-US">
                <a:solidFill>
                  <a:schemeClr val="accent6">
                    <a:lumMod val="50000"/>
                  </a:schemeClr>
                </a:solidFill>
                <a:latin typeface="Daytona Condensed Light"/>
                <a:cs typeface="Segoe UI"/>
              </a:rPr>
              <a:t>​</a:t>
            </a:r>
          </a:p>
          <a:p>
            <a:r>
              <a:rPr lang="en-US" sz="1200" b="1" cap="all">
                <a:latin typeface="Daytona Pro Condensed Light"/>
                <a:cs typeface="Segoe UI"/>
              </a:rPr>
              <a:t>THE SPECIFICITY:</a:t>
            </a:r>
            <a:r>
              <a:rPr lang="en-US" sz="1200" b="1" cap="all">
                <a:solidFill>
                  <a:schemeClr val="accent6">
                    <a:lumMod val="50000"/>
                  </a:schemeClr>
                </a:solidFill>
                <a:latin typeface="Daytona Pro Condensed Light"/>
                <a:cs typeface="Segoe UI"/>
              </a:rPr>
              <a:t> </a:t>
            </a:r>
            <a:r>
              <a:rPr lang="en-US" sz="1200" b="1" cap="all">
                <a:solidFill>
                  <a:schemeClr val="accent6">
                    <a:lumMod val="50000"/>
                  </a:schemeClr>
                </a:solidFill>
                <a:latin typeface="Daytona Condensed Light"/>
                <a:cs typeface="Segoe UI"/>
              </a:rPr>
              <a:t>IN THIS CASE, THE PROPORTION OF WOMEN PREDICTED BEING FRACTURED THAT ARE REALLY FRACTURED</a:t>
            </a:r>
            <a:r>
              <a:rPr lang="en-US" sz="1200">
                <a:solidFill>
                  <a:schemeClr val="accent6">
                    <a:lumMod val="50000"/>
                  </a:schemeClr>
                </a:solidFill>
                <a:latin typeface="Daytona Condensed Light"/>
                <a:cs typeface="Segoe UI"/>
              </a:rPr>
              <a:t>​</a:t>
            </a:r>
          </a:p>
          <a:p>
            <a:r>
              <a:rPr lang="en-US">
                <a:solidFill>
                  <a:schemeClr val="accent6">
                    <a:lumMod val="50000"/>
                  </a:schemeClr>
                </a:solidFill>
                <a:latin typeface="Daytona Condensed Light"/>
                <a:cs typeface="Segoe UI"/>
              </a:rPr>
              <a:t>​</a:t>
            </a:r>
          </a:p>
          <a:p>
            <a:r>
              <a:rPr lang="en-US" sz="1200" b="1" cap="all">
                <a:latin typeface="Daytona Pro Condensed Light"/>
                <a:cs typeface="Segoe UI"/>
              </a:rPr>
              <a:t>PPV(POSITIVE PREDICTIVE VALUE): </a:t>
            </a:r>
            <a:r>
              <a:rPr lang="en-US" sz="1200" b="1" cap="all">
                <a:solidFill>
                  <a:schemeClr val="accent6">
                    <a:lumMod val="50000"/>
                  </a:schemeClr>
                </a:solidFill>
                <a:latin typeface="Daytona Condensed Light"/>
                <a:cs typeface="Segoe UI"/>
              </a:rPr>
              <a:t>THE ODDS OF BEING FRACTURED GIVEN ONE WOMAN IS REALLY FRACTURED. IT FOCUSES ON THE PROBABILITY OF BEING FRACTURED OR NOT IF THE TEST IS POSITIVE OR NEGATIVE</a:t>
            </a:r>
            <a:r>
              <a:rPr lang="en-US" sz="1200">
                <a:solidFill>
                  <a:schemeClr val="accent6">
                    <a:lumMod val="50000"/>
                  </a:schemeClr>
                </a:solidFill>
                <a:latin typeface="Daytona Condensed Light"/>
                <a:cs typeface="Segoe UI"/>
              </a:rPr>
              <a:t>​</a:t>
            </a:r>
          </a:p>
          <a:p>
            <a:r>
              <a:rPr lang="en-US">
                <a:solidFill>
                  <a:schemeClr val="accent6">
                    <a:lumMod val="50000"/>
                  </a:schemeClr>
                </a:solidFill>
                <a:latin typeface="Daytona Condensed Light"/>
                <a:cs typeface="Segoe UI"/>
              </a:rPr>
              <a:t>​</a:t>
            </a:r>
          </a:p>
          <a:p>
            <a:r>
              <a:rPr lang="en-US" sz="1200" b="1" cap="all">
                <a:latin typeface="Daytona Pro Condensed Light"/>
                <a:cs typeface="Segoe UI"/>
              </a:rPr>
              <a:t>NPV(NEGATIVE PREDICTED VALUE):</a:t>
            </a:r>
            <a:r>
              <a:rPr lang="en-US" sz="1200" cap="all">
                <a:latin typeface="Daytona Condensed Light"/>
                <a:cs typeface="Segoe UI"/>
              </a:rPr>
              <a:t> </a:t>
            </a:r>
            <a:r>
              <a:rPr lang="en-US" sz="1200" cap="all">
                <a:solidFill>
                  <a:schemeClr val="accent6">
                    <a:lumMod val="50000"/>
                  </a:schemeClr>
                </a:solidFill>
                <a:latin typeface="Daytona Condensed Light"/>
                <a:cs typeface="Segoe UI"/>
              </a:rPr>
              <a:t>T</a:t>
            </a:r>
            <a:r>
              <a:rPr lang="en-US" sz="1200" b="1" cap="all">
                <a:solidFill>
                  <a:schemeClr val="accent6">
                    <a:lumMod val="50000"/>
                  </a:schemeClr>
                </a:solidFill>
                <a:latin typeface="Daytona Condensed Light"/>
                <a:cs typeface="Segoe UI"/>
              </a:rPr>
              <a:t>HE ODDS OF NOT HAVING NOT HAVING A FRACTURE GIVEN ONE WOMAN DOESN’T HAVE A FRACTURE</a:t>
            </a:r>
            <a:endParaRPr lang="en-US" sz="1200">
              <a:solidFill>
                <a:schemeClr val="accent6">
                  <a:lumMod val="50000"/>
                </a:schemeClr>
              </a:solidFill>
              <a:latin typeface="Daytona Condensed Light"/>
              <a:cs typeface="Segoe UI"/>
            </a:endParaRPr>
          </a:p>
          <a:p>
            <a:r>
              <a:rPr lang="en-US">
                <a:solidFill>
                  <a:schemeClr val="accent6">
                    <a:lumMod val="50000"/>
                  </a:schemeClr>
                </a:solidFill>
                <a:latin typeface="Daytona Condensed Light"/>
                <a:cs typeface="Segoe UI"/>
              </a:rPr>
              <a:t>​</a:t>
            </a:r>
            <a:endParaRPr lang="en-US">
              <a:solidFill>
                <a:schemeClr val="accent6">
                  <a:lumMod val="50000"/>
                </a:schemeClr>
              </a:solidFill>
              <a:latin typeface="Daytona Pro Condensed Light"/>
              <a:cs typeface="Segoe UI"/>
            </a:endParaRPr>
          </a:p>
          <a:p>
            <a:r>
              <a:rPr lang="en-US" sz="1200" b="1" cap="all">
                <a:latin typeface="Daytona Pro Condensed Light"/>
                <a:cs typeface="Segoe UI"/>
              </a:rPr>
              <a:t>PREVALENCE:</a:t>
            </a:r>
            <a:r>
              <a:rPr lang="en-US" sz="1200" cap="all">
                <a:latin typeface="Daytona Pro Condensed Light"/>
                <a:cs typeface="Segoe UI"/>
              </a:rPr>
              <a:t> </a:t>
            </a:r>
            <a:r>
              <a:rPr lang="en-US" sz="1200" cap="all">
                <a:latin typeface="Daytona Condensed Light"/>
                <a:cs typeface="Segoe UI"/>
              </a:rPr>
              <a:t>THE PROPORTION OF A POPULATION THAT IS AFFECTED BY A PARTICULAR DISEASE AT A GIVEN TIME</a:t>
            </a:r>
            <a:r>
              <a:rPr lang="en-US" sz="1200" b="1" cap="all">
                <a:latin typeface="Daytona Condensed Light"/>
                <a:cs typeface="Segoe UI"/>
              </a:rPr>
              <a:t>. </a:t>
            </a:r>
            <a:r>
              <a:rPr lang="en-US" sz="1200" b="1" cap="all">
                <a:solidFill>
                  <a:schemeClr val="accent6">
                    <a:lumMod val="50000"/>
                  </a:schemeClr>
                </a:solidFill>
                <a:latin typeface="Daytona Condensed Light"/>
                <a:cs typeface="Segoe UI"/>
              </a:rPr>
              <a:t>IF 75 WOMEN DON’T HAVE THE DISEASE OUT OF 100 THEN THE PREVALENCE IS 75%</a:t>
            </a:r>
            <a:r>
              <a:rPr lang="en-US" sz="1200">
                <a:solidFill>
                  <a:schemeClr val="accent6">
                    <a:lumMod val="50000"/>
                  </a:schemeClr>
                </a:solidFill>
                <a:latin typeface="Daytona Condensed Light"/>
                <a:cs typeface="Segoe UI"/>
              </a:rPr>
              <a:t>​. </a:t>
            </a:r>
            <a:endParaRPr lang="en-US" sz="1200">
              <a:solidFill>
                <a:schemeClr val="accent6">
                  <a:lumMod val="50000"/>
                </a:schemeClr>
              </a:solidFill>
              <a:ea typeface="+mn-lt"/>
              <a:cs typeface="Segoe UI"/>
            </a:endParaRPr>
          </a:p>
          <a:p>
            <a:r>
              <a:rPr lang="en-US" sz="1200" b="1">
                <a:solidFill>
                  <a:schemeClr val="accent6">
                    <a:lumMod val="50000"/>
                  </a:schemeClr>
                </a:solidFill>
                <a:ea typeface="+mn-lt"/>
                <a:cs typeface="+mn-lt"/>
              </a:rPr>
              <a:t>It will provide information about whether the dataset is balanced or not (50% normal)</a:t>
            </a:r>
            <a:r>
              <a:rPr lang="en-US" sz="1600">
                <a:solidFill>
                  <a:srgbClr val="000000"/>
                </a:solidFill>
                <a:ea typeface="+mn-lt"/>
                <a:cs typeface="+mn-lt"/>
              </a:rPr>
              <a:t>, </a:t>
            </a:r>
            <a:r>
              <a:rPr lang="en-US" sz="1200">
                <a:solidFill>
                  <a:srgbClr val="000000"/>
                </a:solidFill>
                <a:ea typeface="+mn-lt"/>
                <a:cs typeface="+mn-lt"/>
              </a:rPr>
              <a:t>in this case, the dataset has more observation in the category “No”, so it gives us an indication of whether we will have to adjust the threshold</a:t>
            </a:r>
            <a:endParaRPr lang="en-US"/>
          </a:p>
          <a:p>
            <a:endParaRPr lang="en-US" sz="1200">
              <a:solidFill>
                <a:schemeClr val="accent6">
                  <a:lumMod val="50000"/>
                </a:schemeClr>
              </a:solidFill>
              <a:latin typeface="Daytona Condensed Light"/>
              <a:cs typeface="Segoe UI"/>
            </a:endParaRPr>
          </a:p>
        </p:txBody>
      </p:sp>
    </p:spTree>
    <p:extLst>
      <p:ext uri="{BB962C8B-B14F-4D97-AF65-F5344CB8AC3E}">
        <p14:creationId xmlns:p14="http://schemas.microsoft.com/office/powerpoint/2010/main" val="415805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4965489" y="1188720"/>
            <a:ext cx="6619959" cy="4480560"/>
          </a:xfrm>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6</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359325" y="2370654"/>
            <a:ext cx="3602736" cy="3364992"/>
          </a:xfrm>
        </p:spPr>
        <p:txBody>
          <a:bodyPr vert="horz" lIns="0" tIns="0" rIns="0" bIns="0" rtlCol="0" anchor="t">
            <a:noAutofit/>
          </a:bodyPr>
          <a:lstStyle/>
          <a:p>
            <a:r>
              <a:rPr lang="en-US">
                <a:ea typeface="+mn-lt"/>
                <a:cs typeface="+mn-lt"/>
              </a:rPr>
              <a:t>DATA pre-PROCESSING </a:t>
            </a:r>
          </a:p>
          <a:p>
            <a:r>
              <a:rPr lang="en-US">
                <a:ea typeface="+mn-lt"/>
                <a:cs typeface="+mn-lt"/>
              </a:rPr>
              <a:t>EXPLORATORY DATA ANALYSIS</a:t>
            </a:r>
          </a:p>
          <a:p>
            <a:r>
              <a:rPr lang="en-US"/>
              <a:t>Objective 1</a:t>
            </a:r>
          </a:p>
          <a:p>
            <a:r>
              <a:rPr lang="en-US"/>
              <a:t>Objective 2</a:t>
            </a:r>
          </a:p>
          <a:p>
            <a:r>
              <a:rPr lang="en-US"/>
              <a:t>Conclusion </a:t>
            </a:r>
          </a:p>
          <a:p>
            <a:endParaRPr lang="en-US"/>
          </a:p>
          <a:p>
            <a:endParaRPr lang="en-US"/>
          </a:p>
        </p:txBody>
      </p:sp>
      <p:pic>
        <p:nvPicPr>
          <p:cNvPr id="6" name="Graphic 5" descr="Right pointing backhand index with solid fill">
            <a:extLst>
              <a:ext uri="{FF2B5EF4-FFF2-40B4-BE49-F238E27FC236}">
                <a16:creationId xmlns:a16="http://schemas.microsoft.com/office/drawing/2014/main" id="{F222840C-F983-BC45-73AD-D42071263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7477" y="4625195"/>
            <a:ext cx="684363" cy="698740"/>
          </a:xfrm>
          <a:prstGeom prst="rect">
            <a:avLst/>
          </a:prstGeom>
        </p:spPr>
      </p:pic>
      <p:sp>
        <p:nvSpPr>
          <p:cNvPr id="5" name="Footer Placeholder 4">
            <a:extLst>
              <a:ext uri="{FF2B5EF4-FFF2-40B4-BE49-F238E27FC236}">
                <a16:creationId xmlns:a16="http://schemas.microsoft.com/office/drawing/2014/main" id="{4FDFD383-4641-FA36-176E-58830BA4183A}"/>
              </a:ext>
            </a:extLst>
          </p:cNvPr>
          <p:cNvSpPr>
            <a:spLocks noGrp="1"/>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3124778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00C33-8291-C309-93FE-781D91E75FF4}"/>
              </a:ext>
            </a:extLst>
          </p:cNvPr>
          <p:cNvSpPr>
            <a:spLocks noGrp="1"/>
          </p:cNvSpPr>
          <p:nvPr>
            <p:ph type="title"/>
          </p:nvPr>
        </p:nvSpPr>
        <p:spPr>
          <a:xfrm>
            <a:off x="1298448" y="638354"/>
            <a:ext cx="8094567" cy="429712"/>
          </a:xfrm>
        </p:spPr>
        <p:txBody>
          <a:bodyPr/>
          <a:lstStyle/>
          <a:p>
            <a:r>
              <a:rPr lang="en-US">
                <a:cs typeface="Posterama"/>
              </a:rPr>
              <a:t>Evalutation metrics</a:t>
            </a:r>
            <a:endParaRPr lang="en-US"/>
          </a:p>
        </p:txBody>
      </p:sp>
      <p:sp>
        <p:nvSpPr>
          <p:cNvPr id="8" name="Slide Number Placeholder 7">
            <a:extLst>
              <a:ext uri="{FF2B5EF4-FFF2-40B4-BE49-F238E27FC236}">
                <a16:creationId xmlns:a16="http://schemas.microsoft.com/office/drawing/2014/main" id="{0903E368-9E74-AB1A-0DA5-20675AF72DB9}"/>
              </a:ext>
            </a:extLst>
          </p:cNvPr>
          <p:cNvSpPr>
            <a:spLocks noGrp="1"/>
          </p:cNvSpPr>
          <p:nvPr>
            <p:ph type="sldNum" sz="quarter" idx="11"/>
          </p:nvPr>
        </p:nvSpPr>
        <p:spPr/>
        <p:txBody>
          <a:bodyPr/>
          <a:lstStyle/>
          <a:p>
            <a:fld id="{75DF2D63-3FF5-D547-96B9-BE9CCD1ABA58}" type="slidenum">
              <a:rPr lang="en-US" dirty="0" smtClean="0"/>
              <a:t>60</a:t>
            </a:fld>
            <a:endParaRPr lang="en-US"/>
          </a:p>
        </p:txBody>
      </p:sp>
      <p:sp>
        <p:nvSpPr>
          <p:cNvPr id="11" name="Footer Placeholder 4">
            <a:extLst>
              <a:ext uri="{FF2B5EF4-FFF2-40B4-BE49-F238E27FC236}">
                <a16:creationId xmlns:a16="http://schemas.microsoft.com/office/drawing/2014/main" id="{C3B6EF4E-57EB-7688-074C-9BF0657CFB4A}"/>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31" name="TextBox 30">
            <a:extLst>
              <a:ext uri="{FF2B5EF4-FFF2-40B4-BE49-F238E27FC236}">
                <a16:creationId xmlns:a16="http://schemas.microsoft.com/office/drawing/2014/main" id="{7CB1D249-97F5-ECE0-3595-6C1617280EDC}"/>
              </a:ext>
            </a:extLst>
          </p:cNvPr>
          <p:cNvSpPr txBox="1"/>
          <p:nvPr/>
        </p:nvSpPr>
        <p:spPr>
          <a:xfrm>
            <a:off x="871535" y="1877683"/>
            <a:ext cx="10832592"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00000"/>
                </a:solidFill>
                <a:latin typeface="Daytona Pro Condensed Light"/>
                <a:ea typeface="+mn-lt"/>
                <a:cs typeface="+mn-lt"/>
              </a:rPr>
              <a:t>Log-Loss: </a:t>
            </a:r>
            <a:r>
              <a:rPr lang="en-US" sz="1200">
                <a:solidFill>
                  <a:srgbClr val="000000"/>
                </a:solidFill>
                <a:ea typeface="+mn-lt"/>
                <a:cs typeface="+mn-lt"/>
              </a:rPr>
              <a:t>Log-loss is indicative of how close the prediction probability is to the corresponding actual. </a:t>
            </a:r>
            <a:r>
              <a:rPr lang="en-US" sz="1200" b="1">
                <a:solidFill>
                  <a:srgbClr val="86771A"/>
                </a:solidFill>
                <a:ea typeface="+mn-lt"/>
                <a:cs typeface="+mn-lt"/>
              </a:rPr>
              <a:t>The more the predicted probability diverges from the actual value, the higher the log-loss value.</a:t>
            </a:r>
            <a:endParaRPr lang="en-US"/>
          </a:p>
          <a:p>
            <a:endParaRPr lang="en-US" sz="1200">
              <a:solidFill>
                <a:srgbClr val="000000"/>
              </a:solidFill>
              <a:latin typeface="Arial"/>
              <a:ea typeface="+mn-lt"/>
              <a:cs typeface="Arial"/>
            </a:endParaRPr>
          </a:p>
          <a:p>
            <a:r>
              <a:rPr lang="en-US" sz="1200" b="1">
                <a:solidFill>
                  <a:srgbClr val="000000"/>
                </a:solidFill>
                <a:latin typeface="Daytona Pro Condensed Light"/>
                <a:ea typeface="+mn-lt"/>
                <a:cs typeface="+mn-lt"/>
              </a:rPr>
              <a:t>ROC-AUC</a:t>
            </a:r>
            <a:r>
              <a:rPr lang="en-US" sz="1200" b="1">
                <a:solidFill>
                  <a:srgbClr val="86771A"/>
                </a:solidFill>
                <a:ea typeface="+mn-lt"/>
                <a:cs typeface="+mn-lt"/>
              </a:rPr>
              <a:t> is indicative of the degree of separability/distinction or intermingling/crossover between the predictions of the two classes. </a:t>
            </a:r>
            <a:r>
              <a:rPr lang="en-US" sz="1200">
                <a:solidFill>
                  <a:srgbClr val="000000"/>
                </a:solidFill>
                <a:ea typeface="+mn-lt"/>
                <a:cs typeface="+mn-lt"/>
              </a:rPr>
              <a:t>A model whose predictions are 100% wrong has an AUC of 0.0. One whose predictions are 100% correct has an AUC of 1.0</a:t>
            </a:r>
            <a:endParaRPr lang="en-US"/>
          </a:p>
          <a:p>
            <a:endParaRPr lang="en-US" sz="1600" b="1">
              <a:solidFill>
                <a:srgbClr val="000000"/>
              </a:solidFill>
              <a:ea typeface="+mn-lt"/>
              <a:cs typeface="+mn-lt"/>
            </a:endParaRPr>
          </a:p>
          <a:p>
            <a:r>
              <a:rPr lang="en-US" sz="1600" b="1">
                <a:solidFill>
                  <a:srgbClr val="000000"/>
                </a:solidFill>
                <a:latin typeface="Daytona Pro Condensed Light"/>
                <a:ea typeface="+mn-lt"/>
                <a:cs typeface="+mn-lt"/>
              </a:rPr>
              <a:t>Importance of measuring AUC and Log-Loss</a:t>
            </a:r>
            <a:endParaRPr lang="en-US">
              <a:latin typeface="Daytona Pro Condensed Light"/>
            </a:endParaRPr>
          </a:p>
          <a:p>
            <a:r>
              <a:rPr lang="en-US" sz="1600" b="1">
                <a:solidFill>
                  <a:srgbClr val="86771A"/>
                </a:solidFill>
                <a:ea typeface="+mn-lt"/>
                <a:cs typeface="+mn-lt"/>
              </a:rPr>
              <a:t>A decline in the log-loss score does not necessarily mean a change in the ROC-AUC score</a:t>
            </a:r>
            <a:r>
              <a:rPr lang="en-US" sz="1600">
                <a:solidFill>
                  <a:srgbClr val="000000"/>
                </a:solidFill>
                <a:ea typeface="+mn-lt"/>
                <a:cs typeface="+mn-lt"/>
              </a:rPr>
              <a:t>. As long as the degree of distinction between the predictions of the two classes remains the same, ROC-AUC stands still</a:t>
            </a:r>
            <a:endParaRPr lang="en-US"/>
          </a:p>
          <a:p>
            <a:endParaRPr lang="en-US" sz="1200" b="1">
              <a:solidFill>
                <a:srgbClr val="000000"/>
              </a:solidFill>
              <a:latin typeface="Daytona Pro Condensed Light"/>
              <a:cs typeface="Segoe UI"/>
            </a:endParaRPr>
          </a:p>
        </p:txBody>
      </p:sp>
    </p:spTree>
    <p:extLst>
      <p:ext uri="{BB962C8B-B14F-4D97-AF65-F5344CB8AC3E}">
        <p14:creationId xmlns:p14="http://schemas.microsoft.com/office/powerpoint/2010/main" val="3872236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3E31-2CE3-D367-4E4C-23F7D235F37F}"/>
              </a:ext>
            </a:extLst>
          </p:cNvPr>
          <p:cNvSpPr>
            <a:spLocks noGrp="1"/>
          </p:cNvSpPr>
          <p:nvPr>
            <p:ph type="title"/>
          </p:nvPr>
        </p:nvSpPr>
        <p:spPr>
          <a:xfrm>
            <a:off x="662795" y="695864"/>
            <a:ext cx="11654287" cy="856891"/>
          </a:xfrm>
        </p:spPr>
        <p:txBody>
          <a:bodyPr/>
          <a:lstStyle/>
          <a:p>
            <a:r>
              <a:rPr lang="en-US">
                <a:cs typeface="Posterama"/>
              </a:rPr>
              <a:t>Recap and threshold decision</a:t>
            </a:r>
            <a:endParaRPr lang="en-US"/>
          </a:p>
        </p:txBody>
      </p:sp>
      <p:pic>
        <p:nvPicPr>
          <p:cNvPr id="6" name="Content Placeholder 5" descr="A screenshot of a computer&#10;&#10;Description automatically generated">
            <a:extLst>
              <a:ext uri="{FF2B5EF4-FFF2-40B4-BE49-F238E27FC236}">
                <a16:creationId xmlns:a16="http://schemas.microsoft.com/office/drawing/2014/main" id="{775D3BF5-AF01-A95C-BD22-149BF2B08B28}"/>
              </a:ext>
            </a:extLst>
          </p:cNvPr>
          <p:cNvPicPr>
            <a:picLocks noGrp="1" noChangeAspect="1"/>
          </p:cNvPicPr>
          <p:nvPr>
            <p:ph idx="1"/>
          </p:nvPr>
        </p:nvPicPr>
        <p:blipFill>
          <a:blip r:embed="rId2"/>
          <a:stretch>
            <a:fillRect/>
          </a:stretch>
        </p:blipFill>
        <p:spPr>
          <a:xfrm>
            <a:off x="1391559" y="1927461"/>
            <a:ext cx="2554676" cy="3174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A84DD36E-9493-36FF-0572-17B196022840}"/>
              </a:ext>
            </a:extLst>
          </p:cNvPr>
          <p:cNvSpPr>
            <a:spLocks noGrp="1"/>
          </p:cNvSpPr>
          <p:nvPr>
            <p:ph type="sldNum" sz="quarter" idx="11"/>
          </p:nvPr>
        </p:nvSpPr>
        <p:spPr/>
        <p:txBody>
          <a:bodyPr/>
          <a:lstStyle/>
          <a:p>
            <a:fld id="{75DF2D63-3FF5-D547-96B9-BE9CCD1ABA58}" type="slidenum">
              <a:rPr lang="en-US" dirty="0" smtClean="0"/>
              <a:t>61</a:t>
            </a:fld>
            <a:endParaRPr lang="en-US"/>
          </a:p>
        </p:txBody>
      </p:sp>
      <p:pic>
        <p:nvPicPr>
          <p:cNvPr id="7" name="Picture 6" descr="A screenshot of a computer&#10;&#10;Description automatically generated">
            <a:extLst>
              <a:ext uri="{FF2B5EF4-FFF2-40B4-BE49-F238E27FC236}">
                <a16:creationId xmlns:a16="http://schemas.microsoft.com/office/drawing/2014/main" id="{23AE0E95-D1E6-DBE4-3770-26B9DF916CA5}"/>
              </a:ext>
            </a:extLst>
          </p:cNvPr>
          <p:cNvPicPr>
            <a:picLocks noChangeAspect="1"/>
          </p:cNvPicPr>
          <p:nvPr/>
        </p:nvPicPr>
        <p:blipFill>
          <a:blip r:embed="rId3"/>
          <a:stretch>
            <a:fillRect/>
          </a:stretch>
        </p:blipFill>
        <p:spPr>
          <a:xfrm>
            <a:off x="4746775" y="1932946"/>
            <a:ext cx="2540299" cy="3164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graph of a curve&#10;&#10;Description automatically generated">
            <a:extLst>
              <a:ext uri="{FF2B5EF4-FFF2-40B4-BE49-F238E27FC236}">
                <a16:creationId xmlns:a16="http://schemas.microsoft.com/office/drawing/2014/main" id="{199D5F21-7466-78F7-D591-FA626A595035}"/>
              </a:ext>
            </a:extLst>
          </p:cNvPr>
          <p:cNvPicPr>
            <a:picLocks noChangeAspect="1"/>
          </p:cNvPicPr>
          <p:nvPr/>
        </p:nvPicPr>
        <p:blipFill>
          <a:blip r:embed="rId4"/>
          <a:stretch>
            <a:fillRect/>
          </a:stretch>
        </p:blipFill>
        <p:spPr>
          <a:xfrm>
            <a:off x="8117456" y="1929535"/>
            <a:ext cx="3792746" cy="3171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F8DCF6C7-DA68-0FBD-204C-51677D17CC13}"/>
              </a:ext>
            </a:extLst>
          </p:cNvPr>
          <p:cNvPicPr>
            <a:picLocks noChangeAspect="1"/>
          </p:cNvPicPr>
          <p:nvPr/>
        </p:nvPicPr>
        <p:blipFill>
          <a:blip r:embed="rId5"/>
          <a:stretch>
            <a:fillRect/>
          </a:stretch>
        </p:blipFill>
        <p:spPr>
          <a:xfrm>
            <a:off x="10007540" y="2543086"/>
            <a:ext cx="400768" cy="305339"/>
          </a:xfrm>
          <a:prstGeom prst="rect">
            <a:avLst/>
          </a:prstGeom>
        </p:spPr>
      </p:pic>
      <p:pic>
        <p:nvPicPr>
          <p:cNvPr id="10" name="Picture 9">
            <a:extLst>
              <a:ext uri="{FF2B5EF4-FFF2-40B4-BE49-F238E27FC236}">
                <a16:creationId xmlns:a16="http://schemas.microsoft.com/office/drawing/2014/main" id="{0FB3DEFD-D294-2565-EB71-C0A7540318D1}"/>
              </a:ext>
            </a:extLst>
          </p:cNvPr>
          <p:cNvPicPr>
            <a:picLocks noChangeAspect="1"/>
          </p:cNvPicPr>
          <p:nvPr/>
        </p:nvPicPr>
        <p:blipFill>
          <a:blip r:embed="rId6"/>
          <a:stretch>
            <a:fillRect/>
          </a:stretch>
        </p:blipFill>
        <p:spPr>
          <a:xfrm>
            <a:off x="10414958" y="2154807"/>
            <a:ext cx="477328" cy="291141"/>
          </a:xfrm>
          <a:prstGeom prst="rect">
            <a:avLst/>
          </a:prstGeom>
        </p:spPr>
      </p:pic>
      <p:pic>
        <p:nvPicPr>
          <p:cNvPr id="11" name="Picture 10">
            <a:extLst>
              <a:ext uri="{FF2B5EF4-FFF2-40B4-BE49-F238E27FC236}">
                <a16:creationId xmlns:a16="http://schemas.microsoft.com/office/drawing/2014/main" id="{C9BB1609-10A4-70B9-319F-937672EBBBE5}"/>
              </a:ext>
            </a:extLst>
          </p:cNvPr>
          <p:cNvPicPr>
            <a:picLocks noChangeAspect="1"/>
          </p:cNvPicPr>
          <p:nvPr/>
        </p:nvPicPr>
        <p:blipFill>
          <a:blip r:embed="rId7"/>
          <a:stretch>
            <a:fillRect/>
          </a:stretch>
        </p:blipFill>
        <p:spPr>
          <a:xfrm>
            <a:off x="9807246" y="1479610"/>
            <a:ext cx="600075" cy="361950"/>
          </a:xfrm>
          <a:prstGeom prst="rect">
            <a:avLst/>
          </a:prstGeom>
        </p:spPr>
      </p:pic>
      <p:pic>
        <p:nvPicPr>
          <p:cNvPr id="12" name="Picture 11">
            <a:extLst>
              <a:ext uri="{FF2B5EF4-FFF2-40B4-BE49-F238E27FC236}">
                <a16:creationId xmlns:a16="http://schemas.microsoft.com/office/drawing/2014/main" id="{4FCEE914-FA88-EE71-6FA4-E7046C073944}"/>
              </a:ext>
            </a:extLst>
          </p:cNvPr>
          <p:cNvPicPr>
            <a:picLocks noChangeAspect="1"/>
          </p:cNvPicPr>
          <p:nvPr/>
        </p:nvPicPr>
        <p:blipFill>
          <a:blip r:embed="rId8"/>
          <a:stretch>
            <a:fillRect/>
          </a:stretch>
        </p:blipFill>
        <p:spPr>
          <a:xfrm>
            <a:off x="10411095" y="1120176"/>
            <a:ext cx="600075" cy="361950"/>
          </a:xfrm>
          <a:prstGeom prst="rect">
            <a:avLst/>
          </a:prstGeom>
        </p:spPr>
      </p:pic>
      <p:pic>
        <p:nvPicPr>
          <p:cNvPr id="13" name="Picture 12">
            <a:extLst>
              <a:ext uri="{FF2B5EF4-FFF2-40B4-BE49-F238E27FC236}">
                <a16:creationId xmlns:a16="http://schemas.microsoft.com/office/drawing/2014/main" id="{68610186-883E-56C5-C3FB-E4B18BB4C8F6}"/>
              </a:ext>
            </a:extLst>
          </p:cNvPr>
          <p:cNvPicPr>
            <a:picLocks noChangeAspect="1"/>
          </p:cNvPicPr>
          <p:nvPr/>
        </p:nvPicPr>
        <p:blipFill>
          <a:blip r:embed="rId9"/>
          <a:stretch>
            <a:fillRect/>
          </a:stretch>
        </p:blipFill>
        <p:spPr>
          <a:xfrm>
            <a:off x="10606087" y="1485361"/>
            <a:ext cx="123825" cy="666750"/>
          </a:xfrm>
          <a:prstGeom prst="rect">
            <a:avLst/>
          </a:prstGeom>
          <a:ln>
            <a:solidFill>
              <a:schemeClr val="bg1"/>
            </a:solidFill>
          </a:ln>
        </p:spPr>
      </p:pic>
      <p:pic>
        <p:nvPicPr>
          <p:cNvPr id="14" name="Picture 13">
            <a:extLst>
              <a:ext uri="{FF2B5EF4-FFF2-40B4-BE49-F238E27FC236}">
                <a16:creationId xmlns:a16="http://schemas.microsoft.com/office/drawing/2014/main" id="{B6563721-D533-637A-8EDD-BDE1535F275F}"/>
              </a:ext>
            </a:extLst>
          </p:cNvPr>
          <p:cNvPicPr>
            <a:picLocks noChangeAspect="1"/>
          </p:cNvPicPr>
          <p:nvPr/>
        </p:nvPicPr>
        <p:blipFill>
          <a:blip r:embed="rId10"/>
          <a:stretch>
            <a:fillRect/>
          </a:stretch>
        </p:blipFill>
        <p:spPr>
          <a:xfrm>
            <a:off x="10102880" y="1663551"/>
            <a:ext cx="123825" cy="942975"/>
          </a:xfrm>
          <a:prstGeom prst="rect">
            <a:avLst/>
          </a:prstGeom>
        </p:spPr>
      </p:pic>
      <p:sp>
        <p:nvSpPr>
          <p:cNvPr id="16" name="Rectangle: Rounded Corners 15">
            <a:extLst>
              <a:ext uri="{FF2B5EF4-FFF2-40B4-BE49-F238E27FC236}">
                <a16:creationId xmlns:a16="http://schemas.microsoft.com/office/drawing/2014/main" id="{2730D8D6-D371-7E7D-E1A2-B31BF7FD37CD}"/>
              </a:ext>
            </a:extLst>
          </p:cNvPr>
          <p:cNvSpPr/>
          <p:nvPr/>
        </p:nvSpPr>
        <p:spPr>
          <a:xfrm>
            <a:off x="1388067" y="3755101"/>
            <a:ext cx="2544792" cy="402567"/>
          </a:xfrm>
          <a:prstGeom prst="roundRect">
            <a:avLst/>
          </a:prstGeom>
          <a:noFill/>
          <a:ln w="57150">
            <a:solidFill>
              <a:srgbClr val="0EE3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83A83C7-90D9-69AD-FD75-5F0F1264129B}"/>
              </a:ext>
            </a:extLst>
          </p:cNvPr>
          <p:cNvSpPr/>
          <p:nvPr/>
        </p:nvSpPr>
        <p:spPr>
          <a:xfrm>
            <a:off x="4752368" y="3755100"/>
            <a:ext cx="2544792" cy="402567"/>
          </a:xfrm>
          <a:prstGeom prst="roundRect">
            <a:avLst/>
          </a:prstGeom>
          <a:noFill/>
          <a:ln w="57150">
            <a:solidFill>
              <a:srgbClr val="0EE3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4">
            <a:extLst>
              <a:ext uri="{FF2B5EF4-FFF2-40B4-BE49-F238E27FC236}">
                <a16:creationId xmlns:a16="http://schemas.microsoft.com/office/drawing/2014/main" id="{8F6D3710-9158-73E1-8BB0-272B769726A4}"/>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122051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67025" y="227076"/>
            <a:ext cx="8311896" cy="530352"/>
          </a:xfrm>
        </p:spPr>
        <p:txBody>
          <a:bodyPr/>
          <a:lstStyle/>
          <a:p>
            <a:r>
              <a:rPr lang="en-US" sz="3200"/>
              <a:t>Analysis of different models</a:t>
            </a:r>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3883283" y="1400944"/>
            <a:ext cx="4425785" cy="4648200"/>
          </a:xfrm>
        </p:spPr>
        <p:txBody>
          <a:bodyPr/>
          <a:lstStyle/>
          <a:p>
            <a:r>
              <a:rPr lang="en-US"/>
              <a:t>Models to evaluate</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4136450" y="2367362"/>
            <a:ext cx="3919450" cy="2514600"/>
          </a:xfrm>
        </p:spPr>
        <p:txBody>
          <a:bodyPr vert="horz" lIns="0" tIns="0" rIns="0" bIns="0" rtlCol="0" anchor="t">
            <a:noAutofit/>
          </a:bodyPr>
          <a:lstStyle/>
          <a:p>
            <a:pPr marL="342900" indent="-342900">
              <a:lnSpc>
                <a:spcPct val="107000"/>
              </a:lnSpc>
              <a:spcBef>
                <a:spcPts val="0"/>
              </a:spcBef>
              <a:buFont typeface="Arial" panose="05050102010706020507" pitchFamily="18" charset="2"/>
              <a:buChar char="•"/>
            </a:pPr>
            <a:r>
              <a:rPr lang="en-US" sz="2400">
                <a:ea typeface="+mn-lt"/>
                <a:cs typeface="+mn-lt"/>
              </a:rPr>
              <a:t>Simple model (Using </a:t>
            </a:r>
            <a:r>
              <a:rPr lang="en-US" sz="2400" err="1">
                <a:ea typeface="+mn-lt"/>
                <a:cs typeface="+mn-lt"/>
              </a:rPr>
              <a:t>GLMNet</a:t>
            </a:r>
            <a:r>
              <a:rPr lang="en-US" sz="2400">
                <a:ea typeface="+mn-lt"/>
                <a:cs typeface="+mn-lt"/>
              </a:rPr>
              <a:t>)</a:t>
            </a:r>
            <a:endParaRPr lang="en-US"/>
          </a:p>
          <a:p>
            <a:pPr marL="342900" indent="-342900">
              <a:lnSpc>
                <a:spcPct val="107000"/>
              </a:lnSpc>
              <a:spcBef>
                <a:spcPts val="0"/>
              </a:spcBef>
              <a:buFont typeface="Arial" panose="05050102010706020507" pitchFamily="18" charset="2"/>
              <a:buChar char="•"/>
            </a:pPr>
            <a:r>
              <a:rPr lang="en-US" sz="2400">
                <a:ea typeface="+mn-lt"/>
                <a:cs typeface="+mn-lt"/>
              </a:rPr>
              <a:t>Complex model (Interaction terms)</a:t>
            </a:r>
          </a:p>
          <a:p>
            <a:pPr marL="342900" marR="0" lvl="0" indent="-342900">
              <a:lnSpc>
                <a:spcPct val="107000"/>
              </a:lnSpc>
              <a:spcBef>
                <a:spcPts val="0"/>
              </a:spcBef>
              <a:spcAft>
                <a:spcPts val="0"/>
              </a:spcAft>
              <a:buFont typeface="Arial" panose="05050102010706020507" pitchFamily="18" charset="2"/>
              <a:buChar char="•"/>
            </a:pPr>
            <a:r>
              <a:rPr lang="en-US" sz="2400">
                <a:ea typeface="+mn-lt"/>
                <a:cs typeface="+mn-lt"/>
              </a:rPr>
              <a:t>A model using QDA</a:t>
            </a:r>
          </a:p>
          <a:p>
            <a:pPr marL="342900" indent="-342900">
              <a:lnSpc>
                <a:spcPct val="107000"/>
              </a:lnSpc>
              <a:spcBef>
                <a:spcPts val="0"/>
              </a:spcBef>
              <a:buFont typeface="Arial" panose="05050102010706020507" pitchFamily="18" charset="2"/>
              <a:buChar char="•"/>
            </a:pPr>
            <a:r>
              <a:rPr lang="en-US" sz="2400">
                <a:ea typeface="+mn-lt"/>
                <a:cs typeface="+mn-lt"/>
              </a:rPr>
              <a:t>A Non-Parametric model using Random Forest </a:t>
            </a:r>
          </a:p>
          <a:p>
            <a:endParaRPr lang="en-US"/>
          </a:p>
          <a:p>
            <a:endParaRPr lang="en-US"/>
          </a:p>
        </p:txBody>
      </p:sp>
    </p:spTree>
    <p:extLst>
      <p:ext uri="{BB962C8B-B14F-4D97-AF65-F5344CB8AC3E}">
        <p14:creationId xmlns:p14="http://schemas.microsoft.com/office/powerpoint/2010/main" val="3294793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0F95-33D8-3A9C-5281-242D47C60172}"/>
              </a:ext>
            </a:extLst>
          </p:cNvPr>
          <p:cNvSpPr>
            <a:spLocks noGrp="1"/>
          </p:cNvSpPr>
          <p:nvPr>
            <p:ph type="title"/>
          </p:nvPr>
        </p:nvSpPr>
        <p:spPr>
          <a:xfrm>
            <a:off x="1295400" y="1124712"/>
            <a:ext cx="3886200" cy="548640"/>
          </a:xfrm>
        </p:spPr>
        <p:txBody>
          <a:bodyPr anchor="t">
            <a:normAutofit/>
          </a:bodyPr>
          <a:lstStyle/>
          <a:p>
            <a:r>
              <a:rPr lang="en-US" sz="1900"/>
              <a:t>Recap and the threshold </a:t>
            </a:r>
          </a:p>
        </p:txBody>
      </p:sp>
      <p:sp>
        <p:nvSpPr>
          <p:cNvPr id="4" name="Slide Number Placeholder 3">
            <a:extLst>
              <a:ext uri="{FF2B5EF4-FFF2-40B4-BE49-F238E27FC236}">
                <a16:creationId xmlns:a16="http://schemas.microsoft.com/office/drawing/2014/main" id="{DD476E4E-A7EF-C29A-A507-F9F3ABCD615D}"/>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63</a:t>
            </a:fld>
            <a:endParaRPr lang="en-US"/>
          </a:p>
        </p:txBody>
      </p:sp>
      <p:pic>
        <p:nvPicPr>
          <p:cNvPr id="6" name="Picture 5" descr="A screen shot of a computer&#10;&#10;Description automatically generated">
            <a:extLst>
              <a:ext uri="{FF2B5EF4-FFF2-40B4-BE49-F238E27FC236}">
                <a16:creationId xmlns:a16="http://schemas.microsoft.com/office/drawing/2014/main" id="{B745402A-45B4-2E6A-AFD5-D2AA0C5DCB56}"/>
              </a:ext>
            </a:extLst>
          </p:cNvPr>
          <p:cNvPicPr>
            <a:picLocks noChangeAspect="1"/>
          </p:cNvPicPr>
          <p:nvPr/>
        </p:nvPicPr>
        <p:blipFill>
          <a:blip r:embed="rId2"/>
          <a:stretch>
            <a:fillRect/>
          </a:stretch>
        </p:blipFill>
        <p:spPr>
          <a:xfrm>
            <a:off x="7283948" y="1289361"/>
            <a:ext cx="5069964" cy="4308032"/>
          </a:xfrm>
          <a:prstGeom prst="rect">
            <a:avLst/>
          </a:prstGeom>
          <a:noFill/>
        </p:spPr>
      </p:pic>
      <p:pic>
        <p:nvPicPr>
          <p:cNvPr id="7" name="Picture 6" descr="A screenshot of a computer&#10;&#10;Description automatically generated">
            <a:extLst>
              <a:ext uri="{FF2B5EF4-FFF2-40B4-BE49-F238E27FC236}">
                <a16:creationId xmlns:a16="http://schemas.microsoft.com/office/drawing/2014/main" id="{A078FF3C-A0C7-28CB-E73D-46CD3E0F34B7}"/>
              </a:ext>
            </a:extLst>
          </p:cNvPr>
          <p:cNvPicPr>
            <a:picLocks noChangeAspect="1"/>
          </p:cNvPicPr>
          <p:nvPr/>
        </p:nvPicPr>
        <p:blipFill>
          <a:blip r:embed="rId3"/>
          <a:stretch>
            <a:fillRect/>
          </a:stretch>
        </p:blipFill>
        <p:spPr>
          <a:xfrm>
            <a:off x="988983" y="2562136"/>
            <a:ext cx="2967846" cy="2438220"/>
          </a:xfrm>
          <a:prstGeom prst="rect">
            <a:avLst/>
          </a:prstGeom>
        </p:spPr>
      </p:pic>
      <p:pic>
        <p:nvPicPr>
          <p:cNvPr id="8" name="Picture 7" descr="A graph showing a curve&#10;&#10;Description automatically generated">
            <a:extLst>
              <a:ext uri="{FF2B5EF4-FFF2-40B4-BE49-F238E27FC236}">
                <a16:creationId xmlns:a16="http://schemas.microsoft.com/office/drawing/2014/main" id="{F220384C-A568-6EEC-56C1-63226025A57C}"/>
              </a:ext>
            </a:extLst>
          </p:cNvPr>
          <p:cNvPicPr>
            <a:picLocks noChangeAspect="1"/>
          </p:cNvPicPr>
          <p:nvPr/>
        </p:nvPicPr>
        <p:blipFill>
          <a:blip r:embed="rId4"/>
          <a:stretch>
            <a:fillRect/>
          </a:stretch>
        </p:blipFill>
        <p:spPr>
          <a:xfrm>
            <a:off x="4113362" y="2576513"/>
            <a:ext cx="2800709" cy="2423842"/>
          </a:xfrm>
          <a:prstGeom prst="rect">
            <a:avLst/>
          </a:prstGeom>
        </p:spPr>
      </p:pic>
      <p:sp>
        <p:nvSpPr>
          <p:cNvPr id="9" name="Footer Placeholder 4">
            <a:extLst>
              <a:ext uri="{FF2B5EF4-FFF2-40B4-BE49-F238E27FC236}">
                <a16:creationId xmlns:a16="http://schemas.microsoft.com/office/drawing/2014/main" id="{3DF848C9-8DBB-1A5D-C3CE-0D64D94A0964}"/>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893351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FB0C-5A10-CA5B-520F-1FD0D67C262D}"/>
              </a:ext>
            </a:extLst>
          </p:cNvPr>
          <p:cNvSpPr>
            <a:spLocks noGrp="1"/>
          </p:cNvSpPr>
          <p:nvPr>
            <p:ph type="title"/>
          </p:nvPr>
        </p:nvSpPr>
        <p:spPr>
          <a:xfrm>
            <a:off x="1298448" y="457200"/>
            <a:ext cx="3932237" cy="1600200"/>
          </a:xfrm>
        </p:spPr>
        <p:txBody>
          <a:bodyPr vert="horz" lIns="0" tIns="0" rIns="0" bIns="0" rtlCol="0" anchor="b" anchorCtr="0">
            <a:normAutofit/>
          </a:bodyPr>
          <a:lstStyle/>
          <a:p>
            <a:r>
              <a:rPr lang="en-US" sz="2700" kern="1200" cap="all" spc="300" baseline="0">
                <a:latin typeface="+mj-lt"/>
                <a:ea typeface="+mj-ea"/>
                <a:cs typeface="Posterama" panose="020B0504020200020000" pitchFamily="34" charset="0"/>
              </a:rPr>
              <a:t>Model approach with interaction terms</a:t>
            </a:r>
          </a:p>
        </p:txBody>
      </p:sp>
      <p:pic>
        <p:nvPicPr>
          <p:cNvPr id="16" name="Picture 15">
            <a:extLst>
              <a:ext uri="{FF2B5EF4-FFF2-40B4-BE49-F238E27FC236}">
                <a16:creationId xmlns:a16="http://schemas.microsoft.com/office/drawing/2014/main" id="{57D1702E-9B92-2C6B-201F-EDC5482D1982}"/>
              </a:ext>
            </a:extLst>
          </p:cNvPr>
          <p:cNvPicPr>
            <a:picLocks noChangeAspect="1"/>
          </p:cNvPicPr>
          <p:nvPr/>
        </p:nvPicPr>
        <p:blipFill>
          <a:blip r:embed="rId2"/>
          <a:stretch>
            <a:fillRect/>
          </a:stretch>
        </p:blipFill>
        <p:spPr>
          <a:xfrm>
            <a:off x="5780663" y="993775"/>
            <a:ext cx="5024744" cy="4873625"/>
          </a:xfrm>
          <a:prstGeom prst="rect">
            <a:avLst/>
          </a:prstGeom>
          <a:noFill/>
        </p:spPr>
      </p:pic>
      <p:sp>
        <p:nvSpPr>
          <p:cNvPr id="15" name="TextBox 14">
            <a:extLst>
              <a:ext uri="{FF2B5EF4-FFF2-40B4-BE49-F238E27FC236}">
                <a16:creationId xmlns:a16="http://schemas.microsoft.com/office/drawing/2014/main" id="{2309730B-961E-5D2B-7D8E-6EAA8AA922FF}"/>
              </a:ext>
            </a:extLst>
          </p:cNvPr>
          <p:cNvSpPr txBox="1"/>
          <p:nvPr/>
        </p:nvSpPr>
        <p:spPr>
          <a:xfrm>
            <a:off x="1226561" y="2589362"/>
            <a:ext cx="3932237" cy="381158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90000"/>
              </a:lnSpc>
              <a:spcBef>
                <a:spcPts val="1000"/>
              </a:spcBef>
            </a:pPr>
            <a:r>
              <a:rPr lang="en-US" sz="1600" b="1" i="0" kern="1200" baseline="0">
                <a:latin typeface="Daytona Pro Condensed Light"/>
              </a:rPr>
              <a:t>Analysis of Age and History of Prior Fracture</a:t>
            </a:r>
          </a:p>
          <a:p>
            <a:pPr marL="285750" indent="-285750">
              <a:lnSpc>
                <a:spcPct val="90000"/>
              </a:lnSpc>
              <a:spcBef>
                <a:spcPts val="1000"/>
              </a:spcBef>
              <a:buFont typeface="Arial"/>
              <a:buChar char="•"/>
            </a:pPr>
            <a:r>
              <a:rPr lang="en-US" sz="1600" b="0" i="0" kern="1200" baseline="0">
                <a:latin typeface="+mn-lt"/>
                <a:ea typeface="+mn-ea"/>
                <a:cs typeface="+mn-cs"/>
              </a:rPr>
              <a:t>Unique pattern between </a:t>
            </a:r>
            <a:r>
              <a:rPr lang="en-US" sz="1600"/>
              <a:t>having a</a:t>
            </a:r>
            <a:r>
              <a:rPr lang="en-US" sz="1600" b="0" i="0" kern="1200" baseline="0">
                <a:latin typeface="+mn-lt"/>
                <a:ea typeface="+mn-ea"/>
                <a:cs typeface="+mn-cs"/>
              </a:rPr>
              <a:t> prior fracture or not</a:t>
            </a:r>
            <a:endParaRPr lang="en-US" sz="1600" b="0" i="0" kern="1200" baseline="0">
              <a:latin typeface="+mn-lt"/>
            </a:endParaRPr>
          </a:p>
          <a:p>
            <a:pPr marL="285750" indent="-285750">
              <a:lnSpc>
                <a:spcPct val="90000"/>
              </a:lnSpc>
              <a:spcBef>
                <a:spcPts val="1000"/>
              </a:spcBef>
              <a:buFont typeface="Arial"/>
              <a:buChar char="•"/>
            </a:pPr>
            <a:r>
              <a:rPr lang="en-US" sz="1600" b="0" i="0" kern="1200" baseline="0">
                <a:latin typeface="+mn-lt"/>
                <a:ea typeface="+mn-ea"/>
                <a:cs typeface="+mn-cs"/>
              </a:rPr>
              <a:t>Downward trend for individuals with a prior fracture</a:t>
            </a:r>
            <a:endParaRPr lang="en-US" sz="1600" b="0" i="0" kern="1200" baseline="0">
              <a:latin typeface="+mn-lt"/>
            </a:endParaRPr>
          </a:p>
          <a:p>
            <a:pPr marL="285750" indent="-285750">
              <a:lnSpc>
                <a:spcPct val="90000"/>
              </a:lnSpc>
              <a:spcBef>
                <a:spcPts val="1000"/>
              </a:spcBef>
              <a:buFont typeface="Arial"/>
              <a:buChar char="•"/>
            </a:pPr>
            <a:r>
              <a:rPr lang="en-US" sz="1600" b="0" i="0" kern="1200" baseline="0">
                <a:latin typeface="+mn-lt"/>
                <a:ea typeface="+mn-ea"/>
                <a:cs typeface="+mn-cs"/>
              </a:rPr>
              <a:t>Upward trend for individuals without a history of a prior fracture</a:t>
            </a:r>
            <a:endParaRPr lang="en-US" sz="1600" b="0" i="0" kern="1200" baseline="0">
              <a:latin typeface="+mn-lt"/>
            </a:endParaRPr>
          </a:p>
          <a:p>
            <a:pPr marL="285750" indent="-285750">
              <a:lnSpc>
                <a:spcPct val="90000"/>
              </a:lnSpc>
              <a:spcBef>
                <a:spcPts val="1000"/>
              </a:spcBef>
              <a:buFont typeface="Arial"/>
              <a:buChar char="•"/>
            </a:pPr>
            <a:r>
              <a:rPr lang="en-US" sz="1600" b="0" i="0" kern="1200" baseline="0">
                <a:latin typeface="+mn-lt"/>
                <a:ea typeface="+mn-ea"/>
                <a:cs typeface="+mn-cs"/>
              </a:rPr>
              <a:t>Age and </a:t>
            </a:r>
            <a:r>
              <a:rPr lang="en-US" sz="1600" b="0" i="0" kern="1200" baseline="0" err="1">
                <a:latin typeface="+mn-lt"/>
                <a:ea typeface="+mn-ea"/>
                <a:cs typeface="+mn-cs"/>
              </a:rPr>
              <a:t>Priorfrac</a:t>
            </a:r>
            <a:r>
              <a:rPr lang="en-US" sz="1600" b="0" i="0" kern="1200" baseline="0">
                <a:latin typeface="+mn-lt"/>
                <a:ea typeface="+mn-ea"/>
                <a:cs typeface="+mn-cs"/>
              </a:rPr>
              <a:t> will be considered in the model</a:t>
            </a:r>
            <a:endParaRPr lang="en-US" sz="1600" b="0" i="0" kern="1200" baseline="0">
              <a:latin typeface="+mn-lt"/>
            </a:endParaRPr>
          </a:p>
        </p:txBody>
      </p:sp>
      <p:sp>
        <p:nvSpPr>
          <p:cNvPr id="7" name="Slide Number Placeholder 6">
            <a:extLst>
              <a:ext uri="{FF2B5EF4-FFF2-40B4-BE49-F238E27FC236}">
                <a16:creationId xmlns:a16="http://schemas.microsoft.com/office/drawing/2014/main" id="{D83B02B9-B18B-2E6B-1323-48C20945A9B7}"/>
              </a:ext>
            </a:extLst>
          </p:cNvPr>
          <p:cNvSpPr>
            <a:spLocks noGrp="1"/>
          </p:cNvSpPr>
          <p:nvPr>
            <p:ph type="sldNum" sz="quarter" idx="11"/>
          </p:nvPr>
        </p:nvSpPr>
        <p:spPr>
          <a:xfrm>
            <a:off x="420624" y="6019801"/>
            <a:ext cx="457200" cy="184150"/>
          </a:xfrm>
        </p:spPr>
        <p:txBody>
          <a:bodyPr vert="horz" lIns="0" tIns="0" rIns="0" bIns="0" rtlCol="0" anchor="ctr">
            <a:normAutofit/>
          </a:bodyPr>
          <a:lstStyle/>
          <a:p>
            <a:pPr>
              <a:spcAft>
                <a:spcPts val="600"/>
              </a:spcAft>
            </a:pPr>
            <a:fld id="{75DF2D63-3FF5-D547-96B9-BE9CCD1ABA58}" type="slidenum">
              <a:rPr lang="en-US" smtClean="0"/>
              <a:pPr>
                <a:spcAft>
                  <a:spcPts val="600"/>
                </a:spcAft>
              </a:pPr>
              <a:t>64</a:t>
            </a:fld>
            <a:endParaRPr lang="en-US"/>
          </a:p>
        </p:txBody>
      </p:sp>
      <p:sp>
        <p:nvSpPr>
          <p:cNvPr id="4" name="Footer Placeholder 4">
            <a:extLst>
              <a:ext uri="{FF2B5EF4-FFF2-40B4-BE49-F238E27FC236}">
                <a16:creationId xmlns:a16="http://schemas.microsoft.com/office/drawing/2014/main" id="{8F85FB12-9D98-DBC5-6074-8660B782BE2F}"/>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596550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FB0C-5A10-CA5B-520F-1FD0D67C262D}"/>
              </a:ext>
            </a:extLst>
          </p:cNvPr>
          <p:cNvSpPr>
            <a:spLocks noGrp="1"/>
          </p:cNvSpPr>
          <p:nvPr>
            <p:ph type="title"/>
          </p:nvPr>
        </p:nvSpPr>
        <p:spPr>
          <a:xfrm>
            <a:off x="1298448" y="457200"/>
            <a:ext cx="3932237" cy="1600200"/>
          </a:xfrm>
        </p:spPr>
        <p:txBody>
          <a:bodyPr vert="horz" lIns="0" tIns="0" rIns="0" bIns="0" rtlCol="0" anchor="b" anchorCtr="0">
            <a:normAutofit/>
          </a:bodyPr>
          <a:lstStyle/>
          <a:p>
            <a:r>
              <a:rPr lang="en-US" sz="2700" kern="1200" cap="all" spc="300" baseline="0">
                <a:latin typeface="+mj-lt"/>
                <a:ea typeface="+mj-ea"/>
                <a:cs typeface="Posterama"/>
              </a:rPr>
              <a:t>Model approach with interaction terms</a:t>
            </a:r>
            <a:endParaRPr lang="en-US"/>
          </a:p>
        </p:txBody>
      </p:sp>
      <p:pic>
        <p:nvPicPr>
          <p:cNvPr id="4" name="Content Placeholder 6" descr="A screenshot of a graph&#10;&#10;Description automatically generated">
            <a:extLst>
              <a:ext uri="{FF2B5EF4-FFF2-40B4-BE49-F238E27FC236}">
                <a16:creationId xmlns:a16="http://schemas.microsoft.com/office/drawing/2014/main" id="{0A1B4312-21B3-A4B4-3EAE-7EC9F4EC76B7}"/>
              </a:ext>
            </a:extLst>
          </p:cNvPr>
          <p:cNvPicPr>
            <a:picLocks noChangeAspect="1"/>
          </p:cNvPicPr>
          <p:nvPr/>
        </p:nvPicPr>
        <p:blipFill>
          <a:blip r:embed="rId2"/>
          <a:stretch>
            <a:fillRect/>
          </a:stretch>
        </p:blipFill>
        <p:spPr>
          <a:xfrm>
            <a:off x="5230684" y="1302253"/>
            <a:ext cx="6124703" cy="4256668"/>
          </a:xfrm>
          <a:prstGeom prst="rect">
            <a:avLst/>
          </a:prstGeom>
          <a:noFill/>
        </p:spPr>
      </p:pic>
      <p:sp>
        <p:nvSpPr>
          <p:cNvPr id="6" name="TextBox 5">
            <a:extLst>
              <a:ext uri="{FF2B5EF4-FFF2-40B4-BE49-F238E27FC236}">
                <a16:creationId xmlns:a16="http://schemas.microsoft.com/office/drawing/2014/main" id="{82263BA5-40B2-2595-46DA-A18680CF01CB}"/>
              </a:ext>
            </a:extLst>
          </p:cNvPr>
          <p:cNvSpPr txBox="1"/>
          <p:nvPr/>
        </p:nvSpPr>
        <p:spPr>
          <a:xfrm>
            <a:off x="996523" y="2589362"/>
            <a:ext cx="3932237" cy="381158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90000"/>
              </a:lnSpc>
              <a:spcBef>
                <a:spcPts val="1000"/>
              </a:spcBef>
              <a:spcAft>
                <a:spcPts val="600"/>
              </a:spcAft>
            </a:pPr>
            <a:r>
              <a:rPr lang="en-US" sz="1600" b="1" i="0" kern="1200" baseline="0">
                <a:latin typeface="Daytona Pro Condensed Light"/>
              </a:rPr>
              <a:t>Analysis for Age, Mother had a hip fracture and Arms are needed to stand from a chair</a:t>
            </a:r>
          </a:p>
          <a:p>
            <a:pPr marL="285750" indent="-285750">
              <a:lnSpc>
                <a:spcPct val="90000"/>
              </a:lnSpc>
              <a:spcBef>
                <a:spcPts val="1000"/>
              </a:spcBef>
              <a:spcAft>
                <a:spcPts val="600"/>
              </a:spcAft>
              <a:buFont typeface="Arial"/>
              <a:buChar char="•"/>
            </a:pPr>
            <a:r>
              <a:rPr lang="en-US" sz="1600" b="0" i="0" kern="1200" baseline="0">
                <a:latin typeface="+mn-lt"/>
                <a:ea typeface="+mn-ea"/>
                <a:cs typeface="+mn-cs"/>
              </a:rPr>
              <a:t>There’s evidence that </a:t>
            </a:r>
            <a:r>
              <a:rPr lang="en-US" sz="1600" err="1"/>
              <a:t>momfrac</a:t>
            </a:r>
            <a:r>
              <a:rPr lang="en-US" sz="1600" b="0" i="0" kern="1200" baseline="0">
                <a:latin typeface="+mn-lt"/>
                <a:ea typeface="+mn-ea"/>
                <a:cs typeface="+mn-cs"/>
              </a:rPr>
              <a:t> and </a:t>
            </a:r>
            <a:r>
              <a:rPr lang="en-US" sz="1600" err="1"/>
              <a:t>armassist</a:t>
            </a:r>
            <a:r>
              <a:rPr lang="en-US" sz="1600" b="0" i="0" kern="1200" baseline="0">
                <a:latin typeface="+mn-lt"/>
                <a:ea typeface="+mn-ea"/>
                <a:cs typeface="+mn-cs"/>
              </a:rPr>
              <a:t> interact together</a:t>
            </a:r>
            <a:endParaRPr lang="en-US" sz="1600" b="0" i="0" kern="1200" baseline="0">
              <a:latin typeface="+mn-lt"/>
            </a:endParaRPr>
          </a:p>
          <a:p>
            <a:pPr marL="285750" indent="-285750">
              <a:lnSpc>
                <a:spcPct val="90000"/>
              </a:lnSpc>
              <a:spcBef>
                <a:spcPts val="1000"/>
              </a:spcBef>
              <a:spcAft>
                <a:spcPts val="600"/>
              </a:spcAft>
              <a:buFont typeface="Arial"/>
              <a:buChar char="•"/>
            </a:pPr>
            <a:r>
              <a:rPr lang="en-US" sz="1600" b="0" i="0" kern="1200" baseline="0">
                <a:ea typeface="+mn-lt"/>
                <a:cs typeface="+mn-lt"/>
              </a:rPr>
              <a:t>For women with fractures </a:t>
            </a:r>
            <a:r>
              <a:rPr lang="en-US" sz="1600">
                <a:ea typeface="+mn-lt"/>
                <a:cs typeface="+mn-lt"/>
              </a:rPr>
              <a:t>versus women that have </a:t>
            </a:r>
            <a:r>
              <a:rPr lang="en-US" sz="1600" b="0" i="0" kern="1200" baseline="0">
                <a:ea typeface="+mn-lt"/>
                <a:cs typeface="+mn-lt"/>
              </a:rPr>
              <a:t>not </a:t>
            </a:r>
            <a:r>
              <a:rPr lang="en-US" sz="1600">
                <a:ea typeface="+mn-lt"/>
                <a:cs typeface="+mn-lt"/>
              </a:rPr>
              <a:t>had fractures, </a:t>
            </a:r>
            <a:r>
              <a:rPr lang="en-US" sz="1600" b="0" i="0" kern="1200" baseline="0">
                <a:ea typeface="+mn-lt"/>
                <a:cs typeface="+mn-lt"/>
              </a:rPr>
              <a:t>there’s evidence of this fact</a:t>
            </a:r>
            <a:r>
              <a:rPr lang="en-US" sz="1600">
                <a:ea typeface="+mn-lt"/>
                <a:cs typeface="+mn-lt"/>
              </a:rPr>
              <a:t>.</a:t>
            </a:r>
            <a:endParaRPr lang="en-US" sz="1600" b="0" i="0" kern="1200" baseline="0">
              <a:ea typeface="+mn-lt"/>
              <a:cs typeface="+mn-lt"/>
            </a:endParaRPr>
          </a:p>
          <a:p>
            <a:pPr marL="285750" indent="-285750">
              <a:lnSpc>
                <a:spcPct val="90000"/>
              </a:lnSpc>
              <a:spcBef>
                <a:spcPts val="1000"/>
              </a:spcBef>
              <a:spcAft>
                <a:spcPts val="600"/>
              </a:spcAft>
              <a:buFont typeface="Arial"/>
              <a:buChar char="•"/>
            </a:pPr>
            <a:r>
              <a:rPr lang="en-US" sz="1600" b="0" i="0" kern="1200" baseline="0" err="1">
                <a:latin typeface="+mn-lt"/>
                <a:ea typeface="+mn-ea"/>
                <a:cs typeface="+mn-cs"/>
              </a:rPr>
              <a:t>Armassist</a:t>
            </a:r>
            <a:r>
              <a:rPr lang="en-US" sz="1600" b="0" i="0" kern="1200" baseline="0">
                <a:latin typeface="+mn-lt"/>
                <a:ea typeface="+mn-ea"/>
                <a:cs typeface="+mn-cs"/>
              </a:rPr>
              <a:t> and </a:t>
            </a:r>
            <a:r>
              <a:rPr lang="en-US" sz="1600" err="1"/>
              <a:t>Momfrac</a:t>
            </a:r>
            <a:r>
              <a:rPr lang="en-US" sz="1600" b="0" i="0" kern="1200" baseline="0">
                <a:latin typeface="+mn-lt"/>
                <a:ea typeface="+mn-ea"/>
                <a:cs typeface="+mn-cs"/>
              </a:rPr>
              <a:t> will be considered in the complex model</a:t>
            </a:r>
            <a:endParaRPr lang="en-US" sz="1600" b="0" i="0" kern="1200" baseline="0">
              <a:latin typeface="+mn-lt"/>
            </a:endParaRPr>
          </a:p>
        </p:txBody>
      </p:sp>
      <p:sp>
        <p:nvSpPr>
          <p:cNvPr id="7" name="Slide Number Placeholder 6">
            <a:extLst>
              <a:ext uri="{FF2B5EF4-FFF2-40B4-BE49-F238E27FC236}">
                <a16:creationId xmlns:a16="http://schemas.microsoft.com/office/drawing/2014/main" id="{D83B02B9-B18B-2E6B-1323-48C20945A9B7}"/>
              </a:ext>
            </a:extLst>
          </p:cNvPr>
          <p:cNvSpPr>
            <a:spLocks noGrp="1"/>
          </p:cNvSpPr>
          <p:nvPr>
            <p:ph type="sldNum" sz="quarter" idx="11"/>
          </p:nvPr>
        </p:nvSpPr>
        <p:spPr>
          <a:xfrm>
            <a:off x="420624" y="6019801"/>
            <a:ext cx="457200" cy="184150"/>
          </a:xfrm>
        </p:spPr>
        <p:txBody>
          <a:bodyPr vert="horz" lIns="0" tIns="0" rIns="0" bIns="0" rtlCol="0" anchor="ctr">
            <a:normAutofit/>
          </a:bodyPr>
          <a:lstStyle/>
          <a:p>
            <a:pPr>
              <a:spcAft>
                <a:spcPts val="600"/>
              </a:spcAft>
            </a:pPr>
            <a:fld id="{75DF2D63-3FF5-D547-96B9-BE9CCD1ABA58}" type="slidenum">
              <a:rPr lang="en-US" smtClean="0"/>
              <a:pPr>
                <a:spcAft>
                  <a:spcPts val="600"/>
                </a:spcAft>
              </a:pPr>
              <a:t>65</a:t>
            </a:fld>
            <a:endParaRPr lang="en-US"/>
          </a:p>
        </p:txBody>
      </p:sp>
      <p:sp>
        <p:nvSpPr>
          <p:cNvPr id="15" name="TextBox 14">
            <a:extLst>
              <a:ext uri="{FF2B5EF4-FFF2-40B4-BE49-F238E27FC236}">
                <a16:creationId xmlns:a16="http://schemas.microsoft.com/office/drawing/2014/main" id="{2309730B-961E-5D2B-7D8E-6EAA8AA922FF}"/>
              </a:ext>
            </a:extLst>
          </p:cNvPr>
          <p:cNvSpPr txBox="1"/>
          <p:nvPr/>
        </p:nvSpPr>
        <p:spPr>
          <a:xfrm>
            <a:off x="1298448" y="2057400"/>
            <a:ext cx="3932237" cy="381158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90000"/>
              </a:lnSpc>
              <a:spcBef>
                <a:spcPts val="1000"/>
              </a:spcBef>
            </a:pPr>
            <a:endParaRPr lang="en-US" sz="1600" b="0" i="0" kern="1200" baseline="0">
              <a:latin typeface="+mn-lt"/>
            </a:endParaRPr>
          </a:p>
        </p:txBody>
      </p:sp>
      <p:sp>
        <p:nvSpPr>
          <p:cNvPr id="5" name="Footer Placeholder 4">
            <a:extLst>
              <a:ext uri="{FF2B5EF4-FFF2-40B4-BE49-F238E27FC236}">
                <a16:creationId xmlns:a16="http://schemas.microsoft.com/office/drawing/2014/main" id="{735B6119-3BA1-8369-B87C-0E6FBA0D4B33}"/>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469855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7D8615-0406-83B5-B068-AC6548390E2A}"/>
              </a:ext>
            </a:extLst>
          </p:cNvPr>
          <p:cNvSpPr>
            <a:spLocks noGrp="1"/>
          </p:cNvSpPr>
          <p:nvPr>
            <p:ph type="title"/>
          </p:nvPr>
        </p:nvSpPr>
        <p:spPr>
          <a:xfrm>
            <a:off x="1295399" y="638354"/>
            <a:ext cx="10949795" cy="900023"/>
          </a:xfrm>
        </p:spPr>
        <p:txBody>
          <a:bodyPr anchor="t">
            <a:normAutofit fontScale="90000"/>
          </a:bodyPr>
          <a:lstStyle/>
          <a:p>
            <a:r>
              <a:rPr lang="en-US">
                <a:ea typeface="+mj-lt"/>
                <a:cs typeface="+mj-lt"/>
              </a:rPr>
              <a:t>INTERACTIVE TERMS VISUALIZATION </a:t>
            </a:r>
            <a:endParaRPr lang="en-US"/>
          </a:p>
        </p:txBody>
      </p:sp>
      <p:sp>
        <p:nvSpPr>
          <p:cNvPr id="2" name="Slide Number Placeholder 1">
            <a:extLst>
              <a:ext uri="{FF2B5EF4-FFF2-40B4-BE49-F238E27FC236}">
                <a16:creationId xmlns:a16="http://schemas.microsoft.com/office/drawing/2014/main" id="{8E63EC04-7F6D-C459-4F8A-7FB083ADA517}"/>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dirty="0" smtClean="0"/>
              <a:pPr>
                <a:spcAft>
                  <a:spcPts val="600"/>
                </a:spcAft>
              </a:pPr>
              <a:t>66</a:t>
            </a:fld>
            <a:endParaRPr lang="en-US"/>
          </a:p>
        </p:txBody>
      </p:sp>
      <p:pic>
        <p:nvPicPr>
          <p:cNvPr id="8" name="Content Placeholder 7">
            <a:extLst>
              <a:ext uri="{FF2B5EF4-FFF2-40B4-BE49-F238E27FC236}">
                <a16:creationId xmlns:a16="http://schemas.microsoft.com/office/drawing/2014/main" id="{94354372-6F40-44D8-CED6-D72D54D5BCEB}"/>
              </a:ext>
            </a:extLst>
          </p:cNvPr>
          <p:cNvPicPr>
            <a:picLocks noGrp="1" noChangeAspect="1"/>
          </p:cNvPicPr>
          <p:nvPr>
            <p:ph idx="1"/>
          </p:nvPr>
        </p:nvPicPr>
        <p:blipFill>
          <a:blip r:embed="rId2"/>
          <a:stretch>
            <a:fillRect/>
          </a:stretch>
        </p:blipFill>
        <p:spPr>
          <a:xfrm>
            <a:off x="5888797" y="1212366"/>
            <a:ext cx="6054125" cy="5495925"/>
          </a:xfrm>
        </p:spPr>
      </p:pic>
      <p:sp>
        <p:nvSpPr>
          <p:cNvPr id="5" name="Footer Placeholder 4">
            <a:extLst>
              <a:ext uri="{FF2B5EF4-FFF2-40B4-BE49-F238E27FC236}">
                <a16:creationId xmlns:a16="http://schemas.microsoft.com/office/drawing/2014/main" id="{70176EE9-6AA3-6D78-862A-D9BEA0143366}"/>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3" name="TextBox 2">
            <a:extLst>
              <a:ext uri="{FF2B5EF4-FFF2-40B4-BE49-F238E27FC236}">
                <a16:creationId xmlns:a16="http://schemas.microsoft.com/office/drawing/2014/main" id="{928254E3-3A1A-88A5-4639-D935291964DF}"/>
              </a:ext>
            </a:extLst>
          </p:cNvPr>
          <p:cNvSpPr txBox="1"/>
          <p:nvPr/>
        </p:nvSpPr>
        <p:spPr>
          <a:xfrm>
            <a:off x="1043796" y="2337759"/>
            <a:ext cx="385025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Daytona Pro Condensed Light"/>
              </a:rPr>
              <a:t>Interaction terms not needed</a:t>
            </a:r>
          </a:p>
          <a:p>
            <a:pPr marL="342900" indent="-342900">
              <a:buFont typeface="Arial"/>
              <a:buChar char="•"/>
            </a:pPr>
            <a:r>
              <a:rPr lang="en-US" sz="2000"/>
              <a:t>In general, there’s not a need for interaction terms for any of these cases.   </a:t>
            </a:r>
          </a:p>
          <a:p>
            <a:pPr marL="342900" indent="-342900">
              <a:buFont typeface="Arial"/>
              <a:buChar char="•"/>
            </a:pPr>
            <a:r>
              <a:rPr lang="en-US" sz="2000"/>
              <a:t>There’s no indication of a UNIQUE trend between the predictors </a:t>
            </a:r>
            <a:endParaRPr lang="en-US"/>
          </a:p>
        </p:txBody>
      </p:sp>
    </p:spTree>
    <p:extLst>
      <p:ext uri="{BB962C8B-B14F-4D97-AF65-F5344CB8AC3E}">
        <p14:creationId xmlns:p14="http://schemas.microsoft.com/office/powerpoint/2010/main" val="1958704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DC6B05-AC44-9DDE-0823-236DAD5EC9A2}"/>
              </a:ext>
            </a:extLst>
          </p:cNvPr>
          <p:cNvSpPr>
            <a:spLocks noGrp="1"/>
          </p:cNvSpPr>
          <p:nvPr>
            <p:ph type="title"/>
          </p:nvPr>
        </p:nvSpPr>
        <p:spPr>
          <a:xfrm>
            <a:off x="1295399" y="609600"/>
            <a:ext cx="10058400" cy="914400"/>
          </a:xfrm>
        </p:spPr>
        <p:txBody>
          <a:bodyPr anchor="t">
            <a:normAutofit/>
          </a:bodyPr>
          <a:lstStyle/>
          <a:p>
            <a:r>
              <a:rPr lang="en-US">
                <a:cs typeface="Posterama"/>
              </a:rPr>
              <a:t> Complex model</a:t>
            </a:r>
          </a:p>
        </p:txBody>
      </p:sp>
      <p:sp>
        <p:nvSpPr>
          <p:cNvPr id="13" name="Slide Number Placeholder 3">
            <a:extLst>
              <a:ext uri="{FF2B5EF4-FFF2-40B4-BE49-F238E27FC236}">
                <a16:creationId xmlns:a16="http://schemas.microsoft.com/office/drawing/2014/main" id="{ED9686A2-B84E-AA3C-DCC2-054D96DD7E52}"/>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dirty="0" smtClean="0"/>
              <a:pPr>
                <a:spcAft>
                  <a:spcPts val="600"/>
                </a:spcAft>
              </a:pPr>
              <a:t>67</a:t>
            </a:fld>
            <a:endParaRPr lang="en-US"/>
          </a:p>
        </p:txBody>
      </p:sp>
      <p:sp>
        <p:nvSpPr>
          <p:cNvPr id="3" name="Footer Placeholder 4">
            <a:extLst>
              <a:ext uri="{FF2B5EF4-FFF2-40B4-BE49-F238E27FC236}">
                <a16:creationId xmlns:a16="http://schemas.microsoft.com/office/drawing/2014/main" id="{2EC45B0E-C75D-A0E5-3D03-64527525872C}"/>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5" name="Picture 4" descr="A screenshot of a computer&#10;&#10;Description automatically generated">
            <a:extLst>
              <a:ext uri="{FF2B5EF4-FFF2-40B4-BE49-F238E27FC236}">
                <a16:creationId xmlns:a16="http://schemas.microsoft.com/office/drawing/2014/main" id="{83D3F0A6-EFDD-F9E6-95E6-DE01CAD14A02}"/>
              </a:ext>
            </a:extLst>
          </p:cNvPr>
          <p:cNvPicPr>
            <a:picLocks noChangeAspect="1"/>
          </p:cNvPicPr>
          <p:nvPr/>
        </p:nvPicPr>
        <p:blipFill>
          <a:blip r:embed="rId2"/>
          <a:stretch>
            <a:fillRect/>
          </a:stretch>
        </p:blipFill>
        <p:spPr>
          <a:xfrm>
            <a:off x="1288211" y="1714689"/>
            <a:ext cx="3879011" cy="388869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D6D5B80-ED0F-9E50-97C9-D713118019D8}"/>
              </a:ext>
            </a:extLst>
          </p:cNvPr>
          <p:cNvPicPr>
            <a:picLocks noChangeAspect="1"/>
          </p:cNvPicPr>
          <p:nvPr/>
        </p:nvPicPr>
        <p:blipFill>
          <a:blip r:embed="rId3"/>
          <a:stretch>
            <a:fillRect/>
          </a:stretch>
        </p:blipFill>
        <p:spPr>
          <a:xfrm>
            <a:off x="5301921" y="2039877"/>
            <a:ext cx="3327818" cy="2979527"/>
          </a:xfrm>
          <a:prstGeom prst="rect">
            <a:avLst/>
          </a:prstGeom>
        </p:spPr>
      </p:pic>
      <p:pic>
        <p:nvPicPr>
          <p:cNvPr id="8" name="Picture 7">
            <a:extLst>
              <a:ext uri="{FF2B5EF4-FFF2-40B4-BE49-F238E27FC236}">
                <a16:creationId xmlns:a16="http://schemas.microsoft.com/office/drawing/2014/main" id="{2FAD5650-B85C-8B5B-E193-85B2FAB2717D}"/>
              </a:ext>
            </a:extLst>
          </p:cNvPr>
          <p:cNvPicPr>
            <a:picLocks noChangeAspect="1"/>
          </p:cNvPicPr>
          <p:nvPr/>
        </p:nvPicPr>
        <p:blipFill>
          <a:blip r:embed="rId4"/>
          <a:stretch>
            <a:fillRect/>
          </a:stretch>
        </p:blipFill>
        <p:spPr>
          <a:xfrm>
            <a:off x="8629865" y="1392293"/>
            <a:ext cx="3563787" cy="3879550"/>
          </a:xfrm>
          <a:prstGeom prst="rect">
            <a:avLst/>
          </a:prstGeom>
        </p:spPr>
      </p:pic>
    </p:spTree>
    <p:extLst>
      <p:ext uri="{BB962C8B-B14F-4D97-AF65-F5344CB8AC3E}">
        <p14:creationId xmlns:p14="http://schemas.microsoft.com/office/powerpoint/2010/main" val="3940586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DC6B05-AC44-9DDE-0823-236DAD5EC9A2}"/>
              </a:ext>
            </a:extLst>
          </p:cNvPr>
          <p:cNvSpPr>
            <a:spLocks noGrp="1"/>
          </p:cNvSpPr>
          <p:nvPr>
            <p:ph type="title"/>
          </p:nvPr>
        </p:nvSpPr>
        <p:spPr>
          <a:xfrm>
            <a:off x="1237891" y="995316"/>
            <a:ext cx="9939067" cy="721168"/>
          </a:xfrm>
        </p:spPr>
        <p:txBody>
          <a:bodyPr/>
          <a:lstStyle/>
          <a:p>
            <a:r>
              <a:rPr lang="en-US">
                <a:cs typeface="Posterama"/>
              </a:rPr>
              <a:t>QDA model</a:t>
            </a:r>
            <a:endParaRPr lang="en-US"/>
          </a:p>
        </p:txBody>
      </p:sp>
      <p:sp>
        <p:nvSpPr>
          <p:cNvPr id="13" name="Slide Number Placeholder 3">
            <a:extLst>
              <a:ext uri="{FF2B5EF4-FFF2-40B4-BE49-F238E27FC236}">
                <a16:creationId xmlns:a16="http://schemas.microsoft.com/office/drawing/2014/main" id="{ED9686A2-B84E-AA3C-DCC2-054D96DD7E52}"/>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dirty="0" smtClean="0"/>
              <a:pPr>
                <a:spcAft>
                  <a:spcPts val="600"/>
                </a:spcAft>
              </a:pPr>
              <a:t>68</a:t>
            </a:fld>
            <a:endParaRPr lang="en-US"/>
          </a:p>
        </p:txBody>
      </p:sp>
      <p:pic>
        <p:nvPicPr>
          <p:cNvPr id="4" name="Content Placeholder 3" descr="A graph of a graph&#10;&#10;Description automatically generated">
            <a:extLst>
              <a:ext uri="{FF2B5EF4-FFF2-40B4-BE49-F238E27FC236}">
                <a16:creationId xmlns:a16="http://schemas.microsoft.com/office/drawing/2014/main" id="{7AB5769F-A6C6-3887-2AC9-2A5104CF56C7}"/>
              </a:ext>
            </a:extLst>
          </p:cNvPr>
          <p:cNvPicPr>
            <a:picLocks noGrp="1" noChangeAspect="1"/>
          </p:cNvPicPr>
          <p:nvPr>
            <p:ph idx="1"/>
          </p:nvPr>
        </p:nvPicPr>
        <p:blipFill>
          <a:blip r:embed="rId2"/>
          <a:stretch>
            <a:fillRect/>
          </a:stretch>
        </p:blipFill>
        <p:spPr>
          <a:xfrm>
            <a:off x="6790940" y="1406458"/>
            <a:ext cx="4214183" cy="3999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Footer Placeholder 4">
            <a:extLst>
              <a:ext uri="{FF2B5EF4-FFF2-40B4-BE49-F238E27FC236}">
                <a16:creationId xmlns:a16="http://schemas.microsoft.com/office/drawing/2014/main" id="{1D41C1E1-47F1-8226-1979-A38E485618D5}"/>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7" name="Picture Placeholder 6" descr="A screenshot of a computer&#10;&#10;Description automatically generated">
            <a:extLst>
              <a:ext uri="{FF2B5EF4-FFF2-40B4-BE49-F238E27FC236}">
                <a16:creationId xmlns:a16="http://schemas.microsoft.com/office/drawing/2014/main" id="{8615E569-6DC3-FDBC-2460-B3A830CDBBE5}"/>
              </a:ext>
            </a:extLst>
          </p:cNvPr>
          <p:cNvPicPr>
            <a:picLocks noGrp="1" noChangeAspect="1"/>
          </p:cNvPicPr>
          <p:nvPr>
            <p:ph type="pic" sz="quarter" idx="13"/>
          </p:nvPr>
        </p:nvPicPr>
        <p:blipFill>
          <a:blip r:embed="rId3"/>
          <a:srcRect t="3449" b="3449"/>
          <a:stretch/>
        </p:blipFill>
        <p:spPr>
          <a:xfrm>
            <a:off x="1240320" y="2619824"/>
            <a:ext cx="4533900" cy="3286125"/>
          </a:xfrm>
        </p:spPr>
      </p:pic>
    </p:spTree>
    <p:extLst>
      <p:ext uri="{BB962C8B-B14F-4D97-AF65-F5344CB8AC3E}">
        <p14:creationId xmlns:p14="http://schemas.microsoft.com/office/powerpoint/2010/main" val="2240194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DC6B05-AC44-9DDE-0823-236DAD5EC9A2}"/>
              </a:ext>
            </a:extLst>
          </p:cNvPr>
          <p:cNvSpPr>
            <a:spLocks noGrp="1"/>
          </p:cNvSpPr>
          <p:nvPr>
            <p:ph type="title"/>
          </p:nvPr>
        </p:nvSpPr>
        <p:spPr>
          <a:xfrm>
            <a:off x="1237891" y="995316"/>
            <a:ext cx="9939067" cy="721168"/>
          </a:xfrm>
        </p:spPr>
        <p:txBody>
          <a:bodyPr/>
          <a:lstStyle/>
          <a:p>
            <a:r>
              <a:rPr lang="en-US">
                <a:cs typeface="Posterama"/>
              </a:rPr>
              <a:t>random forest</a:t>
            </a:r>
            <a:endParaRPr lang="en-US"/>
          </a:p>
        </p:txBody>
      </p:sp>
      <p:sp>
        <p:nvSpPr>
          <p:cNvPr id="13" name="Slide Number Placeholder 3">
            <a:extLst>
              <a:ext uri="{FF2B5EF4-FFF2-40B4-BE49-F238E27FC236}">
                <a16:creationId xmlns:a16="http://schemas.microsoft.com/office/drawing/2014/main" id="{ED9686A2-B84E-AA3C-DCC2-054D96DD7E52}"/>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dirty="0" smtClean="0"/>
              <a:pPr>
                <a:spcAft>
                  <a:spcPts val="600"/>
                </a:spcAft>
              </a:pPr>
              <a:t>69</a:t>
            </a:fld>
            <a:endParaRPr lang="en-US"/>
          </a:p>
        </p:txBody>
      </p:sp>
      <p:pic>
        <p:nvPicPr>
          <p:cNvPr id="7" name="Picture 6" descr="A screenshot of a computer&#10;&#10;Description automatically generated">
            <a:extLst>
              <a:ext uri="{FF2B5EF4-FFF2-40B4-BE49-F238E27FC236}">
                <a16:creationId xmlns:a16="http://schemas.microsoft.com/office/drawing/2014/main" id="{5A182BC9-92D8-364C-3C3E-09C8F097012E}"/>
              </a:ext>
            </a:extLst>
          </p:cNvPr>
          <p:cNvPicPr>
            <a:picLocks noChangeAspect="1"/>
          </p:cNvPicPr>
          <p:nvPr/>
        </p:nvPicPr>
        <p:blipFill>
          <a:blip r:embed="rId2"/>
          <a:stretch>
            <a:fillRect/>
          </a:stretch>
        </p:blipFill>
        <p:spPr>
          <a:xfrm>
            <a:off x="2064590" y="5035762"/>
            <a:ext cx="3720860" cy="16891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Footer Placeholder 4">
            <a:extLst>
              <a:ext uri="{FF2B5EF4-FFF2-40B4-BE49-F238E27FC236}">
                <a16:creationId xmlns:a16="http://schemas.microsoft.com/office/drawing/2014/main" id="{AB3486D0-3D1B-473E-67AE-94FDED553392}"/>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9" name="TextBox 8">
            <a:extLst>
              <a:ext uri="{FF2B5EF4-FFF2-40B4-BE49-F238E27FC236}">
                <a16:creationId xmlns:a16="http://schemas.microsoft.com/office/drawing/2014/main" id="{7D6464D0-621F-C3B0-A8A2-64011A2E2605}"/>
              </a:ext>
            </a:extLst>
          </p:cNvPr>
          <p:cNvSpPr txBox="1"/>
          <p:nvPr/>
        </p:nvSpPr>
        <p:spPr>
          <a:xfrm>
            <a:off x="756249" y="2237117"/>
            <a:ext cx="721455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Daytona Pro Condensed Light"/>
              </a:rPr>
              <a:t>Random forest</a:t>
            </a:r>
            <a:r>
              <a:rPr lang="en-US" sz="1600" b="1"/>
              <a:t> </a:t>
            </a:r>
            <a:r>
              <a:rPr lang="en-US" sz="1600"/>
              <a:t>is a powerful algorithm used for regression and classification</a:t>
            </a:r>
          </a:p>
          <a:p>
            <a:pPr marL="285750" indent="-285750">
              <a:buFont typeface="Arial"/>
              <a:buChar char="•"/>
            </a:pPr>
            <a:r>
              <a:rPr lang="en-US" sz="1600">
                <a:solidFill>
                  <a:srgbClr val="0F0F0F"/>
                </a:solidFill>
              </a:rPr>
              <a:t>Random Forest uses the bagging method to create an ensemble of trees</a:t>
            </a:r>
          </a:p>
          <a:p>
            <a:pPr marL="285750" indent="-285750">
              <a:buFont typeface="Arial"/>
              <a:buChar char="•"/>
            </a:pPr>
            <a:r>
              <a:rPr lang="en-US" sz="1600">
                <a:solidFill>
                  <a:srgbClr val="0F0F0F"/>
                </a:solidFill>
              </a:rPr>
              <a:t>It has feature selection incorporated</a:t>
            </a:r>
          </a:p>
          <a:p>
            <a:pPr marL="285750" indent="-285750">
              <a:buFont typeface="Arial"/>
              <a:buChar char="•"/>
            </a:pPr>
            <a:r>
              <a:rPr lang="en-US" sz="1600">
                <a:solidFill>
                  <a:srgbClr val="0F0F0F"/>
                </a:solidFill>
              </a:rPr>
              <a:t>Effective for both categorical and numerical data, for our problem we have more categorical variables</a:t>
            </a:r>
          </a:p>
          <a:p>
            <a:pPr marL="285750" indent="-285750">
              <a:buFont typeface="Arial"/>
              <a:buChar char="•"/>
            </a:pPr>
            <a:r>
              <a:rPr lang="en-US" sz="1600">
                <a:solidFill>
                  <a:srgbClr val="0F0F0F"/>
                </a:solidFill>
              </a:rPr>
              <a:t>KNN is Not as effective with categorical features</a:t>
            </a:r>
          </a:p>
          <a:p>
            <a:endParaRPr lang="en-US"/>
          </a:p>
          <a:p>
            <a:r>
              <a:rPr lang="en-US" sz="1600" b="1">
                <a:latin typeface="Daytona Pro Condensed Light"/>
              </a:rPr>
              <a:t>Predictors</a:t>
            </a:r>
          </a:p>
          <a:p>
            <a:pPr marL="285750" indent="-285750">
              <a:buFont typeface="Arial"/>
              <a:buChar char="•"/>
            </a:pPr>
            <a:r>
              <a:rPr lang="en-US" sz="1600"/>
              <a:t>We will consider all predictors because RF has feature selection internally</a:t>
            </a:r>
          </a:p>
          <a:p>
            <a:pPr marL="285750" indent="-285750">
              <a:buFont typeface="Arial"/>
              <a:buChar char="•"/>
            </a:pPr>
            <a:r>
              <a:rPr lang="en-US" sz="1600"/>
              <a:t>Variable importance gives an insight into most important predictors</a:t>
            </a:r>
          </a:p>
        </p:txBody>
      </p:sp>
      <p:pic>
        <p:nvPicPr>
          <p:cNvPr id="15" name="Picture 14" descr="A screenshot of a computer&#10;&#10;Description automatically generated">
            <a:extLst>
              <a:ext uri="{FF2B5EF4-FFF2-40B4-BE49-F238E27FC236}">
                <a16:creationId xmlns:a16="http://schemas.microsoft.com/office/drawing/2014/main" id="{155288C2-5903-9A2E-6AEF-C01BCD317DCA}"/>
              </a:ext>
            </a:extLst>
          </p:cNvPr>
          <p:cNvPicPr>
            <a:picLocks noChangeAspect="1"/>
          </p:cNvPicPr>
          <p:nvPr/>
        </p:nvPicPr>
        <p:blipFill>
          <a:blip r:embed="rId3"/>
          <a:stretch>
            <a:fillRect/>
          </a:stretch>
        </p:blipFill>
        <p:spPr>
          <a:xfrm>
            <a:off x="7882117" y="1039663"/>
            <a:ext cx="3285765" cy="4778674"/>
          </a:xfrm>
          <a:prstGeom prst="rect">
            <a:avLst/>
          </a:prstGeom>
        </p:spPr>
      </p:pic>
      <p:sp>
        <p:nvSpPr>
          <p:cNvPr id="10" name="Rectangle: Rounded Corners 9">
            <a:extLst>
              <a:ext uri="{FF2B5EF4-FFF2-40B4-BE49-F238E27FC236}">
                <a16:creationId xmlns:a16="http://schemas.microsoft.com/office/drawing/2014/main" id="{C2B25565-C3AB-9358-06C2-DF939485C106}"/>
              </a:ext>
            </a:extLst>
          </p:cNvPr>
          <p:cNvSpPr/>
          <p:nvPr/>
        </p:nvSpPr>
        <p:spPr>
          <a:xfrm>
            <a:off x="8056422" y="1273555"/>
            <a:ext cx="3220528" cy="891396"/>
          </a:xfrm>
          <a:prstGeom prst="roundRect">
            <a:avLst/>
          </a:prstGeom>
          <a:noFill/>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048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35447" y="549618"/>
            <a:ext cx="5760720" cy="548640"/>
          </a:xfrm>
        </p:spPr>
        <p:txBody>
          <a:bodyPr/>
          <a:lstStyle/>
          <a:p>
            <a:r>
              <a:rPr lang="en-US">
                <a:cs typeface="Posterama"/>
              </a:rPr>
              <a:t>DATA PRE-PROCESSING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7</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959446" y="2788863"/>
            <a:ext cx="5760720" cy="3319272"/>
          </a:xfrm>
        </p:spPr>
        <p:txBody>
          <a:bodyPr vert="horz" lIns="0" tIns="0" rIns="0" bIns="0" rtlCol="0" anchor="t">
            <a:noAutofit/>
          </a:bodyPr>
          <a:lstStyle/>
          <a:p>
            <a:pPr>
              <a:lnSpc>
                <a:spcPts val="2400"/>
              </a:lnSpc>
            </a:pPr>
            <a:r>
              <a:rPr lang="en-US"/>
              <a:t>DATASET</a:t>
            </a:r>
          </a:p>
          <a:p>
            <a:pPr>
              <a:lnSpc>
                <a:spcPts val="2400"/>
              </a:lnSpc>
            </a:pPr>
            <a:endParaRPr lang="en-US" sz="2000" spc="0"/>
          </a:p>
          <a:p>
            <a:pPr>
              <a:lnSpc>
                <a:spcPts val="2400"/>
              </a:lnSpc>
            </a:pPr>
            <a:r>
              <a:rPr lang="en-US"/>
              <a:t>VARIABLES </a:t>
            </a:r>
          </a:p>
          <a:p>
            <a:pPr>
              <a:lnSpc>
                <a:spcPts val="2400"/>
              </a:lnSpc>
            </a:pPr>
            <a:endParaRPr lang="en-US"/>
          </a:p>
          <a:p>
            <a:pPr>
              <a:lnSpc>
                <a:spcPts val="2400"/>
              </a:lnSpc>
            </a:pPr>
            <a:r>
              <a:rPr lang="en-US"/>
              <a:t>MISSING VALUES? </a:t>
            </a:r>
          </a:p>
          <a:p>
            <a:pPr>
              <a:lnSpc>
                <a:spcPts val="2400"/>
              </a:lnSpc>
            </a:pPr>
            <a:endParaRPr lang="en-US"/>
          </a:p>
          <a:p>
            <a:pPr>
              <a:lnSpc>
                <a:spcPts val="2400"/>
              </a:lnSpc>
            </a:pPr>
            <a:endParaRPr lang="en-US"/>
          </a:p>
          <a:p>
            <a:pPr>
              <a:lnSpc>
                <a:spcPts val="2400"/>
              </a:lnSpc>
            </a:pPr>
            <a:endParaRPr lang="en-US"/>
          </a:p>
          <a:p>
            <a:pPr>
              <a:lnSpc>
                <a:spcPts val="2400"/>
              </a:lnSpc>
            </a:pPr>
            <a:endParaRPr lang="en-US"/>
          </a:p>
        </p:txBody>
      </p:sp>
      <p:pic>
        <p:nvPicPr>
          <p:cNvPr id="11" name="Graphic 10" descr="Right pointing backhand index with solid fill">
            <a:extLst>
              <a:ext uri="{FF2B5EF4-FFF2-40B4-BE49-F238E27FC236}">
                <a16:creationId xmlns:a16="http://schemas.microsoft.com/office/drawing/2014/main" id="{2E1A97EE-6279-B9A7-AA9F-28DF7510D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8873" y="2597987"/>
            <a:ext cx="684363" cy="698740"/>
          </a:xfrm>
          <a:prstGeom prst="rect">
            <a:avLst/>
          </a:prstGeom>
        </p:spPr>
      </p:pic>
      <p:sp>
        <p:nvSpPr>
          <p:cNvPr id="8" name="Footer Placeholder 4">
            <a:extLst>
              <a:ext uri="{FF2B5EF4-FFF2-40B4-BE49-F238E27FC236}">
                <a16:creationId xmlns:a16="http://schemas.microsoft.com/office/drawing/2014/main" id="{68B4EBA3-DB6D-8AE2-6BFF-F3D376E5AD72}"/>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16" name="Camera 15">
            <a:extLst>
              <a:ext uri="{FF2B5EF4-FFF2-40B4-BE49-F238E27FC236}">
                <a16:creationId xmlns:a16="http://schemas.microsoft.com/office/drawing/2014/main" id="{61BDD1BF-FAB9-2D39-BB25-11FB22AD1E19}"/>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4080008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DC6B05-AC44-9DDE-0823-236DAD5EC9A2}"/>
              </a:ext>
            </a:extLst>
          </p:cNvPr>
          <p:cNvSpPr>
            <a:spLocks noGrp="1"/>
          </p:cNvSpPr>
          <p:nvPr>
            <p:ph type="title"/>
          </p:nvPr>
        </p:nvSpPr>
        <p:spPr>
          <a:xfrm>
            <a:off x="1237891" y="995316"/>
            <a:ext cx="9939067" cy="721168"/>
          </a:xfrm>
        </p:spPr>
        <p:txBody>
          <a:bodyPr/>
          <a:lstStyle/>
          <a:p>
            <a:r>
              <a:rPr lang="en-US">
                <a:cs typeface="Posterama"/>
              </a:rPr>
              <a:t>random forest</a:t>
            </a:r>
            <a:endParaRPr lang="en-US"/>
          </a:p>
        </p:txBody>
      </p:sp>
      <p:sp>
        <p:nvSpPr>
          <p:cNvPr id="13" name="Slide Number Placeholder 3">
            <a:extLst>
              <a:ext uri="{FF2B5EF4-FFF2-40B4-BE49-F238E27FC236}">
                <a16:creationId xmlns:a16="http://schemas.microsoft.com/office/drawing/2014/main" id="{ED9686A2-B84E-AA3C-DCC2-054D96DD7E52}"/>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dirty="0" smtClean="0"/>
              <a:pPr>
                <a:spcAft>
                  <a:spcPts val="600"/>
                </a:spcAft>
              </a:pPr>
              <a:t>70</a:t>
            </a:fld>
            <a:endParaRPr lang="en-US"/>
          </a:p>
        </p:txBody>
      </p:sp>
      <p:pic>
        <p:nvPicPr>
          <p:cNvPr id="9" name="Picture Placeholder 8" descr="A screenshot of a computer&#10;&#10;Description automatically generated">
            <a:extLst>
              <a:ext uri="{FF2B5EF4-FFF2-40B4-BE49-F238E27FC236}">
                <a16:creationId xmlns:a16="http://schemas.microsoft.com/office/drawing/2014/main" id="{E9923518-4966-14BD-337F-0F4B28F1F9FB}"/>
              </a:ext>
            </a:extLst>
          </p:cNvPr>
          <p:cNvPicPr>
            <a:picLocks noGrp="1" noChangeAspect="1"/>
          </p:cNvPicPr>
          <p:nvPr>
            <p:ph type="pic" sz="quarter" idx="13"/>
          </p:nvPr>
        </p:nvPicPr>
        <p:blipFill>
          <a:blip r:embed="rId2"/>
          <a:srcRect t="10841" b="10841"/>
          <a:stretch/>
        </p:blipFill>
        <p:spPr>
          <a:xfrm>
            <a:off x="6413384" y="1713601"/>
            <a:ext cx="4956414" cy="4307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Footer Placeholder 4">
            <a:extLst>
              <a:ext uri="{FF2B5EF4-FFF2-40B4-BE49-F238E27FC236}">
                <a16:creationId xmlns:a16="http://schemas.microsoft.com/office/drawing/2014/main" id="{6B64DC8F-BA19-3B44-7D2C-081E6A32F78B}"/>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
        <p:nvSpPr>
          <p:cNvPr id="5" name="TextBox 4">
            <a:extLst>
              <a:ext uri="{FF2B5EF4-FFF2-40B4-BE49-F238E27FC236}">
                <a16:creationId xmlns:a16="http://schemas.microsoft.com/office/drawing/2014/main" id="{9A6351C2-BA9A-6E0E-E527-831A36E5596D}"/>
              </a:ext>
            </a:extLst>
          </p:cNvPr>
          <p:cNvSpPr txBox="1"/>
          <p:nvPr/>
        </p:nvSpPr>
        <p:spPr>
          <a:xfrm>
            <a:off x="1245079" y="2495909"/>
            <a:ext cx="4612255"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Daytona Pro Condensed Light"/>
              </a:rPr>
              <a:t>Results Random Forest model</a:t>
            </a:r>
          </a:p>
          <a:p>
            <a:r>
              <a:rPr lang="en-US" sz="1400"/>
              <a:t>All predictors included</a:t>
            </a:r>
          </a:p>
          <a:p>
            <a:endParaRPr lang="en-US" sz="1400"/>
          </a:p>
          <a:p>
            <a:endParaRPr lang="en-US" sz="1400"/>
          </a:p>
          <a:p>
            <a:r>
              <a:rPr lang="en-US" b="1">
                <a:latin typeface="Daytona Pro Condensed Light"/>
              </a:rPr>
              <a:t>Threshold: 0.3</a:t>
            </a:r>
          </a:p>
          <a:p>
            <a:r>
              <a:rPr lang="en-US" sz="1400"/>
              <a:t>Accuracy: 0.70</a:t>
            </a:r>
          </a:p>
          <a:p>
            <a:r>
              <a:rPr lang="en-US" sz="1400"/>
              <a:t>Sensitivity: 0.80</a:t>
            </a:r>
          </a:p>
          <a:p>
            <a:r>
              <a:rPr lang="en-US" sz="1400"/>
              <a:t>Specificity: 0.40</a:t>
            </a:r>
          </a:p>
          <a:p>
            <a:r>
              <a:rPr lang="en-US" sz="1400"/>
              <a:t>Prevalence: 0.75</a:t>
            </a:r>
          </a:p>
          <a:p>
            <a:r>
              <a:rPr lang="en-US" sz="1400"/>
              <a:t>PPV:0.80</a:t>
            </a:r>
          </a:p>
          <a:p>
            <a:r>
              <a:rPr lang="en-US" sz="1400"/>
              <a:t>NPV:0.40</a:t>
            </a:r>
          </a:p>
          <a:p>
            <a:r>
              <a:rPr lang="en-US" sz="1400"/>
              <a:t>AUC:0.65</a:t>
            </a:r>
          </a:p>
          <a:p>
            <a:r>
              <a:rPr lang="en-US" sz="1400"/>
              <a:t>Log-Loss:0.56</a:t>
            </a:r>
          </a:p>
        </p:txBody>
      </p:sp>
    </p:spTree>
    <p:extLst>
      <p:ext uri="{BB962C8B-B14F-4D97-AF65-F5344CB8AC3E}">
        <p14:creationId xmlns:p14="http://schemas.microsoft.com/office/powerpoint/2010/main" val="2260344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F122-86EB-7B03-4C74-718741716A3E}"/>
              </a:ext>
            </a:extLst>
          </p:cNvPr>
          <p:cNvSpPr>
            <a:spLocks noGrp="1"/>
          </p:cNvSpPr>
          <p:nvPr>
            <p:ph type="title"/>
          </p:nvPr>
        </p:nvSpPr>
        <p:spPr/>
        <p:txBody>
          <a:bodyPr/>
          <a:lstStyle/>
          <a:p>
            <a:r>
              <a:rPr lang="en-US">
                <a:cs typeface="Posterama"/>
              </a:rPr>
              <a:t>Random forest</a:t>
            </a:r>
            <a:endParaRPr lang="en-US"/>
          </a:p>
        </p:txBody>
      </p:sp>
      <p:sp>
        <p:nvSpPr>
          <p:cNvPr id="3" name="Slide Number Placeholder 2">
            <a:extLst>
              <a:ext uri="{FF2B5EF4-FFF2-40B4-BE49-F238E27FC236}">
                <a16:creationId xmlns:a16="http://schemas.microsoft.com/office/drawing/2014/main" id="{18D6D7BA-5E85-12F1-1BD0-7F0BBAAA2278}"/>
              </a:ext>
            </a:extLst>
          </p:cNvPr>
          <p:cNvSpPr>
            <a:spLocks noGrp="1"/>
          </p:cNvSpPr>
          <p:nvPr>
            <p:ph type="sldNum" sz="quarter" idx="11"/>
          </p:nvPr>
        </p:nvSpPr>
        <p:spPr/>
        <p:txBody>
          <a:bodyPr/>
          <a:lstStyle/>
          <a:p>
            <a:fld id="{75DF2D63-3FF5-D547-96B9-BE9CCD1ABA58}" type="slidenum">
              <a:rPr lang="en-US" dirty="0" smtClean="0"/>
              <a:t>71</a:t>
            </a:fld>
            <a:endParaRPr lang="en-US"/>
          </a:p>
        </p:txBody>
      </p:sp>
      <p:pic>
        <p:nvPicPr>
          <p:cNvPr id="6" name="Picture 5">
            <a:extLst>
              <a:ext uri="{FF2B5EF4-FFF2-40B4-BE49-F238E27FC236}">
                <a16:creationId xmlns:a16="http://schemas.microsoft.com/office/drawing/2014/main" id="{88E87669-8EE4-CFDD-9CA7-3F0316D09FFD}"/>
              </a:ext>
            </a:extLst>
          </p:cNvPr>
          <p:cNvPicPr>
            <a:picLocks noChangeAspect="1"/>
          </p:cNvPicPr>
          <p:nvPr/>
        </p:nvPicPr>
        <p:blipFill>
          <a:blip r:embed="rId2"/>
          <a:stretch>
            <a:fillRect/>
          </a:stretch>
        </p:blipFill>
        <p:spPr>
          <a:xfrm>
            <a:off x="1064582" y="1660505"/>
            <a:ext cx="10576508" cy="50921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4">
            <a:extLst>
              <a:ext uri="{FF2B5EF4-FFF2-40B4-BE49-F238E27FC236}">
                <a16:creationId xmlns:a16="http://schemas.microsoft.com/office/drawing/2014/main" id="{0742DE3A-9D1F-2E45-96FD-FD2C4FC1CA9B}"/>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2743646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656A-8591-CF7B-CF69-57D90057AF4F}"/>
              </a:ext>
            </a:extLst>
          </p:cNvPr>
          <p:cNvSpPr>
            <a:spLocks noGrp="1"/>
          </p:cNvSpPr>
          <p:nvPr>
            <p:ph type="title"/>
          </p:nvPr>
        </p:nvSpPr>
        <p:spPr>
          <a:xfrm>
            <a:off x="881504" y="4761839"/>
            <a:ext cx="4922519" cy="1828800"/>
          </a:xfrm>
        </p:spPr>
        <p:txBody>
          <a:bodyPr/>
          <a:lstStyle/>
          <a:p>
            <a:r>
              <a:rPr lang="en-US">
                <a:cs typeface="Posterama"/>
              </a:rPr>
              <a:t>Model comparisons </a:t>
            </a:r>
            <a:endParaRPr lang="en-US"/>
          </a:p>
        </p:txBody>
      </p:sp>
      <p:pic>
        <p:nvPicPr>
          <p:cNvPr id="16" name="Content Placeholder 15" descr="A group of graphs showing different types of numbers&#10;&#10;Description automatically generated">
            <a:extLst>
              <a:ext uri="{FF2B5EF4-FFF2-40B4-BE49-F238E27FC236}">
                <a16:creationId xmlns:a16="http://schemas.microsoft.com/office/drawing/2014/main" id="{BE8002A9-C234-3A40-8099-38EB5AB81227}"/>
              </a:ext>
            </a:extLst>
          </p:cNvPr>
          <p:cNvPicPr>
            <a:picLocks noGrp="1" noChangeAspect="1"/>
          </p:cNvPicPr>
          <p:nvPr>
            <p:ph sz="half" idx="2"/>
          </p:nvPr>
        </p:nvPicPr>
        <p:blipFill>
          <a:blip r:embed="rId2"/>
          <a:stretch>
            <a:fillRect/>
          </a:stretch>
        </p:blipFill>
        <p:spPr>
          <a:xfrm>
            <a:off x="6463180" y="911697"/>
            <a:ext cx="5050226" cy="2720368"/>
          </a:xfrm>
        </p:spPr>
      </p:pic>
      <p:sp>
        <p:nvSpPr>
          <p:cNvPr id="7" name="Slide Number Placeholder 6">
            <a:extLst>
              <a:ext uri="{FF2B5EF4-FFF2-40B4-BE49-F238E27FC236}">
                <a16:creationId xmlns:a16="http://schemas.microsoft.com/office/drawing/2014/main" id="{E51F28C4-377D-EDD1-AF41-97A98BDA2A5D}"/>
              </a:ext>
            </a:extLst>
          </p:cNvPr>
          <p:cNvSpPr>
            <a:spLocks noGrp="1"/>
          </p:cNvSpPr>
          <p:nvPr>
            <p:ph type="sldNum" sz="quarter" idx="11"/>
          </p:nvPr>
        </p:nvSpPr>
        <p:spPr/>
        <p:txBody>
          <a:bodyPr/>
          <a:lstStyle/>
          <a:p>
            <a:fld id="{75DF2D63-3FF5-D547-96B9-BE9CCD1ABA58}" type="slidenum">
              <a:rPr lang="en-US" dirty="0" smtClean="0"/>
              <a:t>72</a:t>
            </a:fld>
            <a:endParaRPr lang="en-US"/>
          </a:p>
        </p:txBody>
      </p:sp>
      <p:sp>
        <p:nvSpPr>
          <p:cNvPr id="4" name="Footer Placeholder 4">
            <a:extLst>
              <a:ext uri="{FF2B5EF4-FFF2-40B4-BE49-F238E27FC236}">
                <a16:creationId xmlns:a16="http://schemas.microsoft.com/office/drawing/2014/main" id="{D1041C21-9E7D-4AE6-7732-37D84D893F37}"/>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pic>
        <p:nvPicPr>
          <p:cNvPr id="17" name="Picture 16">
            <a:extLst>
              <a:ext uri="{FF2B5EF4-FFF2-40B4-BE49-F238E27FC236}">
                <a16:creationId xmlns:a16="http://schemas.microsoft.com/office/drawing/2014/main" id="{C5F4A044-0854-EBBD-D869-76B33F331A31}"/>
              </a:ext>
            </a:extLst>
          </p:cNvPr>
          <p:cNvPicPr>
            <a:picLocks noChangeAspect="1"/>
          </p:cNvPicPr>
          <p:nvPr/>
        </p:nvPicPr>
        <p:blipFill>
          <a:blip r:embed="rId3"/>
          <a:stretch>
            <a:fillRect/>
          </a:stretch>
        </p:blipFill>
        <p:spPr>
          <a:xfrm>
            <a:off x="871268" y="906283"/>
            <a:ext cx="4957313" cy="3075737"/>
          </a:xfrm>
          <a:prstGeom prst="rect">
            <a:avLst/>
          </a:prstGeom>
        </p:spPr>
      </p:pic>
    </p:spTree>
    <p:extLst>
      <p:ext uri="{BB962C8B-B14F-4D97-AF65-F5344CB8AC3E}">
        <p14:creationId xmlns:p14="http://schemas.microsoft.com/office/powerpoint/2010/main" val="812896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958682" y="652731"/>
            <a:ext cx="10275498" cy="900023"/>
          </a:xfrm>
        </p:spPr>
        <p:txBody>
          <a:bodyPr/>
          <a:lstStyle/>
          <a:p>
            <a:r>
              <a:rPr lang="en-US">
                <a:cs typeface="Posterama"/>
              </a:rPr>
              <a:t> Model comparisons</a:t>
            </a:r>
            <a:endParaRPr lang="en-US" err="1"/>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dirty="0" smtClean="0"/>
              <a:pPr/>
              <a:t>73</a:t>
            </a:fld>
            <a:endParaRPr lang="en-US"/>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3562996202"/>
              </p:ext>
            </p:extLst>
          </p:nvPr>
        </p:nvGraphicFramePr>
        <p:xfrm>
          <a:off x="1178943" y="1768415"/>
          <a:ext cx="10689233" cy="4669752"/>
        </p:xfrm>
        <a:graphic>
          <a:graphicData uri="http://schemas.openxmlformats.org/drawingml/2006/table">
            <a:tbl>
              <a:tblPr firstRow="1" bandRow="1">
                <a:tableStyleId>{5C22544A-7EE6-4342-B048-85BDC9FD1C3A}</a:tableStyleId>
              </a:tblPr>
              <a:tblGrid>
                <a:gridCol w="1045888">
                  <a:extLst>
                    <a:ext uri="{9D8B030D-6E8A-4147-A177-3AD203B41FA5}">
                      <a16:colId xmlns:a16="http://schemas.microsoft.com/office/drawing/2014/main" val="1689330750"/>
                    </a:ext>
                  </a:extLst>
                </a:gridCol>
                <a:gridCol w="1551072">
                  <a:extLst>
                    <a:ext uri="{9D8B030D-6E8A-4147-A177-3AD203B41FA5}">
                      <a16:colId xmlns:a16="http://schemas.microsoft.com/office/drawing/2014/main" val="2660631934"/>
                    </a:ext>
                  </a:extLst>
                </a:gridCol>
                <a:gridCol w="1563073">
                  <a:extLst>
                    <a:ext uri="{9D8B030D-6E8A-4147-A177-3AD203B41FA5}">
                      <a16:colId xmlns:a16="http://schemas.microsoft.com/office/drawing/2014/main" val="3909717689"/>
                    </a:ext>
                  </a:extLst>
                </a:gridCol>
                <a:gridCol w="1518097">
                  <a:extLst>
                    <a:ext uri="{9D8B030D-6E8A-4147-A177-3AD203B41FA5}">
                      <a16:colId xmlns:a16="http://schemas.microsoft.com/office/drawing/2014/main" val="1603189107"/>
                    </a:ext>
                  </a:extLst>
                </a:gridCol>
                <a:gridCol w="828304">
                  <a:extLst>
                    <a:ext uri="{9D8B030D-6E8A-4147-A177-3AD203B41FA5}">
                      <a16:colId xmlns:a16="http://schemas.microsoft.com/office/drawing/2014/main" val="1209389591"/>
                    </a:ext>
                  </a:extLst>
                </a:gridCol>
                <a:gridCol w="742461">
                  <a:extLst>
                    <a:ext uri="{9D8B030D-6E8A-4147-A177-3AD203B41FA5}">
                      <a16:colId xmlns:a16="http://schemas.microsoft.com/office/drawing/2014/main" val="3376360554"/>
                    </a:ext>
                  </a:extLst>
                </a:gridCol>
                <a:gridCol w="1621690">
                  <a:extLst>
                    <a:ext uri="{9D8B030D-6E8A-4147-A177-3AD203B41FA5}">
                      <a16:colId xmlns:a16="http://schemas.microsoft.com/office/drawing/2014/main" val="2755691855"/>
                    </a:ext>
                  </a:extLst>
                </a:gridCol>
                <a:gridCol w="859691">
                  <a:extLst>
                    <a:ext uri="{9D8B030D-6E8A-4147-A177-3AD203B41FA5}">
                      <a16:colId xmlns:a16="http://schemas.microsoft.com/office/drawing/2014/main" val="3688947171"/>
                    </a:ext>
                  </a:extLst>
                </a:gridCol>
                <a:gridCol w="958957">
                  <a:extLst>
                    <a:ext uri="{9D8B030D-6E8A-4147-A177-3AD203B41FA5}">
                      <a16:colId xmlns:a16="http://schemas.microsoft.com/office/drawing/2014/main" val="1959541741"/>
                    </a:ext>
                  </a:extLst>
                </a:gridCol>
              </a:tblGrid>
              <a:tr h="875579">
                <a:tc>
                  <a:txBody>
                    <a:bodyPr/>
                    <a:lstStyle/>
                    <a:p>
                      <a:pPr algn="ctr"/>
                      <a:r>
                        <a:rPr lang="en-US" sz="1400" b="0" i="0" cap="all" spc="200" baseline="0">
                          <a:solidFill>
                            <a:schemeClr val="tx1"/>
                          </a:solidFill>
                          <a:latin typeface="Posterama"/>
                        </a:rPr>
                        <a:t>Model</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ACCURACY</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Sensitivity</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SPECIFIVITY</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PPV</a:t>
                      </a:r>
                      <a:endParaRPr lang="en-US" sz="1400" b="0" i="0" cap="all" spc="200" baseline="0" err="1">
                        <a:solidFill>
                          <a:schemeClr val="tx1"/>
                        </a:solidFill>
                        <a:latin typeface="Posterama"/>
                        <a:cs typeface="Posterama"/>
                      </a:endParaRP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NPV </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PREVALENCE</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AUC</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LOG-LOSS</a:t>
                      </a:r>
                    </a:p>
                  </a:txBody>
                  <a:tcPr anchor="ctr">
                    <a:solidFill>
                      <a:schemeClr val="accent4"/>
                    </a:solidFill>
                  </a:tcPr>
                </a:tc>
                <a:extLst>
                  <a:ext uri="{0D108BD9-81ED-4DB2-BD59-A6C34878D82A}">
                    <a16:rowId xmlns:a16="http://schemas.microsoft.com/office/drawing/2014/main" val="479928716"/>
                  </a:ext>
                </a:extLst>
              </a:tr>
              <a:tr h="875579">
                <a:tc>
                  <a:txBody>
                    <a:bodyPr/>
                    <a:lstStyle/>
                    <a:p>
                      <a:pPr algn="ctr"/>
                      <a:r>
                        <a:rPr lang="en-US" sz="1400" b="0" i="0" baseline="0">
                          <a:solidFill>
                            <a:schemeClr val="tx1"/>
                          </a:solidFill>
                          <a:latin typeface="Daytona Pro Condensed Light"/>
                        </a:rPr>
                        <a:t>Simple model</a:t>
                      </a:r>
                    </a:p>
                  </a:txBody>
                  <a:tcPr anchor="ctr">
                    <a:solidFill>
                      <a:schemeClr val="accent2">
                        <a:alpha val="10000"/>
                      </a:schemeClr>
                    </a:solidFill>
                  </a:tcPr>
                </a:tc>
                <a:tc>
                  <a:txBody>
                    <a:bodyPr/>
                    <a:lstStyle/>
                    <a:p>
                      <a:pPr algn="ctr"/>
                      <a:r>
                        <a:rPr lang="en-US" sz="1400" b="1" i="0" baseline="0">
                          <a:solidFill>
                            <a:srgbClr val="0EE3A7"/>
                          </a:solidFill>
                          <a:latin typeface="Daytona Pro Condensed Light"/>
                        </a:rPr>
                        <a:t>0.73</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0.8133</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0.48</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0.8243</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0.4615</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0.75</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0.6963</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0.5306</a:t>
                      </a:r>
                    </a:p>
                  </a:txBody>
                  <a:tcPr anchor="ctr">
                    <a:solidFill>
                      <a:schemeClr val="accent2">
                        <a:alpha val="10000"/>
                      </a:schemeClr>
                    </a:solidFill>
                  </a:tcPr>
                </a:tc>
                <a:extLst>
                  <a:ext uri="{0D108BD9-81ED-4DB2-BD59-A6C34878D82A}">
                    <a16:rowId xmlns:a16="http://schemas.microsoft.com/office/drawing/2014/main" val="1760208656"/>
                  </a:ext>
                </a:extLst>
              </a:tr>
              <a:tr h="1167436">
                <a:tc>
                  <a:txBody>
                    <a:bodyPr/>
                    <a:lstStyle/>
                    <a:p>
                      <a:pPr algn="ctr"/>
                      <a:r>
                        <a:rPr lang="en-US" sz="1400" b="0" i="0" baseline="0">
                          <a:solidFill>
                            <a:schemeClr val="tx1"/>
                          </a:solidFill>
                          <a:latin typeface="Daytona Pro Condensed Light"/>
                        </a:rPr>
                        <a:t>Complex Model GLM Interaction</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0.69</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0.7647</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0.52</a:t>
                      </a:r>
                      <a:endParaRPr lang="en-US" sz="1400" b="0" i="0" baseline="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0.8235</a:t>
                      </a: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0.4063</a:t>
                      </a:r>
                    </a:p>
                  </a:txBody>
                  <a:tcPr anchor="ctr">
                    <a:solidFill>
                      <a:schemeClr val="accent1">
                        <a:alpha val="15000"/>
                      </a:schemeClr>
                    </a:solidFill>
                  </a:tcPr>
                </a:tc>
                <a:tc>
                  <a:txBody>
                    <a:bodyPr/>
                    <a:lstStyle/>
                    <a:p>
                      <a:pPr lvl="0" algn="ctr">
                        <a:lnSpc>
                          <a:spcPct val="100000"/>
                        </a:lnSpc>
                        <a:spcBef>
                          <a:spcPts val="0"/>
                        </a:spcBef>
                        <a:spcAft>
                          <a:spcPts val="0"/>
                        </a:spcAft>
                        <a:buNone/>
                      </a:pPr>
                      <a:r>
                        <a:rPr lang="en-US" sz="1400" b="0" i="0" u="none" strike="noStrike" baseline="0" noProof="0">
                          <a:solidFill>
                            <a:schemeClr val="tx1"/>
                          </a:solidFill>
                          <a:latin typeface="Daytona Pro Condensed Light"/>
                        </a:rPr>
                        <a:t>0.75</a:t>
                      </a:r>
                      <a:endParaRPr lang="en-US" sz="1400" b="0" i="0" u="none" strike="noStrike" baseline="0" noProof="0">
                        <a:solidFill>
                          <a:srgbClr val="000000"/>
                        </a:solidFill>
                        <a:latin typeface="Daytona Pro Condensed Light"/>
                      </a:endParaRPr>
                    </a:p>
                    <a:p>
                      <a:pPr lvl="0" algn="ctr">
                        <a:buNone/>
                      </a:pPr>
                      <a:endParaRPr lang="en-US" sz="1400" b="0" i="0" u="none" strike="noStrike" baseline="0" noProof="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1" i="0" u="none" strike="noStrike" baseline="0" noProof="0">
                          <a:solidFill>
                            <a:srgbClr val="0EE3A7"/>
                          </a:solidFill>
                          <a:latin typeface="Daytona Pro Condensed Light"/>
                        </a:rPr>
                        <a:t>0.6989</a:t>
                      </a:r>
                    </a:p>
                  </a:txBody>
                  <a:tcPr anchor="ctr">
                    <a:solidFill>
                      <a:schemeClr val="accent1">
                        <a:alpha val="15000"/>
                      </a:schemeClr>
                    </a:solidFill>
                  </a:tcPr>
                </a:tc>
                <a:tc>
                  <a:txBody>
                    <a:bodyPr/>
                    <a:lstStyle/>
                    <a:p>
                      <a:pPr lvl="0" algn="ctr">
                        <a:buNone/>
                      </a:pPr>
                      <a:r>
                        <a:rPr lang="en-US" sz="1400" b="1" i="0" u="none" strike="noStrike" baseline="0" noProof="0">
                          <a:solidFill>
                            <a:srgbClr val="0EE3A7"/>
                          </a:solidFill>
                          <a:latin typeface="Daytona Pro Condensed Light"/>
                        </a:rPr>
                        <a:t>0.5154</a:t>
                      </a:r>
                    </a:p>
                  </a:txBody>
                  <a:tcPr anchor="ctr">
                    <a:solidFill>
                      <a:schemeClr val="accent1">
                        <a:alpha val="15000"/>
                      </a:schemeClr>
                    </a:solidFill>
                  </a:tcPr>
                </a:tc>
                <a:extLst>
                  <a:ext uri="{0D108BD9-81ED-4DB2-BD59-A6C34878D82A}">
                    <a16:rowId xmlns:a16="http://schemas.microsoft.com/office/drawing/2014/main" val="3634243071"/>
                  </a:ext>
                </a:extLst>
              </a:tr>
              <a:tr h="875579">
                <a:tc>
                  <a:txBody>
                    <a:bodyPr/>
                    <a:lstStyle/>
                    <a:p>
                      <a:pPr algn="ctr"/>
                      <a:r>
                        <a:rPr lang="en-US" sz="1400" b="0" i="0" baseline="0">
                          <a:solidFill>
                            <a:schemeClr val="tx1"/>
                          </a:solidFill>
                          <a:latin typeface="Daytona Pro Condensed Light"/>
                        </a:rPr>
                        <a:t>QDA</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0.65</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0.7333</a:t>
                      </a: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0.4</a:t>
                      </a:r>
                      <a:endParaRPr lang="en-US" sz="1400" b="0" i="0" baseline="0">
                        <a:solidFill>
                          <a:schemeClr val="tx1"/>
                        </a:solidFill>
                        <a:latin typeface="Daytona Pro Condensed Light"/>
                      </a:endParaRP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0.7857</a:t>
                      </a: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0.3333</a:t>
                      </a:r>
                    </a:p>
                  </a:txBody>
                  <a:tcPr marL="0" marR="0" marT="0" marB="0" anchor="ctr">
                    <a:solidFill>
                      <a:schemeClr val="accent2">
                        <a:alpha val="10000"/>
                      </a:schemeClr>
                    </a:solidFill>
                  </a:tcPr>
                </a:tc>
                <a:tc>
                  <a:txBody>
                    <a:bodyPr/>
                    <a:lstStyle/>
                    <a:p>
                      <a:pPr lvl="0" algn="ctr">
                        <a:lnSpc>
                          <a:spcPct val="100000"/>
                        </a:lnSpc>
                        <a:spcBef>
                          <a:spcPts val="0"/>
                        </a:spcBef>
                        <a:spcAft>
                          <a:spcPts val="0"/>
                        </a:spcAft>
                        <a:buNone/>
                      </a:pPr>
                      <a:r>
                        <a:rPr lang="en-US" sz="1400" b="0" i="0" u="none" strike="noStrike" baseline="0" noProof="0">
                          <a:solidFill>
                            <a:schemeClr val="tx1"/>
                          </a:solidFill>
                          <a:latin typeface="Daytona Pro Condensed Light"/>
                        </a:rPr>
                        <a:t>0.75</a:t>
                      </a:r>
                      <a:endParaRPr lang="en-US" sz="1400" b="0" i="0" u="none" strike="noStrike" baseline="0" noProof="0">
                        <a:solidFill>
                          <a:srgbClr val="000000"/>
                        </a:solidFill>
                        <a:latin typeface="Daytona Pro Condensed Light"/>
                      </a:endParaRPr>
                    </a:p>
                    <a:p>
                      <a:pPr lvl="0" algn="ctr">
                        <a:buNone/>
                      </a:pPr>
                      <a:endParaRPr lang="en-US" sz="1400" b="0" i="0" u="none" strike="noStrike" baseline="0" noProof="0">
                        <a:solidFill>
                          <a:schemeClr val="tx1"/>
                        </a:solidFill>
                        <a:latin typeface="Daytona Pro Condensed Light"/>
                      </a:endParaRP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0.6552</a:t>
                      </a: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0.6886</a:t>
                      </a:r>
                    </a:p>
                  </a:txBody>
                  <a:tcPr anchor="ctr">
                    <a:solidFill>
                      <a:schemeClr val="accent2">
                        <a:alpha val="10000"/>
                      </a:schemeClr>
                    </a:solidFill>
                  </a:tcPr>
                </a:tc>
                <a:extLst>
                  <a:ext uri="{0D108BD9-81ED-4DB2-BD59-A6C34878D82A}">
                    <a16:rowId xmlns:a16="http://schemas.microsoft.com/office/drawing/2014/main" val="415808797"/>
                  </a:ext>
                </a:extLst>
              </a:tr>
              <a:tr h="875579">
                <a:tc>
                  <a:txBody>
                    <a:bodyPr/>
                    <a:lstStyle/>
                    <a:p>
                      <a:pPr algn="ctr"/>
                      <a:r>
                        <a:rPr lang="en-US" sz="1400" b="0" i="0" baseline="0">
                          <a:solidFill>
                            <a:schemeClr val="tx1"/>
                          </a:solidFill>
                          <a:latin typeface="Daytona Pro Condensed Light"/>
                        </a:rPr>
                        <a:t>Random Forest</a:t>
                      </a:r>
                      <a:endParaRPr lang="en-US" sz="1400" b="0" i="0" baseline="0" err="1">
                        <a:solidFill>
                          <a:schemeClr val="tx1"/>
                        </a:solidFill>
                        <a:latin typeface="Daytona Pro Condensed Light"/>
                      </a:endParaRP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0.7</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0.8</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0.4</a:t>
                      </a:r>
                      <a:endParaRPr lang="en-US" sz="1400" b="0" i="0" baseline="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0.8</a:t>
                      </a: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0.4</a:t>
                      </a:r>
                    </a:p>
                  </a:txBody>
                  <a:tcPr anchor="ctr">
                    <a:solidFill>
                      <a:schemeClr val="accent1">
                        <a:alpha val="15000"/>
                      </a:schemeClr>
                    </a:solidFill>
                  </a:tcPr>
                </a:tc>
                <a:tc>
                  <a:txBody>
                    <a:bodyPr/>
                    <a:lstStyle/>
                    <a:p>
                      <a:pPr lvl="0" algn="ctr">
                        <a:lnSpc>
                          <a:spcPct val="100000"/>
                        </a:lnSpc>
                        <a:spcBef>
                          <a:spcPts val="0"/>
                        </a:spcBef>
                        <a:spcAft>
                          <a:spcPts val="0"/>
                        </a:spcAft>
                        <a:buNone/>
                      </a:pPr>
                      <a:r>
                        <a:rPr lang="en-US" sz="1400" b="0" i="0" u="none" strike="noStrike" baseline="0" noProof="0">
                          <a:solidFill>
                            <a:schemeClr val="tx1"/>
                          </a:solidFill>
                          <a:latin typeface="Daytona Pro Condensed Light"/>
                        </a:rPr>
                        <a:t>0.75</a:t>
                      </a:r>
                      <a:endParaRPr lang="en-US" sz="1400" b="0" i="0" u="none" strike="noStrike" baseline="0" noProof="0">
                        <a:solidFill>
                          <a:srgbClr val="000000"/>
                        </a:solidFill>
                        <a:latin typeface="Daytona Pro Condensed Light"/>
                      </a:endParaRPr>
                    </a:p>
                    <a:p>
                      <a:pPr lvl="0" algn="ctr">
                        <a:buNone/>
                      </a:pPr>
                      <a:endParaRPr lang="en-US" sz="1400" b="0" i="0" u="none" strike="noStrike" baseline="0" noProof="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0.6563</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0.5609</a:t>
                      </a:r>
                    </a:p>
                  </a:txBody>
                  <a:tcPr anchor="ctr">
                    <a:solidFill>
                      <a:schemeClr val="accent1">
                        <a:alpha val="15000"/>
                      </a:schemeClr>
                    </a:solidFill>
                  </a:tcPr>
                </a:tc>
                <a:extLst>
                  <a:ext uri="{0D108BD9-81ED-4DB2-BD59-A6C34878D82A}">
                    <a16:rowId xmlns:a16="http://schemas.microsoft.com/office/drawing/2014/main" val="380950325"/>
                  </a:ext>
                </a:extLst>
              </a:tr>
            </a:tbl>
          </a:graphicData>
        </a:graphic>
      </p:graphicFrame>
      <p:sp>
        <p:nvSpPr>
          <p:cNvPr id="7" name="Footer Placeholder 4">
            <a:extLst>
              <a:ext uri="{FF2B5EF4-FFF2-40B4-BE49-F238E27FC236}">
                <a16:creationId xmlns:a16="http://schemas.microsoft.com/office/drawing/2014/main" id="{565DE58D-AFDC-A193-5A22-47E2A25D1A74}"/>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167277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958682" y="652731"/>
            <a:ext cx="10275498" cy="900023"/>
          </a:xfrm>
        </p:spPr>
        <p:txBody>
          <a:bodyPr/>
          <a:lstStyle/>
          <a:p>
            <a:r>
              <a:rPr lang="en-US">
                <a:cs typeface="Posterama"/>
              </a:rPr>
              <a:t> Model comparisons</a:t>
            </a:r>
            <a:endParaRPr lang="en-US" err="1"/>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dirty="0" smtClean="0"/>
              <a:pPr/>
              <a:t>74</a:t>
            </a:fld>
            <a:endParaRPr lang="en-US"/>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nvPr>
        </p:nvGraphicFramePr>
        <p:xfrm>
          <a:off x="1178943" y="1768415"/>
          <a:ext cx="10689233" cy="4669752"/>
        </p:xfrm>
        <a:graphic>
          <a:graphicData uri="http://schemas.openxmlformats.org/drawingml/2006/table">
            <a:tbl>
              <a:tblPr firstRow="1" bandRow="1">
                <a:tableStyleId>{5C22544A-7EE6-4342-B048-85BDC9FD1C3A}</a:tableStyleId>
              </a:tblPr>
              <a:tblGrid>
                <a:gridCol w="1045888">
                  <a:extLst>
                    <a:ext uri="{9D8B030D-6E8A-4147-A177-3AD203B41FA5}">
                      <a16:colId xmlns:a16="http://schemas.microsoft.com/office/drawing/2014/main" val="1689330750"/>
                    </a:ext>
                  </a:extLst>
                </a:gridCol>
                <a:gridCol w="1551072">
                  <a:extLst>
                    <a:ext uri="{9D8B030D-6E8A-4147-A177-3AD203B41FA5}">
                      <a16:colId xmlns:a16="http://schemas.microsoft.com/office/drawing/2014/main" val="2660631934"/>
                    </a:ext>
                  </a:extLst>
                </a:gridCol>
                <a:gridCol w="1563073">
                  <a:extLst>
                    <a:ext uri="{9D8B030D-6E8A-4147-A177-3AD203B41FA5}">
                      <a16:colId xmlns:a16="http://schemas.microsoft.com/office/drawing/2014/main" val="3909717689"/>
                    </a:ext>
                  </a:extLst>
                </a:gridCol>
                <a:gridCol w="1518097">
                  <a:extLst>
                    <a:ext uri="{9D8B030D-6E8A-4147-A177-3AD203B41FA5}">
                      <a16:colId xmlns:a16="http://schemas.microsoft.com/office/drawing/2014/main" val="1603189107"/>
                    </a:ext>
                  </a:extLst>
                </a:gridCol>
                <a:gridCol w="828304">
                  <a:extLst>
                    <a:ext uri="{9D8B030D-6E8A-4147-A177-3AD203B41FA5}">
                      <a16:colId xmlns:a16="http://schemas.microsoft.com/office/drawing/2014/main" val="1209389591"/>
                    </a:ext>
                  </a:extLst>
                </a:gridCol>
                <a:gridCol w="742461">
                  <a:extLst>
                    <a:ext uri="{9D8B030D-6E8A-4147-A177-3AD203B41FA5}">
                      <a16:colId xmlns:a16="http://schemas.microsoft.com/office/drawing/2014/main" val="3376360554"/>
                    </a:ext>
                  </a:extLst>
                </a:gridCol>
                <a:gridCol w="1621690">
                  <a:extLst>
                    <a:ext uri="{9D8B030D-6E8A-4147-A177-3AD203B41FA5}">
                      <a16:colId xmlns:a16="http://schemas.microsoft.com/office/drawing/2014/main" val="2755691855"/>
                    </a:ext>
                  </a:extLst>
                </a:gridCol>
                <a:gridCol w="859691">
                  <a:extLst>
                    <a:ext uri="{9D8B030D-6E8A-4147-A177-3AD203B41FA5}">
                      <a16:colId xmlns:a16="http://schemas.microsoft.com/office/drawing/2014/main" val="3688947171"/>
                    </a:ext>
                  </a:extLst>
                </a:gridCol>
                <a:gridCol w="958957">
                  <a:extLst>
                    <a:ext uri="{9D8B030D-6E8A-4147-A177-3AD203B41FA5}">
                      <a16:colId xmlns:a16="http://schemas.microsoft.com/office/drawing/2014/main" val="1959541741"/>
                    </a:ext>
                  </a:extLst>
                </a:gridCol>
              </a:tblGrid>
              <a:tr h="875579">
                <a:tc>
                  <a:txBody>
                    <a:bodyPr/>
                    <a:lstStyle/>
                    <a:p>
                      <a:pPr algn="ctr"/>
                      <a:r>
                        <a:rPr lang="en-US" sz="1400" b="0" i="0" cap="all" spc="200" baseline="0">
                          <a:solidFill>
                            <a:schemeClr val="tx1"/>
                          </a:solidFill>
                          <a:latin typeface="Posterama"/>
                        </a:rPr>
                        <a:t>Model</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ACCURACY</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Sensitivity</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SPECIFIVITY</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PPV</a:t>
                      </a:r>
                      <a:endParaRPr lang="en-US" sz="1400" b="0" i="0" cap="all" spc="200" baseline="0" err="1">
                        <a:solidFill>
                          <a:schemeClr val="tx1"/>
                        </a:solidFill>
                        <a:latin typeface="Posterama"/>
                        <a:cs typeface="Posterama"/>
                      </a:endParaRP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NPV </a:t>
                      </a:r>
                    </a:p>
                  </a:txBody>
                  <a:tcPr anchor="ctr">
                    <a:solidFill>
                      <a:schemeClr val="accent4"/>
                    </a:solidFill>
                  </a:tcPr>
                </a:tc>
                <a:tc>
                  <a:txBody>
                    <a:bodyPr/>
                    <a:lstStyle/>
                    <a:p>
                      <a:pPr algn="ctr"/>
                      <a:r>
                        <a:rPr lang="en-US" sz="1400" b="0" i="0" cap="all" spc="200" baseline="0">
                          <a:solidFill>
                            <a:schemeClr val="tx1"/>
                          </a:solidFill>
                          <a:latin typeface="Posterama"/>
                          <a:cs typeface="Posterama"/>
                        </a:rPr>
                        <a:t>PREVALENCE</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AUC</a:t>
                      </a:r>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LOG-LOSS</a:t>
                      </a:r>
                    </a:p>
                  </a:txBody>
                  <a:tcPr anchor="ctr">
                    <a:solidFill>
                      <a:schemeClr val="accent4"/>
                    </a:solidFill>
                  </a:tcPr>
                </a:tc>
                <a:extLst>
                  <a:ext uri="{0D108BD9-81ED-4DB2-BD59-A6C34878D82A}">
                    <a16:rowId xmlns:a16="http://schemas.microsoft.com/office/drawing/2014/main" val="479928716"/>
                  </a:ext>
                </a:extLst>
              </a:tr>
              <a:tr h="875579">
                <a:tc>
                  <a:txBody>
                    <a:bodyPr/>
                    <a:lstStyle/>
                    <a:p>
                      <a:pPr algn="ctr"/>
                      <a:r>
                        <a:rPr lang="en-US" sz="1400" b="0" i="0" baseline="0">
                          <a:solidFill>
                            <a:schemeClr val="tx1"/>
                          </a:solidFill>
                          <a:latin typeface="Daytona Pro Condensed Light"/>
                        </a:rPr>
                        <a:t>Simple model</a:t>
                      </a:r>
                    </a:p>
                  </a:txBody>
                  <a:tcPr anchor="ctr">
                    <a:solidFill>
                      <a:schemeClr val="accent2">
                        <a:alpha val="10000"/>
                      </a:schemeClr>
                    </a:solidFill>
                  </a:tcPr>
                </a:tc>
                <a:tc>
                  <a:txBody>
                    <a:bodyPr/>
                    <a:lstStyle/>
                    <a:p>
                      <a:pPr algn="ctr"/>
                      <a:r>
                        <a:rPr lang="en-US" sz="1400" b="1" i="0" baseline="0">
                          <a:solidFill>
                            <a:srgbClr val="0EE3A7"/>
                          </a:solidFill>
                          <a:latin typeface="Daytona Pro Condensed Light"/>
                        </a:rPr>
                        <a:t>0.73</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0.8133</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0.48</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0.8243</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0.4615</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0.75</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0.6963</a:t>
                      </a:r>
                    </a:p>
                  </a:txBody>
                  <a:tcPr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0.5306</a:t>
                      </a:r>
                    </a:p>
                  </a:txBody>
                  <a:tcPr anchor="ctr">
                    <a:solidFill>
                      <a:schemeClr val="accent2">
                        <a:alpha val="10000"/>
                      </a:schemeClr>
                    </a:solidFill>
                  </a:tcPr>
                </a:tc>
                <a:extLst>
                  <a:ext uri="{0D108BD9-81ED-4DB2-BD59-A6C34878D82A}">
                    <a16:rowId xmlns:a16="http://schemas.microsoft.com/office/drawing/2014/main" val="1760208656"/>
                  </a:ext>
                </a:extLst>
              </a:tr>
              <a:tr h="1167436">
                <a:tc>
                  <a:txBody>
                    <a:bodyPr/>
                    <a:lstStyle/>
                    <a:p>
                      <a:pPr algn="ctr"/>
                      <a:r>
                        <a:rPr lang="en-US" sz="1400" b="0" i="0" baseline="0">
                          <a:solidFill>
                            <a:schemeClr val="tx1"/>
                          </a:solidFill>
                          <a:latin typeface="Daytona Pro Condensed Light"/>
                        </a:rPr>
                        <a:t>Complex Model GLM Interaction</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0.69</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0.7647</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0.52</a:t>
                      </a:r>
                      <a:endParaRPr lang="en-US" sz="1400" b="0" i="0" baseline="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0.8235</a:t>
                      </a: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0.4063</a:t>
                      </a:r>
                    </a:p>
                  </a:txBody>
                  <a:tcPr anchor="ctr">
                    <a:solidFill>
                      <a:schemeClr val="accent1">
                        <a:alpha val="15000"/>
                      </a:schemeClr>
                    </a:solidFill>
                  </a:tcPr>
                </a:tc>
                <a:tc>
                  <a:txBody>
                    <a:bodyPr/>
                    <a:lstStyle/>
                    <a:p>
                      <a:pPr lvl="0" algn="ctr">
                        <a:lnSpc>
                          <a:spcPct val="100000"/>
                        </a:lnSpc>
                        <a:spcBef>
                          <a:spcPts val="0"/>
                        </a:spcBef>
                        <a:spcAft>
                          <a:spcPts val="0"/>
                        </a:spcAft>
                        <a:buNone/>
                      </a:pPr>
                      <a:r>
                        <a:rPr lang="en-US" sz="1400" b="0" i="0" u="none" strike="noStrike" baseline="0" noProof="0">
                          <a:solidFill>
                            <a:schemeClr val="tx1"/>
                          </a:solidFill>
                          <a:latin typeface="Daytona Pro Condensed Light"/>
                        </a:rPr>
                        <a:t>0.75</a:t>
                      </a:r>
                      <a:endParaRPr lang="en-US" sz="1400" b="0" i="0" u="none" strike="noStrike" baseline="0" noProof="0">
                        <a:solidFill>
                          <a:srgbClr val="000000"/>
                        </a:solidFill>
                        <a:latin typeface="Daytona Pro Condensed Light"/>
                      </a:endParaRPr>
                    </a:p>
                    <a:p>
                      <a:pPr lvl="0" algn="ctr">
                        <a:buNone/>
                      </a:pPr>
                      <a:endParaRPr lang="en-US" sz="1400" b="0" i="0" u="none" strike="noStrike" baseline="0" noProof="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1" i="0" u="none" strike="noStrike" baseline="0" noProof="0">
                          <a:solidFill>
                            <a:srgbClr val="0EE3A7"/>
                          </a:solidFill>
                          <a:latin typeface="Daytona Pro Condensed Light"/>
                        </a:rPr>
                        <a:t>0.6989</a:t>
                      </a:r>
                    </a:p>
                  </a:txBody>
                  <a:tcPr anchor="ctr">
                    <a:solidFill>
                      <a:schemeClr val="accent1">
                        <a:alpha val="15000"/>
                      </a:schemeClr>
                    </a:solidFill>
                  </a:tcPr>
                </a:tc>
                <a:tc>
                  <a:txBody>
                    <a:bodyPr/>
                    <a:lstStyle/>
                    <a:p>
                      <a:pPr lvl="0" algn="ctr">
                        <a:buNone/>
                      </a:pPr>
                      <a:r>
                        <a:rPr lang="en-US" sz="1400" b="1" i="0" u="none" strike="noStrike" baseline="0" noProof="0">
                          <a:solidFill>
                            <a:srgbClr val="0EE3A7"/>
                          </a:solidFill>
                          <a:latin typeface="Daytona Pro Condensed Light"/>
                        </a:rPr>
                        <a:t>0.5154</a:t>
                      </a:r>
                    </a:p>
                  </a:txBody>
                  <a:tcPr anchor="ctr">
                    <a:solidFill>
                      <a:schemeClr val="accent1">
                        <a:alpha val="15000"/>
                      </a:schemeClr>
                    </a:solidFill>
                  </a:tcPr>
                </a:tc>
                <a:extLst>
                  <a:ext uri="{0D108BD9-81ED-4DB2-BD59-A6C34878D82A}">
                    <a16:rowId xmlns:a16="http://schemas.microsoft.com/office/drawing/2014/main" val="3634243071"/>
                  </a:ext>
                </a:extLst>
              </a:tr>
              <a:tr h="875579">
                <a:tc>
                  <a:txBody>
                    <a:bodyPr/>
                    <a:lstStyle/>
                    <a:p>
                      <a:pPr algn="ctr"/>
                      <a:r>
                        <a:rPr lang="en-US" sz="1400" b="0" i="0" baseline="0">
                          <a:solidFill>
                            <a:schemeClr val="tx1"/>
                          </a:solidFill>
                          <a:latin typeface="Daytona Pro Condensed Light"/>
                        </a:rPr>
                        <a:t>QDA</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0.65</a:t>
                      </a:r>
                    </a:p>
                  </a:txBody>
                  <a:tcPr anchor="ctr">
                    <a:solidFill>
                      <a:schemeClr val="accent2">
                        <a:alpha val="10000"/>
                      </a:schemeClr>
                    </a:solidFill>
                  </a:tcPr>
                </a:tc>
                <a:tc>
                  <a:txBody>
                    <a:bodyPr/>
                    <a:lstStyle/>
                    <a:p>
                      <a:pPr algn="ctr"/>
                      <a:r>
                        <a:rPr lang="en-US" sz="1400" b="0" i="0" baseline="0">
                          <a:solidFill>
                            <a:schemeClr val="tx1"/>
                          </a:solidFill>
                          <a:latin typeface="Daytona Pro Condensed Light"/>
                        </a:rPr>
                        <a:t>0.7333</a:t>
                      </a: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0.4</a:t>
                      </a:r>
                      <a:endParaRPr lang="en-US" sz="1400" b="0" i="0" baseline="0">
                        <a:solidFill>
                          <a:schemeClr val="tx1"/>
                        </a:solidFill>
                        <a:latin typeface="Daytona Pro Condensed Light"/>
                      </a:endParaRP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0.7857</a:t>
                      </a:r>
                    </a:p>
                  </a:txBody>
                  <a:tcPr marL="0" marR="0" marT="0" marB="0" anchor="ctr">
                    <a:solidFill>
                      <a:schemeClr val="accent2">
                        <a:alpha val="10000"/>
                      </a:schemeClr>
                    </a:solidFill>
                  </a:tcPr>
                </a:tc>
                <a:tc>
                  <a:txBody>
                    <a:bodyPr/>
                    <a:lstStyle/>
                    <a:p>
                      <a:pPr lvl="0" algn="ctr">
                        <a:buNone/>
                      </a:pPr>
                      <a:r>
                        <a:rPr lang="en-US" sz="1400" b="0" i="0" baseline="0">
                          <a:solidFill>
                            <a:schemeClr val="tx1"/>
                          </a:solidFill>
                          <a:latin typeface="Daytona Pro Condensed Light"/>
                        </a:rPr>
                        <a:t>0.3333</a:t>
                      </a:r>
                    </a:p>
                  </a:txBody>
                  <a:tcPr marL="0" marR="0" marT="0" marB="0" anchor="ctr">
                    <a:solidFill>
                      <a:schemeClr val="accent2">
                        <a:alpha val="10000"/>
                      </a:schemeClr>
                    </a:solidFill>
                  </a:tcPr>
                </a:tc>
                <a:tc>
                  <a:txBody>
                    <a:bodyPr/>
                    <a:lstStyle/>
                    <a:p>
                      <a:pPr lvl="0" algn="ctr">
                        <a:lnSpc>
                          <a:spcPct val="100000"/>
                        </a:lnSpc>
                        <a:spcBef>
                          <a:spcPts val="0"/>
                        </a:spcBef>
                        <a:spcAft>
                          <a:spcPts val="0"/>
                        </a:spcAft>
                        <a:buNone/>
                      </a:pPr>
                      <a:r>
                        <a:rPr lang="en-US" sz="1400" b="0" i="0" u="none" strike="noStrike" baseline="0" noProof="0">
                          <a:solidFill>
                            <a:schemeClr val="tx1"/>
                          </a:solidFill>
                          <a:latin typeface="Daytona Pro Condensed Light"/>
                        </a:rPr>
                        <a:t>0.75</a:t>
                      </a:r>
                      <a:endParaRPr lang="en-US" sz="1400" b="0" i="0" u="none" strike="noStrike" baseline="0" noProof="0">
                        <a:solidFill>
                          <a:srgbClr val="000000"/>
                        </a:solidFill>
                        <a:latin typeface="Daytona Pro Condensed Light"/>
                      </a:endParaRPr>
                    </a:p>
                    <a:p>
                      <a:pPr lvl="0" algn="ctr">
                        <a:buNone/>
                      </a:pPr>
                      <a:endParaRPr lang="en-US" sz="1400" b="0" i="0" u="none" strike="noStrike" baseline="0" noProof="0">
                        <a:solidFill>
                          <a:schemeClr val="tx1"/>
                        </a:solidFill>
                        <a:latin typeface="Daytona Pro Condensed Light"/>
                      </a:endParaRP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0.6552</a:t>
                      </a:r>
                    </a:p>
                  </a:txBody>
                  <a:tcPr anchor="ctr">
                    <a:solidFill>
                      <a:schemeClr val="accent2">
                        <a:alpha val="10000"/>
                      </a:schemeClr>
                    </a:solidFill>
                  </a:tcPr>
                </a:tc>
                <a:tc>
                  <a:txBody>
                    <a:bodyPr/>
                    <a:lstStyle/>
                    <a:p>
                      <a:pPr lvl="0" algn="ctr">
                        <a:buNone/>
                      </a:pPr>
                      <a:r>
                        <a:rPr lang="en-US" sz="1400" b="0" i="0" u="none" strike="noStrike" baseline="0" noProof="0">
                          <a:solidFill>
                            <a:schemeClr val="tx1"/>
                          </a:solidFill>
                          <a:latin typeface="Daytona Pro Condensed Light"/>
                        </a:rPr>
                        <a:t>0.6886</a:t>
                      </a:r>
                    </a:p>
                  </a:txBody>
                  <a:tcPr anchor="ctr">
                    <a:solidFill>
                      <a:schemeClr val="accent2">
                        <a:alpha val="10000"/>
                      </a:schemeClr>
                    </a:solidFill>
                  </a:tcPr>
                </a:tc>
                <a:extLst>
                  <a:ext uri="{0D108BD9-81ED-4DB2-BD59-A6C34878D82A}">
                    <a16:rowId xmlns:a16="http://schemas.microsoft.com/office/drawing/2014/main" val="415808797"/>
                  </a:ext>
                </a:extLst>
              </a:tr>
              <a:tr h="875579">
                <a:tc>
                  <a:txBody>
                    <a:bodyPr/>
                    <a:lstStyle/>
                    <a:p>
                      <a:pPr algn="ctr"/>
                      <a:r>
                        <a:rPr lang="en-US" sz="1400" b="0" i="0" baseline="0">
                          <a:solidFill>
                            <a:schemeClr val="tx1"/>
                          </a:solidFill>
                          <a:latin typeface="Daytona Pro Condensed Light"/>
                        </a:rPr>
                        <a:t>Random Forest</a:t>
                      </a:r>
                      <a:endParaRPr lang="en-US" sz="1400" b="0" i="0" baseline="0" err="1">
                        <a:solidFill>
                          <a:schemeClr val="tx1"/>
                        </a:solidFill>
                        <a:latin typeface="Daytona Pro Condensed Light"/>
                      </a:endParaRP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0.7</a:t>
                      </a:r>
                    </a:p>
                  </a:txBody>
                  <a:tcPr anchor="ctr">
                    <a:solidFill>
                      <a:schemeClr val="accent1">
                        <a:alpha val="15000"/>
                      </a:schemeClr>
                    </a:solidFill>
                  </a:tcPr>
                </a:tc>
                <a:tc>
                  <a:txBody>
                    <a:bodyPr/>
                    <a:lstStyle/>
                    <a:p>
                      <a:pPr algn="ctr"/>
                      <a:r>
                        <a:rPr lang="en-US" sz="1400" b="0" i="0" baseline="0">
                          <a:solidFill>
                            <a:schemeClr val="tx1"/>
                          </a:solidFill>
                          <a:latin typeface="Daytona Pro Condensed Light"/>
                        </a:rPr>
                        <a:t>0.8</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0.4</a:t>
                      </a:r>
                      <a:endParaRPr lang="en-US" sz="1400" b="0" i="0" baseline="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0.8</a:t>
                      </a:r>
                    </a:p>
                  </a:txBody>
                  <a:tcPr anchor="ctr">
                    <a:solidFill>
                      <a:schemeClr val="accent1">
                        <a:alpha val="15000"/>
                      </a:schemeClr>
                    </a:solidFill>
                  </a:tcPr>
                </a:tc>
                <a:tc>
                  <a:txBody>
                    <a:bodyPr/>
                    <a:lstStyle/>
                    <a:p>
                      <a:pPr lvl="0" algn="ctr">
                        <a:buNone/>
                      </a:pPr>
                      <a:r>
                        <a:rPr lang="en-US" sz="1400" b="0" i="0" baseline="0">
                          <a:solidFill>
                            <a:schemeClr val="tx1"/>
                          </a:solidFill>
                          <a:latin typeface="Daytona Pro Condensed Light"/>
                        </a:rPr>
                        <a:t>0.4</a:t>
                      </a:r>
                    </a:p>
                  </a:txBody>
                  <a:tcPr anchor="ctr">
                    <a:solidFill>
                      <a:schemeClr val="accent1">
                        <a:alpha val="15000"/>
                      </a:schemeClr>
                    </a:solidFill>
                  </a:tcPr>
                </a:tc>
                <a:tc>
                  <a:txBody>
                    <a:bodyPr/>
                    <a:lstStyle/>
                    <a:p>
                      <a:pPr lvl="0" algn="ctr">
                        <a:lnSpc>
                          <a:spcPct val="100000"/>
                        </a:lnSpc>
                        <a:spcBef>
                          <a:spcPts val="0"/>
                        </a:spcBef>
                        <a:spcAft>
                          <a:spcPts val="0"/>
                        </a:spcAft>
                        <a:buNone/>
                      </a:pPr>
                      <a:r>
                        <a:rPr lang="en-US" sz="1400" b="0" i="0" u="none" strike="noStrike" baseline="0" noProof="0">
                          <a:solidFill>
                            <a:schemeClr val="tx1"/>
                          </a:solidFill>
                          <a:latin typeface="Daytona Pro Condensed Light"/>
                        </a:rPr>
                        <a:t>0.75</a:t>
                      </a:r>
                      <a:endParaRPr lang="en-US" sz="1400" b="0" i="0" u="none" strike="noStrike" baseline="0" noProof="0">
                        <a:solidFill>
                          <a:srgbClr val="000000"/>
                        </a:solidFill>
                        <a:latin typeface="Daytona Pro Condensed Light"/>
                      </a:endParaRPr>
                    </a:p>
                    <a:p>
                      <a:pPr lvl="0" algn="ctr">
                        <a:buNone/>
                      </a:pPr>
                      <a:endParaRPr lang="en-US" sz="1400" b="0" i="0" u="none" strike="noStrike" baseline="0" noProof="0">
                        <a:solidFill>
                          <a:schemeClr val="tx1"/>
                        </a:solidFill>
                        <a:latin typeface="Daytona Pro Condensed Light"/>
                      </a:endParaRP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0.6563</a:t>
                      </a:r>
                    </a:p>
                  </a:txBody>
                  <a:tcPr anchor="ctr">
                    <a:solidFill>
                      <a:schemeClr val="accent1">
                        <a:alpha val="15000"/>
                      </a:schemeClr>
                    </a:solidFill>
                  </a:tcPr>
                </a:tc>
                <a:tc>
                  <a:txBody>
                    <a:bodyPr/>
                    <a:lstStyle/>
                    <a:p>
                      <a:pPr lvl="0" algn="ctr">
                        <a:buNone/>
                      </a:pPr>
                      <a:r>
                        <a:rPr lang="en-US" sz="1400" b="0" i="0" u="none" strike="noStrike" baseline="0" noProof="0">
                          <a:solidFill>
                            <a:schemeClr val="tx1"/>
                          </a:solidFill>
                          <a:latin typeface="Daytona Pro Condensed Light"/>
                        </a:rPr>
                        <a:t>0.5609</a:t>
                      </a:r>
                    </a:p>
                  </a:txBody>
                  <a:tcPr anchor="ctr">
                    <a:solidFill>
                      <a:schemeClr val="accent1">
                        <a:alpha val="15000"/>
                      </a:schemeClr>
                    </a:solidFill>
                  </a:tcPr>
                </a:tc>
                <a:extLst>
                  <a:ext uri="{0D108BD9-81ED-4DB2-BD59-A6C34878D82A}">
                    <a16:rowId xmlns:a16="http://schemas.microsoft.com/office/drawing/2014/main" val="380950325"/>
                  </a:ext>
                </a:extLst>
              </a:tr>
            </a:tbl>
          </a:graphicData>
        </a:graphic>
      </p:graphicFrame>
      <p:pic>
        <p:nvPicPr>
          <p:cNvPr id="8" name="Graphic 7" descr="Add with solid fill">
            <a:extLst>
              <a:ext uri="{FF2B5EF4-FFF2-40B4-BE49-F238E27FC236}">
                <a16:creationId xmlns:a16="http://schemas.microsoft.com/office/drawing/2014/main" id="{8E4F20C8-AE84-E07B-11E8-04DED1C6DB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00000">
            <a:off x="2023223" y="4883661"/>
            <a:ext cx="641231" cy="641231"/>
          </a:xfrm>
          <a:prstGeom prst="rect">
            <a:avLst/>
          </a:prstGeom>
        </p:spPr>
      </p:pic>
      <p:pic>
        <p:nvPicPr>
          <p:cNvPr id="9" name="Graphic 8" descr="Add with solid fill">
            <a:extLst>
              <a:ext uri="{FF2B5EF4-FFF2-40B4-BE49-F238E27FC236}">
                <a16:creationId xmlns:a16="http://schemas.microsoft.com/office/drawing/2014/main" id="{BBD096BC-E537-2275-9F4A-3E0FE2B87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00000">
            <a:off x="2095109" y="2770189"/>
            <a:ext cx="641231" cy="641231"/>
          </a:xfrm>
          <a:prstGeom prst="rect">
            <a:avLst/>
          </a:prstGeom>
        </p:spPr>
      </p:pic>
      <p:pic>
        <p:nvPicPr>
          <p:cNvPr id="10" name="Graphic 9" descr="Add with solid fill">
            <a:extLst>
              <a:ext uri="{FF2B5EF4-FFF2-40B4-BE49-F238E27FC236}">
                <a16:creationId xmlns:a16="http://schemas.microsoft.com/office/drawing/2014/main" id="{38A102BB-2125-1E79-3A04-35506705A5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00000">
            <a:off x="2095110" y="3790982"/>
            <a:ext cx="641231" cy="641231"/>
          </a:xfrm>
          <a:prstGeom prst="rect">
            <a:avLst/>
          </a:prstGeom>
        </p:spPr>
      </p:pic>
      <p:pic>
        <p:nvPicPr>
          <p:cNvPr id="12" name="Graphic 11" descr="Crown outline">
            <a:extLst>
              <a:ext uri="{FF2B5EF4-FFF2-40B4-BE49-F238E27FC236}">
                <a16:creationId xmlns:a16="http://schemas.microsoft.com/office/drawing/2014/main" id="{ED88AE70-AF21-A971-70E2-4494A3F03A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960000">
            <a:off x="664234" y="5099648"/>
            <a:ext cx="914400" cy="914400"/>
          </a:xfrm>
          <a:prstGeom prst="rect">
            <a:avLst/>
          </a:prstGeom>
        </p:spPr>
      </p:pic>
      <p:sp>
        <p:nvSpPr>
          <p:cNvPr id="7" name="Footer Placeholder 4">
            <a:extLst>
              <a:ext uri="{FF2B5EF4-FFF2-40B4-BE49-F238E27FC236}">
                <a16:creationId xmlns:a16="http://schemas.microsoft.com/office/drawing/2014/main" id="{565DE58D-AFDC-A193-5A22-47E2A25D1A74}"/>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31557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amera 13">
            <a:extLst>
              <a:ext uri="{FF2B5EF4-FFF2-40B4-BE49-F238E27FC236}">
                <a16:creationId xmlns:a16="http://schemas.microsoft.com/office/drawing/2014/main" id="{0FFA9EF3-58AF-366B-CBFE-E96F042CC7BD}"/>
              </a:ext>
            </a:extLst>
          </p:cNvPr>
          <p:cNvPicPr>
            <a:picLocks/>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l="4467" t="-905" r="-4467" b="905"/>
          <a:stretch/>
        </p:blipFill>
        <p:spPr>
          <a:xfrm>
            <a:off x="1143376" y="548870"/>
            <a:ext cx="4189569" cy="3250723"/>
          </a:xfrm>
          <a:prstGeom prst="rect">
            <a:avLst/>
          </a:prstGeom>
          <a:ln>
            <a:noFill/>
          </a:ln>
          <a:effectLst/>
        </p:spPr>
      </p:pic>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996524" y="4014216"/>
            <a:ext cx="4462444" cy="1828800"/>
          </a:xfrm>
        </p:spPr>
        <p:txBody>
          <a:bodyPr/>
          <a:lstStyle/>
          <a:p>
            <a:r>
              <a:rPr lang="en-US">
                <a:cs typeface="Posterama"/>
              </a:rPr>
              <a:t>conclusion</a:t>
            </a:r>
            <a:endParaRPr lang="en-US"/>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dirty="0" smtClean="0"/>
              <a:t>75</a:t>
            </a:fld>
            <a:endParaRPr lang="en-US"/>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a:cs typeface="Posterama"/>
              </a:rPr>
              <a:t>Objective 1 </a:t>
            </a:r>
            <a:endParaRPr lang="en-US"/>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vert="horz" lIns="0" tIns="0" rIns="0" bIns="0" rtlCol="0" anchor="t">
            <a:noAutofit/>
          </a:bodyPr>
          <a:lstStyle/>
          <a:p>
            <a:r>
              <a:rPr lang="en-US"/>
              <a:t>Final model for interpretation purpose </a:t>
            </a:r>
            <a:br>
              <a:rPr lang="en-US">
                <a:effectLst/>
              </a:rPr>
            </a:br>
            <a:endParaRPr lang="en-US"/>
          </a:p>
          <a:p>
            <a:endParaRPr lang="en-US"/>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a:cs typeface="Posterama"/>
              </a:rPr>
              <a:t>Objective 2</a:t>
            </a:r>
            <a:endParaRPr lang="en-US" sz="200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vert="horz" lIns="0" tIns="0" rIns="0" bIns="0" rtlCol="0" anchor="t">
            <a:noAutofit/>
          </a:bodyPr>
          <a:lstStyle/>
          <a:p>
            <a:br>
              <a:rPr lang="en-US"/>
            </a:br>
            <a:r>
              <a:rPr lang="en-US"/>
              <a:t>Best performed model </a:t>
            </a:r>
          </a:p>
          <a:p>
            <a:br>
              <a:rPr lang="en-US">
                <a:effectLst/>
              </a:rPr>
            </a:br>
            <a:endParaRPr lang="en-US"/>
          </a:p>
          <a:p>
            <a:endParaRPr lang="en-US"/>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a:cs typeface="Posterama"/>
              </a:rPr>
              <a:t>Improvements  </a:t>
            </a:r>
            <a:endParaRPr lang="en-US" sz="200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vert="horz" lIns="0" tIns="0" rIns="0" bIns="0" rtlCol="0" anchor="t">
            <a:noAutofit/>
          </a:bodyPr>
          <a:lstStyle/>
          <a:p>
            <a:r>
              <a:rPr lang="en-US"/>
              <a:t>Future consideration</a:t>
            </a:r>
            <a:br>
              <a:rPr lang="en-US">
                <a:effectLst/>
              </a:rPr>
            </a:br>
            <a:endParaRPr lang="en-US"/>
          </a:p>
          <a:p>
            <a:endParaRPr lang="en-US"/>
          </a:p>
        </p:txBody>
      </p:sp>
      <p:sp>
        <p:nvSpPr>
          <p:cNvPr id="12" name="Footer Placeholder 4">
            <a:extLst>
              <a:ext uri="{FF2B5EF4-FFF2-40B4-BE49-F238E27FC236}">
                <a16:creationId xmlns:a16="http://schemas.microsoft.com/office/drawing/2014/main" id="{E827C7AB-22DB-A215-0FE9-435E0503CEDB}"/>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394375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886286" y="652731"/>
            <a:ext cx="4893880" cy="530352"/>
          </a:xfrm>
        </p:spPr>
        <p:txBody>
          <a:bodyPr/>
          <a:lstStyle/>
          <a:p>
            <a:r>
              <a:rPr lang="en-US">
                <a:cs typeface="Posterama"/>
              </a:rPr>
              <a:t>Contacts </a:t>
            </a:r>
            <a:endParaRPr lang="en-US"/>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dirty="0" smtClean="0"/>
              <a:pPr/>
              <a:t>76</a:t>
            </a:fld>
            <a:endParaRPr lang="en-US"/>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pPr marL="342900" indent="-342900" algn="l">
              <a:buChar char="•"/>
            </a:pPr>
            <a:r>
              <a:rPr lang="en-US">
                <a:ea typeface="+mn-lt"/>
                <a:cs typeface="+mn-lt"/>
              </a:rPr>
              <a:t>Todd Garner : toddg@mail.smu.edu</a:t>
            </a:r>
          </a:p>
          <a:p>
            <a:pPr marL="342900" indent="-342900" algn="l">
              <a:buChar char="•"/>
            </a:pPr>
            <a:r>
              <a:rPr lang="en-US">
                <a:ea typeface="+mn-lt"/>
                <a:cs typeface="+mn-lt"/>
              </a:rPr>
              <a:t>Mai Dang: maid@mail.smu.edu</a:t>
            </a:r>
          </a:p>
          <a:p>
            <a:pPr marL="342900" indent="-342900" algn="l">
              <a:buChar char="•"/>
            </a:pPr>
            <a:r>
              <a:rPr lang="en-US">
                <a:ea typeface="+mn-lt"/>
                <a:cs typeface="+mn-lt"/>
              </a:rPr>
              <a:t>Carlos Estevez: cestevez@mail.smu.edu</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8" name="Footer Placeholder 4">
            <a:extLst>
              <a:ext uri="{FF2B5EF4-FFF2-40B4-BE49-F238E27FC236}">
                <a16:creationId xmlns:a16="http://schemas.microsoft.com/office/drawing/2014/main" id="{B08AF18C-E4E6-77AF-37D3-135578DD953E}"/>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Posterama"/>
                <a:cs typeface="Posterama"/>
              </a:rPr>
              <a:t>STAt2_FINAL PROJECT</a:t>
            </a:r>
            <a:endParaRPr lang="en-US"/>
          </a:p>
        </p:txBody>
      </p:sp>
    </p:spTree>
    <p:extLst>
      <p:ext uri="{BB962C8B-B14F-4D97-AF65-F5344CB8AC3E}">
        <p14:creationId xmlns:p14="http://schemas.microsoft.com/office/powerpoint/2010/main" val="409420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1587145" y="5334633"/>
            <a:ext cx="9116568" cy="722376"/>
          </a:xfrm>
        </p:spPr>
        <p:txBody>
          <a:bodyPr/>
          <a:lstStyle/>
          <a:p>
            <a:pPr marL="0" indent="0" algn="ctr">
              <a:lnSpc>
                <a:spcPts val="2660"/>
              </a:lnSpc>
              <a:spcBef>
                <a:spcPts val="0"/>
              </a:spcBef>
              <a:buNone/>
            </a:pPr>
            <a:endParaRPr lang="en-US" sz="2000" cap="all" spc="0"/>
          </a:p>
          <a:p>
            <a:pPr>
              <a:lnSpc>
                <a:spcPts val="2660"/>
              </a:lnSpc>
              <a:spcBef>
                <a:spcPts val="0"/>
              </a:spcBef>
            </a:pPr>
            <a:r>
              <a:rPr lang="en-US"/>
              <a:t>Todd Garner | Mai Dang | Carlos Estevez </a:t>
            </a:r>
            <a:endParaRPr lang="en-US" sz="2000" cap="all" spc="0"/>
          </a:p>
        </p:txBody>
      </p:sp>
    </p:spTree>
    <p:extLst>
      <p:ext uri="{BB962C8B-B14F-4D97-AF65-F5344CB8AC3E}">
        <p14:creationId xmlns:p14="http://schemas.microsoft.com/office/powerpoint/2010/main" val="3334127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35447" y="549618"/>
            <a:ext cx="5760720" cy="548640"/>
          </a:xfrm>
        </p:spPr>
        <p:txBody>
          <a:bodyPr/>
          <a:lstStyle/>
          <a:p>
            <a:r>
              <a:rPr lang="en-US">
                <a:cs typeface="Posterama"/>
              </a:rPr>
              <a:t>DATA PRE-PROCESSING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8</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959446" y="2788863"/>
            <a:ext cx="5760720" cy="3319272"/>
          </a:xfrm>
        </p:spPr>
        <p:txBody>
          <a:bodyPr vert="horz" lIns="0" tIns="0" rIns="0" bIns="0" rtlCol="0" anchor="t">
            <a:noAutofit/>
          </a:bodyPr>
          <a:lstStyle/>
          <a:p>
            <a:pPr>
              <a:lnSpc>
                <a:spcPts val="2400"/>
              </a:lnSpc>
            </a:pPr>
            <a:r>
              <a:rPr lang="en-US"/>
              <a:t>DATASET</a:t>
            </a:r>
          </a:p>
          <a:p>
            <a:pPr>
              <a:lnSpc>
                <a:spcPts val="2400"/>
              </a:lnSpc>
            </a:pPr>
            <a:endParaRPr lang="en-US" sz="2000" spc="0"/>
          </a:p>
          <a:p>
            <a:pPr>
              <a:lnSpc>
                <a:spcPts val="2400"/>
              </a:lnSpc>
            </a:pPr>
            <a:r>
              <a:rPr lang="en-US"/>
              <a:t>VARIABLES </a:t>
            </a:r>
          </a:p>
          <a:p>
            <a:pPr>
              <a:lnSpc>
                <a:spcPts val="2400"/>
              </a:lnSpc>
            </a:pPr>
            <a:endParaRPr lang="en-US"/>
          </a:p>
          <a:p>
            <a:pPr>
              <a:lnSpc>
                <a:spcPts val="2400"/>
              </a:lnSpc>
            </a:pPr>
            <a:r>
              <a:rPr lang="en-US"/>
              <a:t>MISSING VALUES? </a:t>
            </a:r>
          </a:p>
          <a:p>
            <a:pPr>
              <a:lnSpc>
                <a:spcPts val="2400"/>
              </a:lnSpc>
            </a:pPr>
            <a:endParaRPr lang="en-US"/>
          </a:p>
          <a:p>
            <a:pPr>
              <a:lnSpc>
                <a:spcPts val="2400"/>
              </a:lnSpc>
            </a:pPr>
            <a:endParaRPr lang="en-US"/>
          </a:p>
          <a:p>
            <a:pPr>
              <a:lnSpc>
                <a:spcPts val="2400"/>
              </a:lnSpc>
            </a:pPr>
            <a:endParaRPr lang="en-US"/>
          </a:p>
          <a:p>
            <a:pPr>
              <a:lnSpc>
                <a:spcPts val="2400"/>
              </a:lnSpc>
            </a:pPr>
            <a:endParaRPr lang="en-US"/>
          </a:p>
        </p:txBody>
      </p:sp>
      <p:pic>
        <p:nvPicPr>
          <p:cNvPr id="12" name="Graphic 11" descr="Right pointing backhand index with solid fill">
            <a:extLst>
              <a:ext uri="{FF2B5EF4-FFF2-40B4-BE49-F238E27FC236}">
                <a16:creationId xmlns:a16="http://schemas.microsoft.com/office/drawing/2014/main" id="{C54E51C9-EDC5-7DD7-9BED-078DD00609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0118" y="3532515"/>
            <a:ext cx="713117" cy="698740"/>
          </a:xfrm>
          <a:prstGeom prst="rect">
            <a:avLst/>
          </a:prstGeom>
        </p:spPr>
      </p:pic>
      <p:sp>
        <p:nvSpPr>
          <p:cNvPr id="8" name="Footer Placeholder 4">
            <a:extLst>
              <a:ext uri="{FF2B5EF4-FFF2-40B4-BE49-F238E27FC236}">
                <a16:creationId xmlns:a16="http://schemas.microsoft.com/office/drawing/2014/main" id="{82A72E01-F86F-75B0-3ED8-10F68D40C31D}"/>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14" name="Camera 13">
            <a:extLst>
              <a:ext uri="{FF2B5EF4-FFF2-40B4-BE49-F238E27FC236}">
                <a16:creationId xmlns:a16="http://schemas.microsoft.com/office/drawing/2014/main" id="{BA947D57-96BB-F82A-F27F-48B82C20E368}"/>
              </a:ext>
            </a:extLst>
          </p:cNvPr>
          <p:cNvPicPr>
            <a:picLocks/>
            <a:extLst>
              <a:ext uri="{51228E76-BA90-4043-B771-695A4F85340A}">
                <alf:liveFeedProps xmlns:alf="http://schemas.microsoft.com/office/drawing/2021/livefeed"/>
              </a:ext>
            </a:extLst>
          </p:cNvPicPr>
          <p:nvPr/>
        </p:nvPicPr>
        <p:blipFill rotWithShape="1">
          <a:blip r:embed="rId5">
            <a:extLst>
              <a:ext uri="{96DAC541-7B7A-43D3-8B79-37D633B846F1}">
                <asvg:svgBlip xmlns:asvg="http://schemas.microsoft.com/office/drawing/2016/SVG/main" r:embed="rId6"/>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4285299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35447" y="549618"/>
            <a:ext cx="5760720" cy="548640"/>
          </a:xfrm>
        </p:spPr>
        <p:txBody>
          <a:bodyPr/>
          <a:lstStyle/>
          <a:p>
            <a:r>
              <a:rPr lang="en-US">
                <a:cs typeface="Posterama"/>
              </a:rPr>
              <a:t>DATA PRE-PROCESSING </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9</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959446" y="2788863"/>
            <a:ext cx="5760720" cy="3319272"/>
          </a:xfrm>
        </p:spPr>
        <p:txBody>
          <a:bodyPr vert="horz" lIns="0" tIns="0" rIns="0" bIns="0" rtlCol="0" anchor="t">
            <a:noAutofit/>
          </a:bodyPr>
          <a:lstStyle/>
          <a:p>
            <a:pPr>
              <a:lnSpc>
                <a:spcPts val="2400"/>
              </a:lnSpc>
            </a:pPr>
            <a:r>
              <a:rPr lang="en-US"/>
              <a:t>DATASET</a:t>
            </a:r>
          </a:p>
          <a:p>
            <a:pPr>
              <a:lnSpc>
                <a:spcPts val="2400"/>
              </a:lnSpc>
            </a:pPr>
            <a:endParaRPr lang="en-US" sz="2000" spc="0"/>
          </a:p>
          <a:p>
            <a:pPr>
              <a:lnSpc>
                <a:spcPts val="2400"/>
              </a:lnSpc>
            </a:pPr>
            <a:r>
              <a:rPr lang="en-US"/>
              <a:t>VARIABLES </a:t>
            </a:r>
          </a:p>
          <a:p>
            <a:pPr>
              <a:lnSpc>
                <a:spcPts val="2400"/>
              </a:lnSpc>
            </a:pPr>
            <a:endParaRPr lang="en-US"/>
          </a:p>
          <a:p>
            <a:pPr>
              <a:lnSpc>
                <a:spcPts val="2400"/>
              </a:lnSpc>
            </a:pPr>
            <a:r>
              <a:rPr lang="en-US"/>
              <a:t>MISSING VALUES? </a:t>
            </a:r>
          </a:p>
          <a:p>
            <a:pPr>
              <a:lnSpc>
                <a:spcPts val="2400"/>
              </a:lnSpc>
            </a:pPr>
            <a:endParaRPr lang="en-US"/>
          </a:p>
          <a:p>
            <a:pPr>
              <a:lnSpc>
                <a:spcPts val="2400"/>
              </a:lnSpc>
            </a:pPr>
            <a:endParaRPr lang="en-US"/>
          </a:p>
          <a:p>
            <a:pPr>
              <a:lnSpc>
                <a:spcPts val="2400"/>
              </a:lnSpc>
            </a:pPr>
            <a:endParaRPr lang="en-US"/>
          </a:p>
          <a:p>
            <a:pPr>
              <a:lnSpc>
                <a:spcPts val="2400"/>
              </a:lnSpc>
            </a:pPr>
            <a:endParaRPr lang="en-US"/>
          </a:p>
        </p:txBody>
      </p:sp>
      <p:pic>
        <p:nvPicPr>
          <p:cNvPr id="9" name="Camera 8">
            <a:extLst>
              <a:ext uri="{FF2B5EF4-FFF2-40B4-BE49-F238E27FC236}">
                <a16:creationId xmlns:a16="http://schemas.microsoft.com/office/drawing/2014/main" id="{CEFFE228-2FBE-3958-C1F1-F4B44282B0E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275793" y="1783793"/>
            <a:ext cx="3246335" cy="3246335"/>
          </a:xfrm>
          <a:prstGeom prst="ellipse">
            <a:avLst/>
          </a:prstGeom>
        </p:spPr>
      </p:pic>
      <p:pic>
        <p:nvPicPr>
          <p:cNvPr id="13" name="Graphic 12" descr="Right pointing backhand index with solid fill">
            <a:extLst>
              <a:ext uri="{FF2B5EF4-FFF2-40B4-BE49-F238E27FC236}">
                <a16:creationId xmlns:a16="http://schemas.microsoft.com/office/drawing/2014/main" id="{A7CD8777-DDC7-B72E-AE69-34C8C69996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8873" y="4395157"/>
            <a:ext cx="684363" cy="698740"/>
          </a:xfrm>
          <a:prstGeom prst="rect">
            <a:avLst/>
          </a:prstGeom>
        </p:spPr>
      </p:pic>
      <p:sp>
        <p:nvSpPr>
          <p:cNvPr id="8" name="Footer Placeholder 4">
            <a:extLst>
              <a:ext uri="{FF2B5EF4-FFF2-40B4-BE49-F238E27FC236}">
                <a16:creationId xmlns:a16="http://schemas.microsoft.com/office/drawing/2014/main" id="{7FE727A6-4392-0158-F98F-364D947DCA3C}"/>
              </a:ext>
            </a:extLst>
          </p:cNvPr>
          <p:cNvSpPr txBox="1">
            <a:spLocks/>
          </p:cNvSpPr>
          <p:nvPr/>
        </p:nvSpPr>
        <p:spPr>
          <a:xfrm rot="16200000">
            <a:off x="-494554" y="1329288"/>
            <a:ext cx="2172540" cy="131948"/>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FFFFFF"/>
                </a:solidFill>
                <a:latin typeface="Posterama"/>
                <a:cs typeface="Posterama"/>
              </a:rPr>
              <a:t>STAt2_FINAL PROJECT</a:t>
            </a:r>
            <a:endParaRPr lang="en-US">
              <a:solidFill>
                <a:srgbClr val="FFFFFF"/>
              </a:solidFill>
            </a:endParaRPr>
          </a:p>
        </p:txBody>
      </p:sp>
      <p:pic>
        <p:nvPicPr>
          <p:cNvPr id="11" name="Camera 10">
            <a:extLst>
              <a:ext uri="{FF2B5EF4-FFF2-40B4-BE49-F238E27FC236}">
                <a16:creationId xmlns:a16="http://schemas.microsoft.com/office/drawing/2014/main" id="{87006105-5C76-94F2-5818-F7A0F1B3D9D1}"/>
              </a:ext>
            </a:extLst>
          </p:cNvPr>
          <p:cNvPicPr>
            <a:picLocks/>
            <a:extLst>
              <a:ext uri="{51228E76-BA90-4043-B771-695A4F85340A}">
                <alf:liveFeedProps xmlns:alf="http://schemas.microsoft.com/office/drawing/2021/livefeed"/>
              </a:ext>
            </a:extLst>
          </p:cNvPicPr>
          <p:nvPr/>
        </p:nvPicPr>
        <p:blipFill rotWithShape="1">
          <a:blip r:embed="rId3">
            <a:extLst>
              <a:ext uri="{96DAC541-7B7A-43D3-8B79-37D633B846F1}">
                <asvg:svgBlip xmlns:asvg="http://schemas.microsoft.com/office/drawing/2016/SVG/main" r:embed="rId4"/>
              </a:ext>
            </a:extLst>
          </a:blip>
          <a:srcRect l="4467" t="-905" r="-4467" b="905"/>
          <a:stretch/>
        </p:blipFill>
        <p:spPr>
          <a:xfrm>
            <a:off x="740809" y="1799700"/>
            <a:ext cx="4189569" cy="3250723"/>
          </a:xfrm>
          <a:prstGeom prst="rect">
            <a:avLst/>
          </a:prstGeom>
          <a:ln>
            <a:noFill/>
          </a:ln>
          <a:effectLst/>
        </p:spPr>
      </p:pic>
    </p:spTree>
    <p:extLst>
      <p:ext uri="{BB962C8B-B14F-4D97-AF65-F5344CB8AC3E}">
        <p14:creationId xmlns:p14="http://schemas.microsoft.com/office/powerpoint/2010/main" val="1985226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9D3EA290-8C8E-4DEC-A46D-F69BB3CF1506}" vid="{48419DDE-FF2A-4359-8A54-BA3E908EF1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2.xml><?xml version="1.0" encoding="utf-8"?>
<ds:datastoreItem xmlns:ds="http://schemas.openxmlformats.org/officeDocument/2006/customXml" ds:itemID="{531739A3-185F-4C3F-BB6F-45700D13557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81D8D6-8849-400B-8BC9-21D401C7DD0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77</Slides>
  <Notes>7</Notes>
  <HiddenSlides>0</HiddenSlide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PREDICTING BONE FRACTURE RISK IN WOMEN with osteoporosis: A CLASSIFICATION MODELING APPROACH   </vt:lpstr>
      <vt:lpstr>Agenda</vt:lpstr>
      <vt:lpstr>Agenda</vt:lpstr>
      <vt:lpstr>Agenda</vt:lpstr>
      <vt:lpstr>Agenda</vt:lpstr>
      <vt:lpstr>Agenda</vt:lpstr>
      <vt:lpstr>DATA PRE-PROCESSING </vt:lpstr>
      <vt:lpstr>DATA PRE-PROCESSING </vt:lpstr>
      <vt:lpstr>DATA PRE-PROCESSING </vt:lpstr>
      <vt:lpstr>PowerPoint Presentation</vt:lpstr>
      <vt:lpstr>PowerPoint Presentation</vt:lpstr>
      <vt:lpstr>PowerPoint Presentation</vt:lpstr>
      <vt:lpstr>EDA </vt:lpstr>
      <vt:lpstr>EDA </vt:lpstr>
      <vt:lpstr>EDA </vt:lpstr>
      <vt:lpstr>EDA </vt:lpstr>
      <vt:lpstr>EDA </vt:lpstr>
      <vt:lpstr>EDA </vt:lpstr>
      <vt:lpstr>PowerPoint Presentation</vt:lpstr>
      <vt:lpstr>PowerPoint Presentation</vt:lpstr>
      <vt:lpstr>SCATTER PLOT MATRIX</vt:lpstr>
      <vt:lpstr>SCATTER PLOT MATRIX</vt:lpstr>
      <vt:lpstr>MULTICOLLINEARITY</vt:lpstr>
      <vt:lpstr>Distributions</vt:lpstr>
      <vt:lpstr>DISTRIBUTIONS</vt:lpstr>
      <vt:lpstr>DECISION BOUNDARY</vt:lpstr>
      <vt:lpstr>Objective 1</vt:lpstr>
      <vt:lpstr>Objective 1</vt:lpstr>
      <vt:lpstr>Objective 1</vt:lpstr>
      <vt:lpstr>Objective 1</vt:lpstr>
      <vt:lpstr>Model fitting approach</vt:lpstr>
      <vt:lpstr>Model fitting approach</vt:lpstr>
      <vt:lpstr>Model fitting approach</vt:lpstr>
      <vt:lpstr>Metrics </vt:lpstr>
      <vt:lpstr>PowerPoint Presentation</vt:lpstr>
      <vt:lpstr>Model comparisons</vt:lpstr>
      <vt:lpstr> summary</vt:lpstr>
      <vt:lpstr> summary</vt:lpstr>
      <vt:lpstr>AUC Plot</vt:lpstr>
      <vt:lpstr>Tests</vt:lpstr>
      <vt:lpstr>Tests</vt:lpstr>
      <vt:lpstr>Final additive model </vt:lpstr>
      <vt:lpstr>Final additive model </vt:lpstr>
      <vt:lpstr>Final additive model </vt:lpstr>
      <vt:lpstr>THRESHOLD =0.3</vt:lpstr>
      <vt:lpstr>coefficients</vt:lpstr>
      <vt:lpstr>interpretation</vt:lpstr>
      <vt:lpstr>Objective 2</vt:lpstr>
      <vt:lpstr>Objective 2</vt:lpstr>
      <vt:lpstr>Objective 2</vt:lpstr>
      <vt:lpstr>Objective 2</vt:lpstr>
      <vt:lpstr>Objective 2</vt:lpstr>
      <vt:lpstr>Decision boundary</vt:lpstr>
      <vt:lpstr>EDA RECAP</vt:lpstr>
      <vt:lpstr>DECISION BOUNDAry</vt:lpstr>
      <vt:lpstr>DECISION BOUNDARY</vt:lpstr>
      <vt:lpstr>DECISION BOUNDARY</vt:lpstr>
      <vt:lpstr>DECISION BOUNDARY</vt:lpstr>
      <vt:lpstr>Evalutation metrics</vt:lpstr>
      <vt:lpstr>Evalutation metrics</vt:lpstr>
      <vt:lpstr>Recap and threshold decision</vt:lpstr>
      <vt:lpstr>Analysis of different models</vt:lpstr>
      <vt:lpstr>Recap and the threshold </vt:lpstr>
      <vt:lpstr>Model approach with interaction terms</vt:lpstr>
      <vt:lpstr>Model approach with interaction terms</vt:lpstr>
      <vt:lpstr>INTERACTIVE TERMS VISUALIZATION </vt:lpstr>
      <vt:lpstr> Complex model</vt:lpstr>
      <vt:lpstr>QDA model</vt:lpstr>
      <vt:lpstr>random forest</vt:lpstr>
      <vt:lpstr>random forest</vt:lpstr>
      <vt:lpstr>Random forest</vt:lpstr>
      <vt:lpstr>Model comparisons </vt:lpstr>
      <vt:lpstr> Model comparisons</vt:lpstr>
      <vt:lpstr> Model comparisons</vt:lpstr>
      <vt:lpstr>conclusion</vt:lpstr>
      <vt:lpstr>Contacts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
  <cp:revision>2</cp:revision>
  <dcterms:created xsi:type="dcterms:W3CDTF">2023-11-13T01:43:46Z</dcterms:created>
  <dcterms:modified xsi:type="dcterms:W3CDTF">2023-12-02T01:25:14Z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