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2" r:id="rId3"/>
    <p:sldId id="259" r:id="rId4"/>
    <p:sldId id="263" r:id="rId5"/>
    <p:sldId id="264" r:id="rId6"/>
    <p:sldId id="265" r:id="rId7"/>
    <p:sldId id="266" r:id="rId8"/>
    <p:sldId id="261" r:id="rId9"/>
  </p:sldIdLst>
  <p:sldSz cx="12192000" cy="6858000"/>
  <p:notesSz cx="6858000" cy="9144000"/>
  <p:embeddedFontLst>
    <p:embeddedFont>
      <p:font typeface="나눔스퀘어" panose="020B0600000101010101" pitchFamily="50" charset="-127"/>
      <p:regular r:id="rId10"/>
    </p:embeddedFont>
    <p:embeddedFont>
      <p:font typeface="나눔스퀘어 Bold" panose="020B0600000101010101" pitchFamily="50" charset="-127"/>
      <p:bold r:id="rId11"/>
    </p:embeddedFont>
    <p:embeddedFont>
      <p:font typeface="나눔스퀘어 ExtraBold" panose="020B0600000101010101" pitchFamily="50" charset="-127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BC54"/>
    <a:srgbClr val="294C3D"/>
    <a:srgbClr val="68823A"/>
    <a:srgbClr val="264638"/>
    <a:srgbClr val="326138"/>
    <a:srgbClr val="3A5E4B"/>
    <a:srgbClr val="E8AA0E"/>
    <a:srgbClr val="99804B"/>
    <a:srgbClr val="F4C549"/>
    <a:srgbClr val="8C6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1" d="100"/>
          <a:sy n="61" d="100"/>
        </p:scale>
        <p:origin x="43" y="1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94622-84E5-4A39-8ABA-EE08B59BB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02D115-1FFD-40FD-99FE-6323F2B9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C2164-FBD1-4773-800E-ED9557BF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58771-0909-4963-8F06-7A9136F2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0C7B4-CAFD-4312-90D9-3AD16734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1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7CB0A-E52F-42B1-A684-4BA00438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8C3AA0-1D05-4067-B424-5CA8F524D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28C80-0418-4C61-A816-BD2DC0F0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F96BD-06D8-4015-B6B1-9FC5A5E1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C616F-2C3A-4D1F-B156-ACCE4ACD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67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9E97B0-255D-4FA2-8DA0-742D2772D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B066FE-DE1A-4181-8CDF-26EEA4ACC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E7DDD-8ECF-4D6F-88FB-CACD47E2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18E9E-380D-44A7-82B7-BB0F82E0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4B350-EA33-4355-91CF-221B1E88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3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FEBD1-4313-494D-AE6F-2D9034FB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341B3-06BB-49A1-B0C6-5D8A63C02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E3DD8-3622-4D1F-9C30-7CBE22CB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8071C8-AC24-4630-B3DC-B0B4AD01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D4D62-C155-4FA1-9FAF-E481065C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61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EBD77-E9CB-405D-9A15-8FED5F62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54DD6-7EF2-4769-B1FB-F7A9E266D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556F4-B7F8-4578-87A1-1D0CEC22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030F4-97F9-4706-BF8E-1FEECFBD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768001-DC43-4B47-B28E-7240669D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6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56E02-F516-4FDD-929D-27276CC9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73AA7-4D34-4616-B857-9C7AE8EE8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6E24-9B45-46A6-885A-B11C70595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F7A17-A14A-4B69-B6DD-340BF530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F7BAF7-27AF-441A-A1A2-EE1F4971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5B5947-D699-4172-93D3-9F8C5724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1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3D5B0-D29E-4587-9A45-27E77EE7A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C4788-DAF8-4786-84E3-81660370A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A2E18E-1FC0-4CFE-8FCC-C967ADDE0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DB6191-B0B3-4B1D-B7A8-F3B88ADA1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229486-520D-436E-88E9-4FA28CD70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403ABB-DF23-4BAE-BACB-F220183A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9E3E5A-9A91-4347-B722-5E5AC2BA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908A3A-4B60-4F0B-9B93-71221313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8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C8023-1E1B-45D8-8D99-B334115A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10A86D-9B48-4F42-ADB6-3DFF153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3ADB6A-3431-4426-A08D-3E53B132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021BC5-7447-4F91-958D-69BE989A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8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5D22DF-E647-49A7-A117-2417C9EE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2C031E-16DA-4F42-94F9-0C27DB99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6A01D6-CD18-4D03-A74F-71AA96D3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79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82658-7E4A-4C88-B459-F5D809E7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45A91-FAEF-4FCC-AD3B-430E01E8F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E19299-09FD-4808-A2C3-DE4CCA36D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0C2297-201C-4526-A2A7-EA11C82F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0B080-C79A-423F-9E9A-E5B795A6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505173-9F48-49DE-90CA-91F64ECE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66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4DD85-0DE3-4BC0-A700-8DF8F21B3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1975B0-486E-4125-A569-AE372F850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92A299-0D04-49EA-A274-342C8EE90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D09AC3-4811-4D19-A231-BB1BF1FE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954DE2-DAC8-4180-A5B6-BA1DAAC0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B19381-D5D7-466F-AB7C-E495F3DE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B225EA-D180-46A7-88B7-81B58A10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093C9-7ECD-4905-B565-80992829B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B7427-97EE-4E2F-B8E6-24D0EF61D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13E-0E47-47B0-B99E-0FDFF88DE4B4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AB50EB-3FDA-4EE9-AC21-98B8F53A1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0FA00-4743-40FD-9C42-8833E2C42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83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eg5854/CatandDogClassifi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ecominghuman.ai/building-an-image-classifier-using-deep-learning-in-python-totally-from-a-beginners-perspective-be8dbaf22dd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BDAB64B-7F41-450E-8277-9EEF5844D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80" y="3933824"/>
            <a:ext cx="604436" cy="60443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09A2F6-3C8D-460F-AF5C-2BACEF41D7B8}"/>
              </a:ext>
            </a:extLst>
          </p:cNvPr>
          <p:cNvSpPr txBox="1"/>
          <p:nvPr/>
        </p:nvSpPr>
        <p:spPr>
          <a:xfrm>
            <a:off x="3820829" y="2838802"/>
            <a:ext cx="4550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Cat and Dog Classifier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0C1550-6309-4D87-9A4A-8BA9B578DFEE}"/>
              </a:ext>
            </a:extLst>
          </p:cNvPr>
          <p:cNvCxnSpPr>
            <a:cxnSpLocks/>
          </p:cNvCxnSpPr>
          <p:nvPr/>
        </p:nvCxnSpPr>
        <p:spPr>
          <a:xfrm>
            <a:off x="3567206" y="3639882"/>
            <a:ext cx="2528794" cy="0"/>
          </a:xfrm>
          <a:prstGeom prst="line">
            <a:avLst/>
          </a:prstGeom>
          <a:ln w="19050">
            <a:gradFill flip="none" rotWithShape="1">
              <a:gsLst>
                <a:gs pos="90000">
                  <a:srgbClr val="294C3D"/>
                </a:gs>
                <a:gs pos="66000">
                  <a:srgbClr val="E8AA0E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50B84D2-462E-48AD-8DC5-BB3E59214652}"/>
              </a:ext>
            </a:extLst>
          </p:cNvPr>
          <p:cNvCxnSpPr>
            <a:cxnSpLocks/>
          </p:cNvCxnSpPr>
          <p:nvPr/>
        </p:nvCxnSpPr>
        <p:spPr>
          <a:xfrm>
            <a:off x="6096000" y="3639882"/>
            <a:ext cx="2528794" cy="0"/>
          </a:xfrm>
          <a:prstGeom prst="line">
            <a:avLst/>
          </a:prstGeom>
          <a:ln w="19050">
            <a:gradFill flip="none" rotWithShape="1">
              <a:gsLst>
                <a:gs pos="90000">
                  <a:srgbClr val="294C3D"/>
                </a:gs>
                <a:gs pos="66000">
                  <a:srgbClr val="E8AA0E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42205CAC-2FFB-4C39-8210-E9477017CA6B}"/>
              </a:ext>
            </a:extLst>
          </p:cNvPr>
          <p:cNvSpPr/>
          <p:nvPr/>
        </p:nvSpPr>
        <p:spPr>
          <a:xfrm>
            <a:off x="6073141" y="3609274"/>
            <a:ext cx="60852" cy="60852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B3F9A3-8C29-437E-ADBF-85820BA0D384}"/>
              </a:ext>
            </a:extLst>
          </p:cNvPr>
          <p:cNvSpPr txBox="1"/>
          <p:nvPr/>
        </p:nvSpPr>
        <p:spPr>
          <a:xfrm>
            <a:off x="4226768" y="2453479"/>
            <a:ext cx="378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1771018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김혜지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TOPCIT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대체과제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7FA4BB-2A64-4C41-913B-2C6D6C54DECF}"/>
              </a:ext>
            </a:extLst>
          </p:cNvPr>
          <p:cNvSpPr txBox="1"/>
          <p:nvPr/>
        </p:nvSpPr>
        <p:spPr>
          <a:xfrm>
            <a:off x="3419606" y="6125227"/>
            <a:ext cx="550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https://github.com/Maeg5854/CatandDogClassifier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14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D75BD1-AB69-494D-861C-F922D4A9D29F}"/>
              </a:ext>
            </a:extLst>
          </p:cNvPr>
          <p:cNvSpPr txBox="1"/>
          <p:nvPr/>
        </p:nvSpPr>
        <p:spPr>
          <a:xfrm>
            <a:off x="379794" y="232694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Used module</a:t>
            </a:r>
            <a:endParaRPr lang="ko-KR" altLang="en-US" sz="2000" spc="-15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DECDC6-4EC4-4125-8287-954E0F4EDF94}"/>
              </a:ext>
            </a:extLst>
          </p:cNvPr>
          <p:cNvSpPr/>
          <p:nvPr/>
        </p:nvSpPr>
        <p:spPr>
          <a:xfrm>
            <a:off x="309219" y="290717"/>
            <a:ext cx="50291" cy="295208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333BF4-F6C0-4BE5-B3C7-610714E783EC}"/>
              </a:ext>
            </a:extLst>
          </p:cNvPr>
          <p:cNvGrpSpPr/>
          <p:nvPr/>
        </p:nvGrpSpPr>
        <p:grpSpPr>
          <a:xfrm>
            <a:off x="183925" y="6616761"/>
            <a:ext cx="11663143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045156-FA83-4C54-9598-40948D2A3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1DDB028-1F73-41E8-8757-FBFE8BFB2B1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F55EE0BE-2A3B-4E6D-9C48-5FEAEC57374A}"/>
              </a:ext>
            </a:extLst>
          </p:cNvPr>
          <p:cNvSpPr/>
          <p:nvPr/>
        </p:nvSpPr>
        <p:spPr>
          <a:xfrm>
            <a:off x="5997553" y="6572215"/>
            <a:ext cx="89093" cy="89093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74955-FFFF-445D-A673-3C7061326263}"/>
              </a:ext>
            </a:extLst>
          </p:cNvPr>
          <p:cNvSpPr txBox="1"/>
          <p:nvPr/>
        </p:nvSpPr>
        <p:spPr>
          <a:xfrm>
            <a:off x="5303002" y="2304097"/>
            <a:ext cx="1175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err="1">
                <a:solidFill>
                  <a:srgbClr val="E8AA0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Keras</a:t>
            </a:r>
            <a:endParaRPr lang="ko-KR" altLang="en-US" sz="2800" spc="-150" dirty="0">
              <a:solidFill>
                <a:srgbClr val="E8AA0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511657-D70E-4C39-8F89-0CCF06305A26}"/>
              </a:ext>
            </a:extLst>
          </p:cNvPr>
          <p:cNvSpPr txBox="1"/>
          <p:nvPr/>
        </p:nvSpPr>
        <p:spPr>
          <a:xfrm>
            <a:off x="4905025" y="3054737"/>
            <a:ext cx="2039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tensorflow2.2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기반</a:t>
            </a:r>
            <a:endParaRPr lang="en-US" altLang="ko-KR" sz="2000" spc="-15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CNN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구축</a:t>
            </a:r>
            <a:endParaRPr lang="en-US" altLang="ko-KR" sz="2000" spc="-15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51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D75BD1-AB69-494D-861C-F922D4A9D29F}"/>
              </a:ext>
            </a:extLst>
          </p:cNvPr>
          <p:cNvSpPr txBox="1"/>
          <p:nvPr/>
        </p:nvSpPr>
        <p:spPr>
          <a:xfrm>
            <a:off x="379794" y="232694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set </a:t>
            </a:r>
            <a:endParaRPr lang="ko-KR" altLang="en-US" sz="2000" spc="-15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DECDC6-4EC4-4125-8287-954E0F4EDF94}"/>
              </a:ext>
            </a:extLst>
          </p:cNvPr>
          <p:cNvSpPr/>
          <p:nvPr/>
        </p:nvSpPr>
        <p:spPr>
          <a:xfrm>
            <a:off x="309219" y="290717"/>
            <a:ext cx="50291" cy="295208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333BF4-F6C0-4BE5-B3C7-610714E783EC}"/>
              </a:ext>
            </a:extLst>
          </p:cNvPr>
          <p:cNvGrpSpPr/>
          <p:nvPr/>
        </p:nvGrpSpPr>
        <p:grpSpPr>
          <a:xfrm>
            <a:off x="183925" y="6616761"/>
            <a:ext cx="11663143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045156-FA83-4C54-9598-40948D2A3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1DDB028-1F73-41E8-8757-FBFE8BFB2B1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F55EE0BE-2A3B-4E6D-9C48-5FEAEC57374A}"/>
              </a:ext>
            </a:extLst>
          </p:cNvPr>
          <p:cNvSpPr/>
          <p:nvPr/>
        </p:nvSpPr>
        <p:spPr>
          <a:xfrm>
            <a:off x="5997553" y="6572215"/>
            <a:ext cx="89093" cy="89093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74955-FFFF-445D-A673-3C7061326263}"/>
              </a:ext>
            </a:extLst>
          </p:cNvPr>
          <p:cNvSpPr txBox="1"/>
          <p:nvPr/>
        </p:nvSpPr>
        <p:spPr>
          <a:xfrm>
            <a:off x="2051802" y="2182177"/>
            <a:ext cx="2207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E8AA0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 set</a:t>
            </a:r>
            <a:endParaRPr lang="ko-KR" altLang="en-US" sz="2800" spc="-150" dirty="0">
              <a:solidFill>
                <a:srgbClr val="E8AA0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104746-EB83-45E2-B021-3DDE76F33E3E}"/>
              </a:ext>
            </a:extLst>
          </p:cNvPr>
          <p:cNvSpPr txBox="1"/>
          <p:nvPr/>
        </p:nvSpPr>
        <p:spPr>
          <a:xfrm>
            <a:off x="8074860" y="2131377"/>
            <a:ext cx="1532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E8AA0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 set</a:t>
            </a:r>
            <a:endParaRPr lang="ko-KR" altLang="en-US" sz="2800" spc="-150" dirty="0">
              <a:solidFill>
                <a:srgbClr val="E8AA0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511657-D70E-4C39-8F89-0CCF06305A26}"/>
              </a:ext>
            </a:extLst>
          </p:cNvPr>
          <p:cNvSpPr txBox="1"/>
          <p:nvPr/>
        </p:nvSpPr>
        <p:spPr>
          <a:xfrm>
            <a:off x="2413102" y="3064897"/>
            <a:ext cx="157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cats: 4,000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dogs: 4,005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00011A-F814-463E-94AA-9652B3E9E803}"/>
              </a:ext>
            </a:extLst>
          </p:cNvPr>
          <p:cNvSpPr txBox="1"/>
          <p:nvPr/>
        </p:nvSpPr>
        <p:spPr>
          <a:xfrm>
            <a:off x="8097622" y="2993777"/>
            <a:ext cx="1633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cats: 1,011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</a:p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dogs: 1,012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000" spc="-15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B70F6E-ED78-4CD7-9071-92668896BF82}"/>
              </a:ext>
            </a:extLst>
          </p:cNvPr>
          <p:cNvSpPr txBox="1"/>
          <p:nvPr/>
        </p:nvSpPr>
        <p:spPr>
          <a:xfrm>
            <a:off x="2646782" y="1185297"/>
            <a:ext cx="6405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Kaggle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Cat and Dog Data set (</a:t>
            </a:r>
            <a:r>
              <a:rPr lang="en-US" altLang="ko-KR" sz="2000" spc="-150" dirty="0" err="1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SchubertSlySchubert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6B6F20-224C-4925-98ED-5671139C9214}"/>
              </a:ext>
            </a:extLst>
          </p:cNvPr>
          <p:cNvSpPr txBox="1"/>
          <p:nvPr/>
        </p:nvSpPr>
        <p:spPr>
          <a:xfrm>
            <a:off x="4078722" y="4067318"/>
            <a:ext cx="386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err="1">
                <a:solidFill>
                  <a:srgbClr val="E8AA0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ImageDataGenerator</a:t>
            </a:r>
            <a:endParaRPr lang="ko-KR" altLang="en-US" sz="2800" spc="-150" dirty="0">
              <a:solidFill>
                <a:srgbClr val="E8AA0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24E55A-DEAE-4EAB-8F96-62DA7BBBFB35}"/>
              </a:ext>
            </a:extLst>
          </p:cNvPr>
          <p:cNvSpPr txBox="1"/>
          <p:nvPr/>
        </p:nvSpPr>
        <p:spPr>
          <a:xfrm>
            <a:off x="2226065" y="4727442"/>
            <a:ext cx="7758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 err="1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Keras.preprocessing.ImageDataGenerator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데이터 불림</a:t>
            </a:r>
            <a:endParaRPr lang="en-US" altLang="ko-KR" sz="2000" spc="-15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b="1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rescale(</a:t>
            </a:r>
            <a:r>
              <a:rPr lang="ko-KR" altLang="en-US" sz="2000" b="1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크기변형</a:t>
            </a:r>
            <a:r>
              <a:rPr lang="en-US" altLang="ko-KR" sz="2000" b="1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):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spc="-150" dirty="0">
                <a:solidFill>
                  <a:srgbClr val="7EBC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1/255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b="1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spc="-150" dirty="0" err="1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shear_range</a:t>
            </a:r>
            <a:r>
              <a:rPr lang="en-US" altLang="ko-KR" sz="2000" b="1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b="1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일그러짐</a:t>
            </a:r>
            <a:r>
              <a:rPr lang="en-US" altLang="ko-KR" sz="2000" b="1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2000" spc="-150" dirty="0">
                <a:solidFill>
                  <a:srgbClr val="7EBC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0.15</a:t>
            </a:r>
          </a:p>
          <a:p>
            <a:pPr algn="ctr"/>
            <a:r>
              <a:rPr lang="en-US" altLang="ko-KR" sz="2000" b="1" spc="-150" dirty="0" err="1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zoom_range</a:t>
            </a:r>
            <a:r>
              <a:rPr lang="en-US" altLang="ko-KR" sz="2000" b="1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b="1" spc="-150" dirty="0" err="1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줌인앤아웃</a:t>
            </a:r>
            <a:r>
              <a:rPr lang="en-US" altLang="ko-KR" sz="2000" b="1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2000" spc="-150" dirty="0">
                <a:solidFill>
                  <a:srgbClr val="7EBC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0.2 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z="2000" b="1" spc="-150" dirty="0" err="1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horizontal_flip</a:t>
            </a:r>
            <a:r>
              <a:rPr lang="en-US" altLang="ko-KR" sz="2000" b="1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b="1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무작위 수평반전</a:t>
            </a:r>
            <a:r>
              <a:rPr lang="en-US" altLang="ko-KR" sz="2000" b="1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2000" spc="-150" dirty="0">
                <a:solidFill>
                  <a:srgbClr val="7EBC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True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4AD96C2-FD25-40BC-B8AC-91B856957DBB}"/>
              </a:ext>
            </a:extLst>
          </p:cNvPr>
          <p:cNvCxnSpPr>
            <a:cxnSpLocks/>
          </p:cNvCxnSpPr>
          <p:nvPr/>
        </p:nvCxnSpPr>
        <p:spPr>
          <a:xfrm>
            <a:off x="4191000" y="3642360"/>
            <a:ext cx="390698" cy="433647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64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D75BD1-AB69-494D-861C-F922D4A9D29F}"/>
              </a:ext>
            </a:extLst>
          </p:cNvPr>
          <p:cNvSpPr txBox="1"/>
          <p:nvPr/>
        </p:nvSpPr>
        <p:spPr>
          <a:xfrm>
            <a:off x="379794" y="232694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</a:t>
            </a:r>
            <a:endParaRPr lang="ko-KR" altLang="en-US" sz="2000" spc="-15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DECDC6-4EC4-4125-8287-954E0F4EDF94}"/>
              </a:ext>
            </a:extLst>
          </p:cNvPr>
          <p:cNvSpPr/>
          <p:nvPr/>
        </p:nvSpPr>
        <p:spPr>
          <a:xfrm>
            <a:off x="309219" y="290717"/>
            <a:ext cx="50291" cy="295208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333BF4-F6C0-4BE5-B3C7-610714E783EC}"/>
              </a:ext>
            </a:extLst>
          </p:cNvPr>
          <p:cNvGrpSpPr/>
          <p:nvPr/>
        </p:nvGrpSpPr>
        <p:grpSpPr>
          <a:xfrm>
            <a:off x="183925" y="6616761"/>
            <a:ext cx="11663143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045156-FA83-4C54-9598-40948D2A3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1DDB028-1F73-41E8-8757-FBFE8BFB2B1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F55EE0BE-2A3B-4E6D-9C48-5FEAEC57374A}"/>
              </a:ext>
            </a:extLst>
          </p:cNvPr>
          <p:cNvSpPr/>
          <p:nvPr/>
        </p:nvSpPr>
        <p:spPr>
          <a:xfrm>
            <a:off x="5997553" y="6572215"/>
            <a:ext cx="89093" cy="89093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74955-FFFF-445D-A673-3C7061326263}"/>
              </a:ext>
            </a:extLst>
          </p:cNvPr>
          <p:cNvSpPr txBox="1"/>
          <p:nvPr/>
        </p:nvSpPr>
        <p:spPr>
          <a:xfrm>
            <a:off x="2682543" y="2064107"/>
            <a:ext cx="1563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E8AA0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Conv2D</a:t>
            </a:r>
            <a:endParaRPr lang="ko-KR" altLang="en-US" sz="2800" spc="-150" dirty="0">
              <a:solidFill>
                <a:srgbClr val="E8AA0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9CBF96-6EA1-4680-AE95-B2F7E1BD4CC0}"/>
              </a:ext>
            </a:extLst>
          </p:cNvPr>
          <p:cNvSpPr txBox="1"/>
          <p:nvPr/>
        </p:nvSpPr>
        <p:spPr>
          <a:xfrm>
            <a:off x="2146004" y="2768708"/>
            <a:ext cx="271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E8AA0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MaxPooling2D</a:t>
            </a:r>
            <a:endParaRPr lang="ko-KR" altLang="en-US" sz="2800" spc="-150" dirty="0">
              <a:solidFill>
                <a:srgbClr val="E8AA0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1AA3DD-8BC0-43B7-8785-CE4F521E53F3}"/>
              </a:ext>
            </a:extLst>
          </p:cNvPr>
          <p:cNvSpPr txBox="1"/>
          <p:nvPr/>
        </p:nvSpPr>
        <p:spPr>
          <a:xfrm>
            <a:off x="2752042" y="3503846"/>
            <a:ext cx="1409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E8AA0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Flatten</a:t>
            </a:r>
            <a:endParaRPr lang="ko-KR" altLang="en-US" sz="2800" spc="-150" dirty="0">
              <a:solidFill>
                <a:srgbClr val="E8AA0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EE4EA6-2E89-4BCB-AEFF-4F98C48EC28F}"/>
              </a:ext>
            </a:extLst>
          </p:cNvPr>
          <p:cNvSpPr txBox="1"/>
          <p:nvPr/>
        </p:nvSpPr>
        <p:spPr>
          <a:xfrm>
            <a:off x="2740732" y="4223040"/>
            <a:ext cx="1511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E8AA0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Dense1</a:t>
            </a:r>
            <a:endParaRPr lang="ko-KR" altLang="en-US" sz="2800" spc="-150" dirty="0">
              <a:solidFill>
                <a:srgbClr val="E8AA0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1A9A36-98A8-4ACF-8DD1-AC56558D5A4C}"/>
              </a:ext>
            </a:extLst>
          </p:cNvPr>
          <p:cNvSpPr txBox="1"/>
          <p:nvPr/>
        </p:nvSpPr>
        <p:spPr>
          <a:xfrm>
            <a:off x="2743842" y="4972599"/>
            <a:ext cx="1412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E8AA0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Output</a:t>
            </a:r>
            <a:endParaRPr lang="ko-KR" altLang="en-US" sz="2800" spc="-150" dirty="0">
              <a:solidFill>
                <a:srgbClr val="E8AA0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22BF2BA-2354-41D1-958C-73D562D80E28}"/>
              </a:ext>
            </a:extLst>
          </p:cNvPr>
          <p:cNvCxnSpPr>
            <a:cxnSpLocks/>
            <a:stCxn id="7" idx="3"/>
            <a:endCxn id="29" idx="1"/>
          </p:cNvCxnSpPr>
          <p:nvPr/>
        </p:nvCxnSpPr>
        <p:spPr>
          <a:xfrm>
            <a:off x="4246497" y="2356495"/>
            <a:ext cx="2420300" cy="163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20F15A3-BC93-4D49-9C70-D7B933EB1B3A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>
            <a:off x="4860209" y="3061096"/>
            <a:ext cx="3171271" cy="127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586886B-7DAF-4AC6-8B00-4AE911861A67}"/>
              </a:ext>
            </a:extLst>
          </p:cNvPr>
          <p:cNvCxnSpPr>
            <a:cxnSpLocks/>
            <a:stCxn id="16" idx="3"/>
            <a:endCxn id="42" idx="1"/>
          </p:cNvCxnSpPr>
          <p:nvPr/>
        </p:nvCxnSpPr>
        <p:spPr>
          <a:xfrm>
            <a:off x="4252684" y="4515428"/>
            <a:ext cx="3504476" cy="134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593E20-A2A2-444D-8A05-274AD10EBCDC}"/>
              </a:ext>
            </a:extLst>
          </p:cNvPr>
          <p:cNvCxnSpPr>
            <a:cxnSpLocks/>
            <a:stCxn id="17" idx="3"/>
            <a:endCxn id="44" idx="1"/>
          </p:cNvCxnSpPr>
          <p:nvPr/>
        </p:nvCxnSpPr>
        <p:spPr>
          <a:xfrm>
            <a:off x="4156408" y="5264987"/>
            <a:ext cx="3570272" cy="3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8AD3F6-0385-4AB1-B9EE-AA91E6AA5B24}"/>
              </a:ext>
            </a:extLst>
          </p:cNvPr>
          <p:cNvSpPr txBox="1"/>
          <p:nvPr/>
        </p:nvSpPr>
        <p:spPr>
          <a:xfrm>
            <a:off x="6666797" y="2018947"/>
            <a:ext cx="4046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32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3*3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필터   </a:t>
            </a:r>
            <a:r>
              <a:rPr lang="en-US" altLang="ko-KR" sz="2000" spc="-150" dirty="0" err="1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endParaRPr lang="en-US" altLang="ko-KR" sz="2000" spc="-15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 shape(64,64,3) 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RGB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도 인식</a:t>
            </a:r>
            <a:endParaRPr lang="ko-KR" altLang="en-US" sz="2000" spc="-15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B2F9F2-D499-44C8-BDC9-7E1C5974A898}"/>
              </a:ext>
            </a:extLst>
          </p:cNvPr>
          <p:cNvSpPr txBox="1"/>
          <p:nvPr/>
        </p:nvSpPr>
        <p:spPr>
          <a:xfrm>
            <a:off x="8031480" y="2873802"/>
            <a:ext cx="1209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2*2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필터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6354CE-990E-4808-94C4-F2CA5E4A2119}"/>
              </a:ext>
            </a:extLst>
          </p:cNvPr>
          <p:cNvSpPr txBox="1"/>
          <p:nvPr/>
        </p:nvSpPr>
        <p:spPr>
          <a:xfrm>
            <a:off x="7757160" y="4328806"/>
            <a:ext cx="1758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128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유닛  </a:t>
            </a:r>
            <a:r>
              <a:rPr lang="en-US" altLang="ko-KR" sz="2000" spc="-150" dirty="0" err="1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endParaRPr lang="ko-KR" altLang="en-US" sz="2000" spc="-15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80014A-44C5-4ECE-B51E-1DCF3044DF83}"/>
              </a:ext>
            </a:extLst>
          </p:cNvPr>
          <p:cNvSpPr txBox="1"/>
          <p:nvPr/>
        </p:nvSpPr>
        <p:spPr>
          <a:xfrm>
            <a:off x="7726680" y="5068362"/>
            <a:ext cx="185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유닛 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sigmoid</a:t>
            </a:r>
            <a:endParaRPr lang="ko-KR" altLang="en-US" sz="2000" spc="-15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0BFF01-E8C6-4E28-ABFB-A205F61E3650}"/>
              </a:ext>
            </a:extLst>
          </p:cNvPr>
          <p:cNvSpPr txBox="1"/>
          <p:nvPr/>
        </p:nvSpPr>
        <p:spPr>
          <a:xfrm>
            <a:off x="2936342" y="1215777"/>
            <a:ext cx="6405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Sequential model 5 Layers</a:t>
            </a:r>
            <a:endParaRPr lang="ko-KR" altLang="en-US" sz="2000" spc="-15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41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D75BD1-AB69-494D-861C-F922D4A9D29F}"/>
              </a:ext>
            </a:extLst>
          </p:cNvPr>
          <p:cNvSpPr txBox="1"/>
          <p:nvPr/>
        </p:nvSpPr>
        <p:spPr>
          <a:xfrm>
            <a:off x="379794" y="232694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Learning</a:t>
            </a:r>
            <a:endParaRPr lang="ko-KR" altLang="en-US" sz="2000" spc="-15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DECDC6-4EC4-4125-8287-954E0F4EDF94}"/>
              </a:ext>
            </a:extLst>
          </p:cNvPr>
          <p:cNvSpPr/>
          <p:nvPr/>
        </p:nvSpPr>
        <p:spPr>
          <a:xfrm>
            <a:off x="309219" y="290717"/>
            <a:ext cx="50291" cy="295208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333BF4-F6C0-4BE5-B3C7-610714E783EC}"/>
              </a:ext>
            </a:extLst>
          </p:cNvPr>
          <p:cNvGrpSpPr/>
          <p:nvPr/>
        </p:nvGrpSpPr>
        <p:grpSpPr>
          <a:xfrm>
            <a:off x="183925" y="6616761"/>
            <a:ext cx="11663143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045156-FA83-4C54-9598-40948D2A3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1DDB028-1F73-41E8-8757-FBFE8BFB2B1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F55EE0BE-2A3B-4E6D-9C48-5FEAEC57374A}"/>
              </a:ext>
            </a:extLst>
          </p:cNvPr>
          <p:cNvSpPr/>
          <p:nvPr/>
        </p:nvSpPr>
        <p:spPr>
          <a:xfrm>
            <a:off x="5997553" y="6572215"/>
            <a:ext cx="89093" cy="89093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74955-FFFF-445D-A673-3C7061326263}"/>
              </a:ext>
            </a:extLst>
          </p:cNvPr>
          <p:cNvSpPr txBox="1"/>
          <p:nvPr/>
        </p:nvSpPr>
        <p:spPr>
          <a:xfrm>
            <a:off x="5380023" y="2521307"/>
            <a:ext cx="1444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E8AA0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epochs</a:t>
            </a:r>
            <a:endParaRPr lang="ko-KR" altLang="en-US" sz="2800" spc="-150" dirty="0">
              <a:solidFill>
                <a:srgbClr val="E8AA0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8AD3F6-0385-4AB1-B9EE-AA91E6AA5B24}"/>
              </a:ext>
            </a:extLst>
          </p:cNvPr>
          <p:cNvSpPr txBox="1"/>
          <p:nvPr/>
        </p:nvSpPr>
        <p:spPr>
          <a:xfrm>
            <a:off x="4175760" y="3421027"/>
            <a:ext cx="3794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8000 steps per </a:t>
            </a:r>
            <a:r>
              <a:rPr lang="en-US" altLang="ko-KR" sz="2000" b="1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epochs</a:t>
            </a:r>
          </a:p>
          <a:p>
            <a:pPr algn="ctr"/>
            <a:r>
              <a:rPr lang="en-US" altLang="ko-KR" sz="2000" b="1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25</a:t>
            </a:r>
            <a:r>
              <a:rPr lang="ko-KR" altLang="en-US" sz="2000" b="1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번의 </a:t>
            </a:r>
            <a:r>
              <a:rPr lang="en-US" altLang="ko-KR" sz="2000" b="1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epochs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0BFF01-E8C6-4E28-ABFB-A205F61E3650}"/>
              </a:ext>
            </a:extLst>
          </p:cNvPr>
          <p:cNvSpPr txBox="1"/>
          <p:nvPr/>
        </p:nvSpPr>
        <p:spPr>
          <a:xfrm>
            <a:off x="2875382" y="1231017"/>
            <a:ext cx="6405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 err="1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fit_generator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데이터 학습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333D8A-F3EE-4F9B-9B02-5C43B5B17169}"/>
              </a:ext>
            </a:extLst>
          </p:cNvPr>
          <p:cNvSpPr txBox="1"/>
          <p:nvPr/>
        </p:nvSpPr>
        <p:spPr>
          <a:xfrm>
            <a:off x="4084320" y="5950867"/>
            <a:ext cx="3794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**</a:t>
            </a:r>
            <a:r>
              <a:rPr lang="ko-KR" altLang="en-US" sz="12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원본 </a:t>
            </a:r>
            <a:r>
              <a:rPr lang="en-US" altLang="ko-KR" sz="12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8000</a:t>
            </a:r>
            <a:r>
              <a:rPr lang="ko-KR" altLang="en-US" sz="12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여개 데이터를 </a:t>
            </a:r>
            <a:r>
              <a:rPr lang="en-US" altLang="ko-KR" sz="1200" spc="-150" dirty="0" err="1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ImageDataGenerator</a:t>
            </a:r>
            <a:r>
              <a:rPr lang="ko-KR" altLang="en-US" sz="12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변형해 생성</a:t>
            </a:r>
            <a:endParaRPr lang="en-US" altLang="ko-KR" sz="1200" spc="-15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309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D75BD1-AB69-494D-861C-F922D4A9D29F}"/>
              </a:ext>
            </a:extLst>
          </p:cNvPr>
          <p:cNvSpPr txBox="1"/>
          <p:nvPr/>
        </p:nvSpPr>
        <p:spPr>
          <a:xfrm>
            <a:off x="379794" y="232694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  <a:endParaRPr lang="ko-KR" altLang="en-US" sz="2000" spc="-15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DECDC6-4EC4-4125-8287-954E0F4EDF94}"/>
              </a:ext>
            </a:extLst>
          </p:cNvPr>
          <p:cNvSpPr/>
          <p:nvPr/>
        </p:nvSpPr>
        <p:spPr>
          <a:xfrm>
            <a:off x="309219" y="290717"/>
            <a:ext cx="50291" cy="295208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333BF4-F6C0-4BE5-B3C7-610714E783EC}"/>
              </a:ext>
            </a:extLst>
          </p:cNvPr>
          <p:cNvGrpSpPr/>
          <p:nvPr/>
        </p:nvGrpSpPr>
        <p:grpSpPr>
          <a:xfrm>
            <a:off x="183925" y="6616761"/>
            <a:ext cx="11663143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045156-FA83-4C54-9598-40948D2A3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1DDB028-1F73-41E8-8757-FBFE8BFB2B1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F55EE0BE-2A3B-4E6D-9C48-5FEAEC57374A}"/>
              </a:ext>
            </a:extLst>
          </p:cNvPr>
          <p:cNvSpPr/>
          <p:nvPr/>
        </p:nvSpPr>
        <p:spPr>
          <a:xfrm>
            <a:off x="5997553" y="6572215"/>
            <a:ext cx="89093" cy="89093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74955-FFFF-445D-A673-3C7061326263}"/>
              </a:ext>
            </a:extLst>
          </p:cNvPr>
          <p:cNvSpPr txBox="1"/>
          <p:nvPr/>
        </p:nvSpPr>
        <p:spPr>
          <a:xfrm>
            <a:off x="5151423" y="2414627"/>
            <a:ext cx="1795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E8AA0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Accuracy</a:t>
            </a:r>
            <a:endParaRPr lang="ko-KR" altLang="en-US" sz="2800" spc="-150" dirty="0">
              <a:solidFill>
                <a:srgbClr val="E8AA0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8AD3F6-0385-4AB1-B9EE-AA91E6AA5B24}"/>
              </a:ext>
            </a:extLst>
          </p:cNvPr>
          <p:cNvSpPr txBox="1"/>
          <p:nvPr/>
        </p:nvSpPr>
        <p:spPr>
          <a:xfrm>
            <a:off x="4175760" y="3421027"/>
            <a:ext cx="3794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 : 0.75</a:t>
            </a:r>
            <a:endParaRPr lang="en-US" altLang="ko-KR" sz="2000" spc="-15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91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D75BD1-AB69-494D-861C-F922D4A9D29F}"/>
              </a:ext>
            </a:extLst>
          </p:cNvPr>
          <p:cNvSpPr txBox="1"/>
          <p:nvPr/>
        </p:nvSpPr>
        <p:spPr>
          <a:xfrm>
            <a:off x="379794" y="232694"/>
            <a:ext cx="1252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Next tasks</a:t>
            </a:r>
            <a:endParaRPr lang="ko-KR" altLang="en-US" sz="2000" spc="-15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DECDC6-4EC4-4125-8287-954E0F4EDF94}"/>
              </a:ext>
            </a:extLst>
          </p:cNvPr>
          <p:cNvSpPr/>
          <p:nvPr/>
        </p:nvSpPr>
        <p:spPr>
          <a:xfrm>
            <a:off x="309219" y="290717"/>
            <a:ext cx="50291" cy="295208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333BF4-F6C0-4BE5-B3C7-610714E783EC}"/>
              </a:ext>
            </a:extLst>
          </p:cNvPr>
          <p:cNvGrpSpPr/>
          <p:nvPr/>
        </p:nvGrpSpPr>
        <p:grpSpPr>
          <a:xfrm>
            <a:off x="183925" y="6616761"/>
            <a:ext cx="11663143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045156-FA83-4C54-9598-40948D2A3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1DDB028-1F73-41E8-8757-FBFE8BFB2B1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F55EE0BE-2A3B-4E6D-9C48-5FEAEC57374A}"/>
              </a:ext>
            </a:extLst>
          </p:cNvPr>
          <p:cNvSpPr/>
          <p:nvPr/>
        </p:nvSpPr>
        <p:spPr>
          <a:xfrm>
            <a:off x="5997553" y="6572215"/>
            <a:ext cx="89093" cy="89093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74955-FFFF-445D-A673-3C7061326263}"/>
              </a:ext>
            </a:extLst>
          </p:cNvPr>
          <p:cNvSpPr txBox="1"/>
          <p:nvPr/>
        </p:nvSpPr>
        <p:spPr>
          <a:xfrm>
            <a:off x="1822323" y="2470611"/>
            <a:ext cx="2793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E8AA0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Conv2D</a:t>
            </a:r>
            <a:r>
              <a:rPr lang="ko-KR" altLang="en-US" sz="3200" spc="-150" dirty="0">
                <a:solidFill>
                  <a:srgbClr val="E8AA0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레이어 </a:t>
            </a:r>
            <a:endParaRPr lang="ko-KR" altLang="en-US" sz="2800" spc="-150" dirty="0">
              <a:solidFill>
                <a:srgbClr val="E8AA0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8AD3F6-0385-4AB1-B9EE-AA91E6AA5B24}"/>
              </a:ext>
            </a:extLst>
          </p:cNvPr>
          <p:cNvSpPr txBox="1"/>
          <p:nvPr/>
        </p:nvSpPr>
        <p:spPr>
          <a:xfrm>
            <a:off x="1231641" y="3234416"/>
            <a:ext cx="3986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Conv2D layer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개수를 늘려</a:t>
            </a:r>
            <a:endParaRPr lang="en-US" altLang="ko-KR" sz="2000" spc="-15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이미지의 특징 추출을 더 다양화 시킨다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B0AF9-52E6-47C6-9072-0A4E3CD6E27C}"/>
              </a:ext>
            </a:extLst>
          </p:cNvPr>
          <p:cNvSpPr txBox="1"/>
          <p:nvPr/>
        </p:nvSpPr>
        <p:spPr>
          <a:xfrm>
            <a:off x="6911470" y="2511044"/>
            <a:ext cx="4079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 err="1">
                <a:solidFill>
                  <a:srgbClr val="E8AA0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EarlyStopping</a:t>
            </a:r>
            <a:r>
              <a:rPr lang="en-US" altLang="ko-KR" sz="2800" spc="-150" dirty="0">
                <a:solidFill>
                  <a:srgbClr val="E8AA0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&amp; Callbacks</a:t>
            </a:r>
            <a:endParaRPr lang="ko-KR" altLang="en-US" sz="2800" spc="-150" dirty="0">
              <a:solidFill>
                <a:srgbClr val="E8AA0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D0DA73-4832-4DDD-AAF9-2EAC462699B3}"/>
              </a:ext>
            </a:extLst>
          </p:cNvPr>
          <p:cNvSpPr txBox="1"/>
          <p:nvPr/>
        </p:nvSpPr>
        <p:spPr>
          <a:xfrm>
            <a:off x="6982408" y="3209535"/>
            <a:ext cx="3986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epoch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돌릴 때마다</a:t>
            </a:r>
            <a:endParaRPr lang="en-US" altLang="ko-KR" sz="2000" spc="-15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최적의 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저장하여</a:t>
            </a:r>
            <a:endParaRPr lang="en-US" altLang="ko-KR" sz="2000" spc="-15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Overfitting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 모델이 되지 않도록 한다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A10A27-0BCF-4843-8D9B-3C2D289814CB}"/>
              </a:ext>
            </a:extLst>
          </p:cNvPr>
          <p:cNvSpPr txBox="1"/>
          <p:nvPr/>
        </p:nvSpPr>
        <p:spPr>
          <a:xfrm>
            <a:off x="2936342" y="1215777"/>
            <a:ext cx="6405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 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80-90%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대로 향상</a:t>
            </a:r>
          </a:p>
        </p:txBody>
      </p:sp>
    </p:spTree>
    <p:extLst>
      <p:ext uri="{BB962C8B-B14F-4D97-AF65-F5344CB8AC3E}">
        <p14:creationId xmlns:p14="http://schemas.microsoft.com/office/powerpoint/2010/main" val="3696189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BDAB64B-7F41-450E-8277-9EEF5844D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80" y="3933824"/>
            <a:ext cx="604436" cy="60443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09A2F6-3C8D-460F-AF5C-2BACEF41D7B8}"/>
              </a:ext>
            </a:extLst>
          </p:cNvPr>
          <p:cNvSpPr txBox="1"/>
          <p:nvPr/>
        </p:nvSpPr>
        <p:spPr>
          <a:xfrm>
            <a:off x="5069918" y="2838802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1FB07AB-A43A-4DCE-91F0-3AF2C8FDFB2D}"/>
              </a:ext>
            </a:extLst>
          </p:cNvPr>
          <p:cNvGrpSpPr/>
          <p:nvPr/>
        </p:nvGrpSpPr>
        <p:grpSpPr>
          <a:xfrm flipV="1">
            <a:off x="4764932" y="3594163"/>
            <a:ext cx="2712936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0C1550-6309-4D87-9A4A-8BA9B578DFEE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50B84D2-462E-48AD-8DC5-BB3E5921465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42205CAC-2FFB-4C39-8210-E9477017CA6B}"/>
              </a:ext>
            </a:extLst>
          </p:cNvPr>
          <p:cNvSpPr/>
          <p:nvPr/>
        </p:nvSpPr>
        <p:spPr>
          <a:xfrm>
            <a:off x="6073141" y="3609274"/>
            <a:ext cx="60852" cy="60852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DB7E36-86BD-444A-8663-5FD07293F65B}"/>
              </a:ext>
            </a:extLst>
          </p:cNvPr>
          <p:cNvSpPr txBox="1"/>
          <p:nvPr/>
        </p:nvSpPr>
        <p:spPr>
          <a:xfrm>
            <a:off x="3331923" y="5737924"/>
            <a:ext cx="5551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 과제는  </a:t>
            </a:r>
            <a:r>
              <a:rPr lang="en-US" altLang="ko-KR" sz="1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Venkatesh Tata</a:t>
            </a:r>
            <a:r>
              <a:rPr lang="ko-KR" altLang="en-US" sz="1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Simple Image Classification using Convolutional Neural Network — Deep Learning in python</a:t>
            </a:r>
            <a:r>
              <a:rPr lang="en-US" altLang="ko-KR" sz="12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12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바탕으로 수행하였습니다</a:t>
            </a:r>
            <a:r>
              <a:rPr lang="en-US" altLang="ko-KR" sz="12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https://becominghuman.ai/building-an-image-classifier-using-deep-learning-in-python-totally-from-a-beginners-perspective-be8dbaf22dd8</a:t>
            </a:r>
            <a:endParaRPr lang="en-US" altLang="ko-KR" sz="1200" spc="-1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19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</TotalTime>
  <Words>229</Words>
  <Application>Microsoft Office PowerPoint</Application>
  <PresentationFormat>와이드스크린</PresentationFormat>
  <Paragraphs>52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나눔스퀘어</vt:lpstr>
      <vt:lpstr>Arial</vt:lpstr>
      <vt:lpstr>나눔스퀘어 ExtraBold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예림 조</dc:creator>
  <cp:lastModifiedBy>김혜지</cp:lastModifiedBy>
  <cp:revision>41</cp:revision>
  <dcterms:created xsi:type="dcterms:W3CDTF">2019-07-29T08:04:27Z</dcterms:created>
  <dcterms:modified xsi:type="dcterms:W3CDTF">2020-06-22T14:02:57Z</dcterms:modified>
</cp:coreProperties>
</file>