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37"/>
  </p:notesMasterIdLst>
  <p:sldIdLst>
    <p:sldId id="256" r:id="rId2"/>
    <p:sldId id="270" r:id="rId3"/>
    <p:sldId id="287" r:id="rId4"/>
    <p:sldId id="280" r:id="rId5"/>
    <p:sldId id="296" r:id="rId6"/>
    <p:sldId id="319" r:id="rId7"/>
    <p:sldId id="314" r:id="rId8"/>
    <p:sldId id="295" r:id="rId9"/>
    <p:sldId id="279" r:id="rId10"/>
    <p:sldId id="290" r:id="rId11"/>
    <p:sldId id="281" r:id="rId12"/>
    <p:sldId id="282" r:id="rId13"/>
    <p:sldId id="320" r:id="rId14"/>
    <p:sldId id="321" r:id="rId15"/>
    <p:sldId id="289" r:id="rId16"/>
    <p:sldId id="297" r:id="rId17"/>
    <p:sldId id="292" r:id="rId18"/>
    <p:sldId id="293" r:id="rId19"/>
    <p:sldId id="302" r:id="rId20"/>
    <p:sldId id="303" r:id="rId21"/>
    <p:sldId id="300" r:id="rId22"/>
    <p:sldId id="305" r:id="rId23"/>
    <p:sldId id="301" r:id="rId24"/>
    <p:sldId id="306" r:id="rId25"/>
    <p:sldId id="318" r:id="rId26"/>
    <p:sldId id="307" r:id="rId27"/>
    <p:sldId id="309" r:id="rId28"/>
    <p:sldId id="308" r:id="rId29"/>
    <p:sldId id="294" r:id="rId30"/>
    <p:sldId id="310" r:id="rId31"/>
    <p:sldId id="313" r:id="rId32"/>
    <p:sldId id="322" r:id="rId33"/>
    <p:sldId id="312" r:id="rId34"/>
    <p:sldId id="27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4650" autoAdjust="0"/>
  </p:normalViewPr>
  <p:slideViewPr>
    <p:cSldViewPr snapToGrid="0" showGuides="1">
      <p:cViewPr varScale="1">
        <p:scale>
          <a:sx n="139" d="100"/>
          <a:sy n="139" d="100"/>
        </p:scale>
        <p:origin x="1496" y="84"/>
      </p:cViewPr>
      <p:guideLst>
        <p:guide orient="horz" pos="2160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943B-5DB2-42A4-9F98-AEFE12C0DFE9}" type="datetimeFigureOut">
              <a:rPr lang="th-TH" smtClean="0"/>
              <a:t>10/02/63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4F11-6816-4FA5-9DBD-D1247C0891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24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4F11-6816-4FA5-9DBD-D1247C08910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1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681D-6AA8-4885-8737-70B7CFEC07F5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2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DFBE-6488-4264-A6A2-23D26FC3D603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9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7EBC-96AC-4A0D-AE11-33C6EA924D23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47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D26-EC44-48D2-B046-687EAB7B67F4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0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2A5-4305-4F25-88EC-F1CDBDB0687B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6586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D8E-B6F8-44BE-95ED-533FB1BA79F1}" type="datetime1">
              <a:rPr lang="th-TH" smtClean="0"/>
              <a:t>10/02/63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93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C67F-81B8-429C-AE5F-16B592F2B35C}" type="datetime1">
              <a:rPr lang="th-TH" smtClean="0"/>
              <a:t>10/02/63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931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474-0C46-4ACB-8ECC-E9AA2A0A63E4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007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23D-ED7B-4216-A629-B1026DBB87E1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83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cap="none" baseline="0">
                <a:latin typeface="Times New Roman" panose="02020603050405020304" pitchFamily="18" charset="0"/>
              </a:defRPr>
            </a:lvl1pPr>
            <a:lvl2pPr>
              <a:defRPr sz="2800" cap="none" baseline="0">
                <a:latin typeface="Times New Roman" panose="02020603050405020304" pitchFamily="18" charset="0"/>
              </a:defRPr>
            </a:lvl2pPr>
            <a:lvl3pPr>
              <a:defRPr sz="2400" cap="none" baseline="0">
                <a:latin typeface="Times New Roman" panose="02020603050405020304" pitchFamily="18" charset="0"/>
              </a:defRPr>
            </a:lvl3pPr>
            <a:lvl4pPr>
              <a:defRPr sz="2000" cap="none" baseline="0">
                <a:latin typeface="Times New Roman" panose="02020603050405020304" pitchFamily="18" charset="0"/>
              </a:defRPr>
            </a:lvl4pPr>
            <a:lvl5pPr>
              <a:defRPr sz="2000" cap="none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53FD-3288-4D38-9232-9155FD33EBDB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3D49F5-0E1A-44F1-85CA-0B25E33850C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2B65-4E1F-4F5F-8A36-8D0A67286E62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22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D3F8-3524-4C16-9E1D-533457C4EE05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8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1EBC-8956-405F-BAD7-FBC7A8444031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7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3044-137F-4C31-B107-EE3920458ED0}" type="datetime1">
              <a:rPr lang="th-TH" smtClean="0"/>
              <a:t>10/02/63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939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3160-DACD-49AE-A60B-6C5EB54D21B7}" type="datetime1">
              <a:rPr lang="th-TH" smtClean="0"/>
              <a:t>10/02/63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90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F053-5EBF-4064-A72D-79D378F6045F}" type="datetime1">
              <a:rPr lang="th-TH" smtClean="0"/>
              <a:t>10/02/63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17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023D-B5E4-4A4C-ABE0-76479DB5D10F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389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6DCD-7F80-48E6-925F-16358F4B6FAA}" type="datetime1">
              <a:rPr lang="th-TH" smtClean="0"/>
              <a:t>10/02/63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0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321" y="265816"/>
            <a:ext cx="11291776" cy="101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20" y="1360967"/>
            <a:ext cx="11291777" cy="491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30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644AEC-F3E5-4D7F-9E72-822DE695AFBA}" type="datetime1">
              <a:rPr lang="th-TH" smtClean="0"/>
              <a:t>10/02/63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7320" y="6383014"/>
            <a:ext cx="6959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3014"/>
            <a:ext cx="1405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3D49F5-0E1A-44F1-85CA-0B25E33850C8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42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misc/oracle-and-rai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AD54-2C30-45E7-BCCE-1DBA9DC63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81DA4-BFA8-4AB4-8CD1-CA336C0B1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security and administration</a:t>
            </a:r>
          </a:p>
          <a:p>
            <a:r>
              <a:rPr lang="en-US" sz="2000" dirty="0"/>
              <a:t>Section 2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5191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490F-6D0A-4970-A430-1AE9F8F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EC42-279C-4460-9EC3-999D8639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powerful and flexible </a:t>
            </a:r>
            <a:r>
              <a:rPr lang="en-US" b="1" dirty="0"/>
              <a:t>security</a:t>
            </a:r>
            <a:r>
              <a:rPr lang="en-US" dirty="0"/>
              <a:t> mechanism by hiding parts of the database from certain users</a:t>
            </a:r>
          </a:p>
          <a:p>
            <a:r>
              <a:rPr lang="en-US" dirty="0"/>
              <a:t>Permits users to access data in a </a:t>
            </a:r>
            <a:r>
              <a:rPr lang="en-US" b="1" dirty="0"/>
              <a:t>customized</a:t>
            </a:r>
            <a:r>
              <a:rPr lang="en-US" dirty="0"/>
              <a:t> way, so that same data can be seen by different users in different ways, at same time.</a:t>
            </a:r>
          </a:p>
          <a:p>
            <a:r>
              <a:rPr lang="en-US" dirty="0"/>
              <a:t>Can simplify complex operations on base relations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9D8C-DAB6-4752-B016-5E00141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088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9BC9-C95F-4681-88EB-CB93F1CA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 : creating 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CC9C-07D7-4884-ADB3-92198332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       SELECT columns</a:t>
            </a:r>
          </a:p>
          <a:p>
            <a:pPr marL="0" indent="0">
              <a:buNone/>
            </a:pPr>
            <a:r>
              <a:rPr lang="en-US" dirty="0"/>
              <a:t>        FROM tables</a:t>
            </a:r>
          </a:p>
          <a:p>
            <a:pPr marL="0" indent="0">
              <a:buNone/>
            </a:pPr>
            <a:r>
              <a:rPr lang="en-US" dirty="0"/>
              <a:t>       [WHERE conditions];</a:t>
            </a:r>
            <a:endParaRPr lang="th-TH" dirty="0"/>
          </a:p>
          <a:p>
            <a:r>
              <a:rPr lang="en-US" dirty="0"/>
              <a:t>CREATE VIEW </a:t>
            </a:r>
            <a:r>
              <a:rPr lang="en-US" dirty="0" err="1"/>
              <a:t>sup_orders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suppliers.supplier_id</a:t>
            </a:r>
            <a:r>
              <a:rPr lang="en-US" dirty="0"/>
              <a:t>, </a:t>
            </a:r>
            <a:r>
              <a:rPr lang="en-US" dirty="0" err="1"/>
              <a:t>orders.quantity</a:t>
            </a:r>
            <a:r>
              <a:rPr lang="en-US" dirty="0"/>
              <a:t>, </a:t>
            </a:r>
            <a:r>
              <a:rPr lang="en-US" dirty="0" err="1"/>
              <a:t>orders.price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FROM suppliers INNER JOIN orders</a:t>
            </a:r>
          </a:p>
          <a:p>
            <a:pPr marL="0" indent="0">
              <a:buNone/>
            </a:pPr>
            <a:r>
              <a:rPr lang="en-US" dirty="0"/>
              <a:t>                   ON </a:t>
            </a:r>
            <a:r>
              <a:rPr lang="en-US" dirty="0" err="1"/>
              <a:t>suppliers.supplier_id</a:t>
            </a:r>
            <a:r>
              <a:rPr lang="en-US" dirty="0"/>
              <a:t> = </a:t>
            </a:r>
            <a:r>
              <a:rPr lang="en-US" dirty="0" err="1"/>
              <a:t>orders.supplier_id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suppliers.supplier_name</a:t>
            </a:r>
            <a:r>
              <a:rPr lang="en-US" dirty="0"/>
              <a:t> = 'Microsoft’;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C70B-2BBE-4AAE-9CCA-EB3887CC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8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E552-3963-4B68-995A-24A1B45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0D0A-DEBE-4372-A82E-51BD6DF9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sup_orders</a:t>
            </a:r>
            <a:r>
              <a:rPr lang="en-US" dirty="0"/>
              <a:t>;</a:t>
            </a:r>
            <a:endParaRPr lang="th-TH" dirty="0"/>
          </a:p>
          <a:p>
            <a:endParaRPr lang="th-TH" dirty="0"/>
          </a:p>
          <a:p>
            <a:r>
              <a:rPr lang="en-US" dirty="0"/>
              <a:t>DROP VIEW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REPLACE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F028-8712-4D4E-802B-7DBA6E55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366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B51-2731-4305-8867-37A6DFBC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9181-BB35-414C-A419-06B66509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staff_view</a:t>
            </a:r>
            <a:r>
              <a:rPr lang="en-US" dirty="0"/>
              <a:t> that can see only name, surname and e-mail of all employees in the company.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view </a:t>
            </a:r>
            <a:r>
              <a:rPr lang="en-US" dirty="0" err="1"/>
              <a:t>staff_view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        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email</a:t>
            </a:r>
          </a:p>
          <a:p>
            <a:pPr marL="0" indent="0">
              <a:buNone/>
            </a:pPr>
            <a:r>
              <a:rPr lang="en-US" dirty="0"/>
              <a:t>         from employees;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select * from </a:t>
            </a:r>
            <a:r>
              <a:rPr lang="en-US" dirty="0" err="1"/>
              <a:t>staff_view</a:t>
            </a:r>
            <a:r>
              <a:rPr lang="en-US" dirty="0"/>
              <a:t>;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CE956-D16C-42B2-8A2D-11C087C7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246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311D-DB8F-49AB-93C8-B3424BA5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F964-0934-4CAB-B7AD-DC96DF03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that show only the employees whose </a:t>
            </a:r>
            <a:r>
              <a:rPr lang="en-US" dirty="0" err="1"/>
              <a:t>job_id</a:t>
            </a:r>
            <a:r>
              <a:rPr lang="en-US" dirty="0"/>
              <a:t> is IT_PROG.</a:t>
            </a:r>
          </a:p>
          <a:p>
            <a:r>
              <a:rPr lang="en-US" dirty="0"/>
              <a:t>Create view that show only name, surname, e-mail and department’s name of all employees who work in the accounting department.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969FE-CDC2-4EC9-831E-BFEE5DC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09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8E7-4089-46C3-AF99-48A0D197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89E8-343E-4B18-9C5F-0D94777C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Backup and recovery refers to the </a:t>
            </a:r>
            <a:r>
              <a:rPr lang="en-US" b="1" dirty="0"/>
              <a:t>process</a:t>
            </a:r>
            <a:r>
              <a:rPr lang="en-US" dirty="0"/>
              <a:t> of backing up data </a:t>
            </a:r>
            <a:r>
              <a:rPr lang="en-US" b="1" dirty="0"/>
              <a:t>in case of a loss </a:t>
            </a:r>
            <a:r>
              <a:rPr lang="en-US" dirty="0"/>
              <a:t>and setting up systems that allow that data recovery due to data loss. </a:t>
            </a:r>
          </a:p>
          <a:p>
            <a:r>
              <a:rPr lang="en-US" dirty="0"/>
              <a:t>Backing up data requires </a:t>
            </a:r>
            <a:r>
              <a:rPr lang="en-US" b="1" dirty="0"/>
              <a:t>copying and archiving </a:t>
            </a:r>
            <a:r>
              <a:rPr lang="en-US" dirty="0"/>
              <a:t>computer data, so that it is accessible in case of data deletion or corruption. </a:t>
            </a:r>
          </a:p>
          <a:p>
            <a:r>
              <a:rPr lang="en-US" dirty="0"/>
              <a:t>Data backup cannot always restore all of a system's data and settings.</a:t>
            </a:r>
          </a:p>
          <a:p>
            <a:r>
              <a:rPr lang="en-US" dirty="0"/>
              <a:t>Data backup is a form of disaster recovery and should be part of any </a:t>
            </a:r>
            <a:r>
              <a:rPr lang="en-US" b="1" dirty="0"/>
              <a:t>disaster recovery plan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00C8-356B-4DCA-9AAC-EE25E86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430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C921-31F7-48BD-84B8-0EBE7F8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recovery in database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F847-1613-4241-A4B3-F3D6ABB9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crucial structure for recovery operations is the redo log, which  stores all changes made to the database as they occur.</a:t>
            </a:r>
          </a:p>
          <a:p>
            <a:r>
              <a:rPr lang="en-US" dirty="0"/>
              <a:t>Having a redo log makes it possible to replay SQL statements. </a:t>
            </a:r>
          </a:p>
          <a:p>
            <a:pPr lvl="1"/>
            <a:r>
              <a:rPr lang="en-US" dirty="0"/>
              <a:t>Before changing data in a datafile, database writes changes to the redo log.</a:t>
            </a:r>
          </a:p>
          <a:p>
            <a:pPr lvl="1"/>
            <a:r>
              <a:rPr lang="en-US" dirty="0"/>
              <a:t>If something happens to one of the datafiles, a recovery procedure can restore a backed-up datafile and then replay the redo </a:t>
            </a:r>
            <a:r>
              <a:rPr lang="en-US" dirty="0" err="1"/>
              <a:t>lof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5D451-40E0-45B0-A614-7FBFCA3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68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11E2-AD9E-45D6-8DEC-8CAACDAC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technology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438-F11D-4E10-9A76-E4FB142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RAID (Redundant Array of Inexpensive (Independent) Disks) combines multiple physical disk into one or more logical units</a:t>
            </a:r>
          </a:p>
          <a:p>
            <a:pPr lvl="1"/>
            <a:r>
              <a:rPr lang="en-US" dirty="0"/>
              <a:t>system fault tolerance</a:t>
            </a:r>
          </a:p>
          <a:p>
            <a:pPr lvl="1"/>
            <a:r>
              <a:rPr lang="en-US" dirty="0"/>
              <a:t>data redundancy</a:t>
            </a:r>
          </a:p>
          <a:p>
            <a:pPr lvl="1"/>
            <a:r>
              <a:rPr lang="en-US" dirty="0"/>
              <a:t>performance improvement</a:t>
            </a:r>
          </a:p>
          <a:p>
            <a:r>
              <a:rPr lang="en-US" dirty="0"/>
              <a:t>Data is distributed across the drives in one of several ways, referred to as RAID levels, depending on the required level of redundancy and performance. </a:t>
            </a:r>
          </a:p>
          <a:p>
            <a:r>
              <a:rPr lang="en-US" dirty="0"/>
              <a:t>Each RAID level provides a different balance among the key goals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Capacity.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B10E8-74CD-4252-B776-0D70B3B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4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C72-6DDF-4F5A-86F9-7C961F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0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419-8D59-4062-9590-5E19948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360966"/>
            <a:ext cx="7484804" cy="4937091"/>
          </a:xfrm>
        </p:spPr>
        <p:txBody>
          <a:bodyPr>
            <a:normAutofit/>
          </a:bodyPr>
          <a:lstStyle/>
          <a:p>
            <a:r>
              <a:rPr lang="en-US" sz="2400" dirty="0"/>
              <a:t>It consists of striping, but </a:t>
            </a:r>
            <a:r>
              <a:rPr lang="en-US" sz="2400" b="1" dirty="0"/>
              <a:t>no mirroring or parity.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capacity</a:t>
            </a:r>
            <a:r>
              <a:rPr lang="en-US" sz="2400" dirty="0"/>
              <a:t> of a RAID 0 is the </a:t>
            </a:r>
            <a:r>
              <a:rPr lang="en-US" sz="2400" b="1" dirty="0"/>
              <a:t>sum of the capacities of all disks </a:t>
            </a:r>
            <a:r>
              <a:rPr lang="en-US" sz="2400" dirty="0"/>
              <a:t>in the set.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failure of any disk causes all files</a:t>
            </a:r>
            <a:r>
              <a:rPr lang="en-US" sz="2400" dirty="0"/>
              <a:t>, the entire RAID0 volume, to be lost.</a:t>
            </a:r>
          </a:p>
          <a:p>
            <a:r>
              <a:rPr lang="en-US" sz="2600" dirty="0"/>
              <a:t>The average </a:t>
            </a:r>
            <a:r>
              <a:rPr lang="en-US" sz="2600" b="1" dirty="0"/>
              <a:t>failure rate is worse </a:t>
            </a:r>
            <a:r>
              <a:rPr lang="en-US" sz="2600" dirty="0"/>
              <a:t>than that of an equivalent single non-RAID drive.</a:t>
            </a:r>
          </a:p>
          <a:p>
            <a:r>
              <a:rPr lang="en-US" sz="2400" dirty="0"/>
              <a:t>The benefit of RAID 0 is that </a:t>
            </a:r>
            <a:r>
              <a:rPr lang="en-US" sz="2400" b="1" dirty="0"/>
              <a:t>read and write are done concurrently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A524-2A31-4385-8AD4-D8D3CF4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18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1DCD6-0115-4411-BEB1-F1487DD29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1506742"/>
            <a:ext cx="2496438" cy="38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0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C72-6DDF-4F5A-86F9-7C961F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1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419-8D59-4062-9590-5E19948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0" y="1360967"/>
            <a:ext cx="7484805" cy="53871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consists of data </a:t>
            </a:r>
            <a:r>
              <a:rPr lang="en-US" sz="2400" b="1" dirty="0"/>
              <a:t>mirroring</a:t>
            </a:r>
            <a:r>
              <a:rPr lang="en-US" sz="2400" dirty="0"/>
              <a:t>, without parity or striping. </a:t>
            </a:r>
          </a:p>
          <a:p>
            <a:r>
              <a:rPr lang="en-US" sz="2400" dirty="0"/>
              <a:t>Data is written </a:t>
            </a:r>
            <a:r>
              <a:rPr lang="en-US" sz="2400" b="1" dirty="0"/>
              <a:t>identically to two drives</a:t>
            </a:r>
            <a:r>
              <a:rPr lang="en-US" sz="2400" dirty="0"/>
              <a:t>, thereby producing a "mirrored set" of drives. </a:t>
            </a:r>
          </a:p>
          <a:p>
            <a:r>
              <a:rPr lang="en-US" sz="2400" b="1" dirty="0"/>
              <a:t>Reading</a:t>
            </a:r>
            <a:r>
              <a:rPr lang="en-US" sz="2400" dirty="0"/>
              <a:t> request can be </a:t>
            </a:r>
            <a:r>
              <a:rPr lang="en-US" sz="2400" b="1" dirty="0"/>
              <a:t>serviced by any drive </a:t>
            </a:r>
            <a:r>
              <a:rPr lang="en-US" sz="2400" dirty="0"/>
              <a:t>in the set.</a:t>
            </a:r>
          </a:p>
          <a:p>
            <a:r>
              <a:rPr lang="en-US" sz="2400" dirty="0"/>
              <a:t>Actual </a:t>
            </a:r>
            <a:r>
              <a:rPr lang="en-US" sz="2400" b="1" dirty="0"/>
              <a:t>read throughput </a:t>
            </a:r>
            <a:r>
              <a:rPr lang="en-US" sz="2400" dirty="0"/>
              <a:t>of most RAID 1 implementations is slower than the fastest drive. </a:t>
            </a:r>
          </a:p>
          <a:p>
            <a:r>
              <a:rPr lang="en-US" sz="2400" b="1" dirty="0"/>
              <a:t>Write throughput </a:t>
            </a:r>
            <a:r>
              <a:rPr lang="en-US" sz="2400" dirty="0"/>
              <a:t>is always slower because every drive must be updated, and the slowest drive limits the write performance. </a:t>
            </a:r>
          </a:p>
          <a:p>
            <a:r>
              <a:rPr lang="en-US" sz="2400" dirty="0"/>
              <a:t>The array continues to </a:t>
            </a:r>
            <a:r>
              <a:rPr lang="en-US" sz="2400" b="1" dirty="0"/>
              <a:t>operate as long as at least one drive is functioning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A524-2A31-4385-8AD4-D8D3CF4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19</a:t>
            </a:fld>
            <a:endParaRPr lang="th-T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02760A-44F5-46DD-9129-AB0490E0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91" y="1275908"/>
            <a:ext cx="2861188" cy="4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4190-96B6-4C74-9F70-97F4215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316A-A4F0-4261-BCFB-5F4DB0CB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Creating views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RAID technology</a:t>
            </a:r>
          </a:p>
          <a:p>
            <a:r>
              <a:rPr lang="en-US" dirty="0"/>
              <a:t>Auditing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53121-87B3-4FB2-9E0A-ABEEC45F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636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C72-6DDF-4F5A-86F9-7C961F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2 - 3 - 4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419-8D59-4062-9590-5E19948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360967"/>
            <a:ext cx="5328979" cy="4912186"/>
          </a:xfrm>
        </p:spPr>
        <p:txBody>
          <a:bodyPr>
            <a:normAutofit/>
          </a:bodyPr>
          <a:lstStyle/>
          <a:p>
            <a:r>
              <a:rPr lang="en-US" sz="2400" dirty="0"/>
              <a:t>RAID 2 consists of bit-level striping with dedicated parity.</a:t>
            </a:r>
          </a:p>
          <a:p>
            <a:r>
              <a:rPr lang="en-US" sz="2400" dirty="0"/>
              <a:t>RAID 3 consists of byte-level striping with dedicated parity.</a:t>
            </a:r>
          </a:p>
          <a:p>
            <a:r>
              <a:rPr lang="en-US" sz="2400" dirty="0"/>
              <a:t>RAID 4 consists of block-level striping with dedicated parity.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A524-2A31-4385-8AD4-D8D3CF4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20</a:t>
            </a:fld>
            <a:endParaRPr lang="th-T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1A297-13CA-4993-B87C-25FC924E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64" y="859933"/>
            <a:ext cx="4916436" cy="24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023030-003E-4995-A5C4-8F19B99F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3" y="3924795"/>
            <a:ext cx="3321918" cy="24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4F43BA-ACD8-4D09-B53A-C65D6860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52" y="3924795"/>
            <a:ext cx="3321918" cy="24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3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C72-6DDF-4F5A-86F9-7C961F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5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419-8D59-4062-9590-5E19948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0" y="1360966"/>
            <a:ext cx="7145079" cy="5231217"/>
          </a:xfrm>
        </p:spPr>
        <p:txBody>
          <a:bodyPr>
            <a:normAutofit/>
          </a:bodyPr>
          <a:lstStyle/>
          <a:p>
            <a:r>
              <a:rPr lang="en-US" sz="2400" dirty="0"/>
              <a:t>It consists of </a:t>
            </a:r>
            <a:r>
              <a:rPr lang="en-US" sz="2400" b="1" dirty="0"/>
              <a:t>block-level striping </a:t>
            </a:r>
            <a:r>
              <a:rPr lang="en-US" sz="2400" dirty="0"/>
              <a:t>with distributed </a:t>
            </a:r>
            <a:r>
              <a:rPr lang="en-US" sz="2400" b="1" dirty="0"/>
              <a:t>parity</a:t>
            </a:r>
            <a:r>
              <a:rPr lang="en-US" sz="2400" dirty="0"/>
              <a:t>. </a:t>
            </a:r>
          </a:p>
          <a:p>
            <a:r>
              <a:rPr lang="en-US" sz="2400" dirty="0"/>
              <a:t>It requires at least </a:t>
            </a:r>
            <a:r>
              <a:rPr lang="en-US" sz="2400" b="1" dirty="0"/>
              <a:t>three disks</a:t>
            </a:r>
            <a:r>
              <a:rPr lang="en-US" sz="2400" dirty="0"/>
              <a:t>.</a:t>
            </a:r>
          </a:p>
          <a:p>
            <a:r>
              <a:rPr lang="en-US" sz="2400" dirty="0"/>
              <a:t>Upon </a:t>
            </a:r>
            <a:r>
              <a:rPr lang="en-US" sz="2400" b="1" dirty="0"/>
              <a:t>failure of a single d</a:t>
            </a:r>
            <a:r>
              <a:rPr lang="en-US" sz="2400" dirty="0"/>
              <a:t>rive, subsequent reads can be calculated from the distributed parity such that </a:t>
            </a:r>
            <a:r>
              <a:rPr lang="en-US" sz="2400" b="1" dirty="0"/>
              <a:t>no data is lost</a:t>
            </a:r>
            <a:r>
              <a:rPr lang="en-US" sz="2400" dirty="0"/>
              <a:t>. </a:t>
            </a:r>
          </a:p>
          <a:p>
            <a:r>
              <a:rPr lang="en-US" sz="2400" b="1" dirty="0"/>
              <a:t>Rebuilding</a:t>
            </a:r>
            <a:r>
              <a:rPr lang="en-US" sz="2400" dirty="0"/>
              <a:t> an array requires </a:t>
            </a:r>
            <a:r>
              <a:rPr lang="en-US" sz="2400" b="1" dirty="0"/>
              <a:t>reading all data from all disks</a:t>
            </a:r>
            <a:r>
              <a:rPr lang="en-US" sz="2400" dirty="0"/>
              <a:t>, opening a chance for a second drive failure and the loss of the entire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A524-2A31-4385-8AD4-D8D3CF4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21</a:t>
            </a:fld>
            <a:endParaRPr lang="th-TH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F45F2F-CE14-4ACD-904C-5095DB44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1" y="1460500"/>
            <a:ext cx="4346318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3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C72-6DDF-4F5A-86F9-7C961FA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419-8D59-4062-9590-5E19948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0" y="1360967"/>
            <a:ext cx="7484805" cy="4912186"/>
          </a:xfrm>
        </p:spPr>
        <p:txBody>
          <a:bodyPr>
            <a:normAutofit/>
          </a:bodyPr>
          <a:lstStyle/>
          <a:p>
            <a:r>
              <a:rPr lang="en-US" sz="2800" dirty="0"/>
              <a:t>It consists of </a:t>
            </a:r>
            <a:r>
              <a:rPr lang="en-US" sz="2800" b="1" dirty="0"/>
              <a:t>block-level</a:t>
            </a:r>
            <a:r>
              <a:rPr lang="en-US" sz="2800" dirty="0"/>
              <a:t> striping with </a:t>
            </a:r>
            <a:r>
              <a:rPr lang="en-US" sz="2800" b="1" dirty="0"/>
              <a:t>double</a:t>
            </a:r>
            <a:r>
              <a:rPr lang="en-US" sz="2800" dirty="0"/>
              <a:t> distributed </a:t>
            </a:r>
            <a:r>
              <a:rPr lang="en-US" sz="2800" b="1" dirty="0"/>
              <a:t>parity</a:t>
            </a:r>
            <a:r>
              <a:rPr lang="en-US" sz="2800" dirty="0"/>
              <a:t>. </a:t>
            </a:r>
          </a:p>
          <a:p>
            <a:r>
              <a:rPr lang="en-US" sz="2800" dirty="0"/>
              <a:t>It requires a minimum of </a:t>
            </a:r>
            <a:r>
              <a:rPr lang="en-US" sz="2800" b="1" dirty="0"/>
              <a:t>four</a:t>
            </a:r>
            <a:r>
              <a:rPr lang="en-US" sz="2800" dirty="0"/>
              <a:t> disks. </a:t>
            </a:r>
          </a:p>
          <a:p>
            <a:r>
              <a:rPr lang="en-US" sz="2800" dirty="0"/>
              <a:t>Double parity provides </a:t>
            </a:r>
            <a:r>
              <a:rPr lang="en-US" sz="2800" b="1" dirty="0"/>
              <a:t>fault tolerance up to two </a:t>
            </a:r>
            <a:r>
              <a:rPr lang="en-US" sz="2800" dirty="0"/>
              <a:t>failed drives. </a:t>
            </a:r>
          </a:p>
          <a:p>
            <a:r>
              <a:rPr lang="en-US" sz="2800" dirty="0"/>
              <a:t>A </a:t>
            </a:r>
            <a:r>
              <a:rPr lang="en-US" sz="2800" b="1" dirty="0"/>
              <a:t>single drive failure </a:t>
            </a:r>
            <a:r>
              <a:rPr lang="en-US" sz="2800" dirty="0"/>
              <a:t>results in </a:t>
            </a:r>
            <a:r>
              <a:rPr lang="en-US" sz="2800" b="1" dirty="0"/>
              <a:t>reduced performance</a:t>
            </a:r>
            <a:r>
              <a:rPr lang="en-US" sz="2800" dirty="0"/>
              <a:t> of the entire array until the failed drive has been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AA524-2A31-4385-8AD4-D8D3CF4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22</a:t>
            </a:fld>
            <a:endParaRPr lang="th-T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301DCD-CB63-4F27-8EF7-9D5E695B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54" y="1879600"/>
            <a:ext cx="4286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9226-27D8-44AF-A914-185BB28B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0+1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6CBC-C7EE-4A07-A484-DD9EAEFC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0" y="1360967"/>
            <a:ext cx="11386880" cy="4912186"/>
          </a:xfrm>
        </p:spPr>
        <p:txBody>
          <a:bodyPr>
            <a:normAutofit/>
          </a:bodyPr>
          <a:lstStyle/>
          <a:p>
            <a:r>
              <a:rPr lang="en-US" dirty="0"/>
              <a:t>It creates </a:t>
            </a:r>
            <a:r>
              <a:rPr lang="en-US" b="1" dirty="0"/>
              <a:t>two stripes and mirrors </a:t>
            </a:r>
            <a:r>
              <a:rPr lang="en-US" dirty="0"/>
              <a:t>them.</a:t>
            </a:r>
          </a:p>
          <a:p>
            <a:r>
              <a:rPr lang="en-US" dirty="0"/>
              <a:t>If a </a:t>
            </a:r>
            <a:r>
              <a:rPr lang="en-US" b="1" dirty="0"/>
              <a:t>single drive fail</a:t>
            </a:r>
            <a:r>
              <a:rPr lang="en-US" dirty="0"/>
              <a:t>, it is running as </a:t>
            </a:r>
            <a:r>
              <a:rPr lang="en-US" b="1" dirty="0"/>
              <a:t>RAID0 with no redundancy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3D7D-11BB-43EB-866B-F27B7049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23</a:t>
            </a:fld>
            <a:endParaRPr lang="th-TH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247A137-B98C-4A82-8688-0096AC97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70" y="2889424"/>
            <a:ext cx="3740860" cy="37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8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9226-27D8-44AF-A914-185BB28B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1+0 (RAID 10)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6CBC-C7EE-4A07-A484-DD9EAEFC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creates a </a:t>
            </a:r>
            <a:r>
              <a:rPr lang="en-US" b="1" dirty="0"/>
              <a:t>striped set from a series of mirrored </a:t>
            </a:r>
            <a:r>
              <a:rPr lang="en-US" dirty="0"/>
              <a:t>drives.</a:t>
            </a:r>
          </a:p>
          <a:p>
            <a:r>
              <a:rPr lang="en-US" dirty="0"/>
              <a:t>The array can </a:t>
            </a:r>
            <a:r>
              <a:rPr lang="en-US" b="1" dirty="0"/>
              <a:t>sustain multiple drive losses </a:t>
            </a:r>
            <a:r>
              <a:rPr lang="en-US" dirty="0"/>
              <a:t>so long as no mirror loses all its drives.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3D7D-11BB-43EB-866B-F27B7049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24</a:t>
            </a:fld>
            <a:endParaRPr lang="th-TH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3F7051-3A9A-4D6D-9474-F634C18F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055234"/>
            <a:ext cx="353695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3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3F14-DB9E-4F2A-BF6E-F00341A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RAID </a:t>
            </a:r>
            <a:r>
              <a:rPr lang="en-US" dirty="0" err="1"/>
              <a:t>recomendations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7949-6866-47E5-86A1-E61BDC0C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72020-9E0A-48CE-802C-1B010627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25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D1660-D124-4F53-99A1-0C56D079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54" y="1009649"/>
            <a:ext cx="3386730" cy="5796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67D33-AE7F-4B75-9CE7-D8FC4C34D0E1}"/>
              </a:ext>
            </a:extLst>
          </p:cNvPr>
          <p:cNvSpPr txBox="1"/>
          <p:nvPr/>
        </p:nvSpPr>
        <p:spPr>
          <a:xfrm>
            <a:off x="6619787" y="590382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https://oracle-base.com/articles/misc/oracle-and-raid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406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097-02C4-47FE-AD92-1B011BE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auditing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10FB-37BB-4E3E-9313-564BEA97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audit is an examination of the management controls within an Information technology (IT) infrastructure. </a:t>
            </a:r>
          </a:p>
          <a:p>
            <a:r>
              <a:rPr lang="en-US" dirty="0"/>
              <a:t>An IT audit encompasses review and evaluation of information processing systems. </a:t>
            </a:r>
          </a:p>
          <a:p>
            <a:r>
              <a:rPr lang="en-US" dirty="0"/>
              <a:t>Planning the IT audit involves two major steps.  </a:t>
            </a:r>
          </a:p>
          <a:p>
            <a:pPr lvl="1"/>
            <a:r>
              <a:rPr lang="en-US" dirty="0"/>
              <a:t>To gather information and do some planning </a:t>
            </a:r>
          </a:p>
          <a:p>
            <a:pPr lvl="1"/>
            <a:r>
              <a:rPr lang="en-US" dirty="0"/>
              <a:t>To gain an understanding of the existing internal control structure.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FD48-66D5-4A35-BD26-159BA830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408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097-02C4-47FE-AD92-1B011BE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audit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10FB-37BB-4E3E-9313-564BEA97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organizations are moving to a risk-based audit approach which make the decision as to whether to perform compliance testing or substantive testing.</a:t>
            </a:r>
          </a:p>
          <a:p>
            <a:r>
              <a:rPr lang="en-US" dirty="0"/>
              <a:t>In a risk-based approach, IT auditors are relying on </a:t>
            </a:r>
          </a:p>
          <a:p>
            <a:pPr lvl="1"/>
            <a:r>
              <a:rPr lang="en-US" dirty="0"/>
              <a:t>Internal and operational controls</a:t>
            </a:r>
          </a:p>
          <a:p>
            <a:pPr lvl="1"/>
            <a:r>
              <a:rPr lang="en-US" dirty="0"/>
              <a:t>The knowledge of the company or the business. </a:t>
            </a:r>
          </a:p>
          <a:p>
            <a:pPr lvl="1"/>
            <a:r>
              <a:rPr lang="en-US" dirty="0"/>
              <a:t>The cost-benefit analysis of the control to the known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FD48-66D5-4A35-BD26-159BA830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358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097-02C4-47FE-AD92-1B011BE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auditors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10FB-37BB-4E3E-9313-564BEA97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Information step the IT auditor needs to identify five items:</a:t>
            </a:r>
          </a:p>
          <a:p>
            <a:pPr lvl="1"/>
            <a:r>
              <a:rPr lang="en-US" dirty="0"/>
              <a:t>Knowledge of business and industry</a:t>
            </a:r>
          </a:p>
          <a:p>
            <a:pPr lvl="1"/>
            <a:r>
              <a:rPr lang="en-US" dirty="0"/>
              <a:t>Prior year’s audit results</a:t>
            </a:r>
          </a:p>
          <a:p>
            <a:pPr lvl="1"/>
            <a:r>
              <a:rPr lang="en-US" dirty="0"/>
              <a:t>Recent financial information</a:t>
            </a:r>
          </a:p>
          <a:p>
            <a:pPr lvl="1"/>
            <a:r>
              <a:rPr lang="en-US" dirty="0"/>
              <a:t>Regulatory statutes</a:t>
            </a:r>
          </a:p>
          <a:p>
            <a:pPr lvl="1"/>
            <a:r>
              <a:rPr lang="en-US" dirty="0"/>
              <a:t>Inherent risk assessments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FD48-66D5-4A35-BD26-159BA830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55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3347-8254-4C17-8FE2-1642201D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auditing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3101-E591-4CD5-8EDF-DB5171E1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auditing involves </a:t>
            </a:r>
            <a:r>
              <a:rPr lang="en-US" b="1" dirty="0"/>
              <a:t>observing</a:t>
            </a:r>
            <a:r>
              <a:rPr lang="en-US" dirty="0"/>
              <a:t> a database so as to be </a:t>
            </a:r>
            <a:r>
              <a:rPr lang="en-US" b="1" dirty="0"/>
              <a:t>aware of the actions </a:t>
            </a:r>
            <a:r>
              <a:rPr lang="en-US" dirty="0"/>
              <a:t>of database users.</a:t>
            </a:r>
          </a:p>
          <a:p>
            <a:r>
              <a:rPr lang="en-US" dirty="0"/>
              <a:t>Auditing is the </a:t>
            </a:r>
            <a:r>
              <a:rPr lang="en-US" b="1" dirty="0"/>
              <a:t>monitoring and recording </a:t>
            </a:r>
            <a:r>
              <a:rPr lang="en-US" dirty="0"/>
              <a:t>of selected user database actions.</a:t>
            </a:r>
          </a:p>
          <a:p>
            <a:r>
              <a:rPr lang="en-US" dirty="0"/>
              <a:t>It can be based on </a:t>
            </a:r>
            <a:r>
              <a:rPr lang="en-US" b="1" dirty="0"/>
              <a:t>individual actions</a:t>
            </a:r>
            <a:r>
              <a:rPr lang="en-US" dirty="0"/>
              <a:t>.</a:t>
            </a:r>
          </a:p>
          <a:p>
            <a:r>
              <a:rPr lang="en-US" dirty="0"/>
              <a:t>Database administrators and consultants often set up auditing for </a:t>
            </a:r>
            <a:r>
              <a:rPr lang="en-US" b="1" dirty="0"/>
              <a:t>security purposes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example; to ensure that those without the permission to access information do not access it.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819B-9A70-4DE0-83D8-4514355A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67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755-34E9-46EB-B5F3-19B20584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23FC-A159-4353-884B-C7E260DB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Encryption is the process of encoding a message or information in such a way that </a:t>
            </a:r>
            <a:r>
              <a:rPr lang="en-US" b="1" dirty="0"/>
              <a:t>only authorized parties can access </a:t>
            </a:r>
            <a:r>
              <a:rPr lang="en-US" dirty="0"/>
              <a:t>it and those who are not authorized cannot. </a:t>
            </a:r>
          </a:p>
          <a:p>
            <a:r>
              <a:rPr lang="en-US" dirty="0"/>
              <a:t>Encryption does </a:t>
            </a:r>
            <a:r>
              <a:rPr lang="en-US" b="1" dirty="0"/>
              <a:t>not itself prevent interference </a:t>
            </a:r>
            <a:r>
              <a:rPr lang="en-US" dirty="0"/>
              <a:t>but </a:t>
            </a:r>
            <a:r>
              <a:rPr lang="en-US" b="1" dirty="0"/>
              <a:t>denies the intelligible content</a:t>
            </a:r>
            <a:r>
              <a:rPr lang="en-US" dirty="0"/>
              <a:t> to an interceptor.</a:t>
            </a:r>
          </a:p>
          <a:p>
            <a:r>
              <a:rPr lang="en-US" dirty="0"/>
              <a:t>Important components</a:t>
            </a:r>
          </a:p>
          <a:p>
            <a:pPr lvl="1"/>
            <a:r>
              <a:rPr lang="en-US" dirty="0"/>
              <a:t>Encryption key</a:t>
            </a:r>
          </a:p>
          <a:p>
            <a:pPr lvl="1"/>
            <a:r>
              <a:rPr lang="en-US" dirty="0"/>
              <a:t>Encryption algorithm</a:t>
            </a:r>
          </a:p>
          <a:p>
            <a:pPr lvl="1"/>
            <a:r>
              <a:rPr lang="en-US" dirty="0"/>
              <a:t>Encryption algorithm</a:t>
            </a:r>
          </a:p>
          <a:p>
            <a:pPr lvl="1"/>
            <a:r>
              <a:rPr lang="en-US" dirty="0"/>
              <a:t>Decryption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E23B-11D9-42C2-B777-9479B9E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94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B192-60BA-4984-8AD1-00A9109C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auditing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BB3B-073F-4D93-96C4-0B2171A8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auditing helps to answer questions like</a:t>
            </a:r>
          </a:p>
          <a:p>
            <a:pPr lvl="1"/>
            <a:r>
              <a:rPr lang="en-US" dirty="0"/>
              <a:t>“Who accessed or changed data?”</a:t>
            </a:r>
          </a:p>
          <a:p>
            <a:pPr lvl="1"/>
            <a:r>
              <a:rPr lang="en-US" dirty="0"/>
              <a:t>“When was it actually changed?”</a:t>
            </a:r>
          </a:p>
          <a:p>
            <a:pPr lvl="1"/>
            <a:r>
              <a:rPr lang="en-US" dirty="0"/>
              <a:t>“What was the old content prior to the change?”</a:t>
            </a:r>
          </a:p>
          <a:p>
            <a:r>
              <a:rPr lang="en-US" dirty="0"/>
              <a:t>It may be necessary to review certain audit data in greater detail to determine how, when and who changed the data.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CC68E-22DE-4F0E-8E81-CCF2088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89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7D5B-4F30-47CB-91AD-EE9DE87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auditing checklist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0831-932C-4AFA-8CE0-3BF30B86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2CA8-6EAF-48CB-A697-3738C276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31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0FA7-48F9-413E-8D49-FE516A1D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5" y="1350162"/>
            <a:ext cx="8062290" cy="521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4190-96B6-4C74-9F70-97F4215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316A-A4F0-4261-BCFB-5F4DB0CB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Creating views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RAID technology</a:t>
            </a:r>
          </a:p>
          <a:p>
            <a:r>
              <a:rPr lang="en-US" dirty="0"/>
              <a:t>Auditing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53121-87B3-4FB2-9E0A-ABEEC45F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923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288-03E0-49C1-BEB4-0E9BB88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system access control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46FC-C125-4F83-9C48-4912AAB8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Discretionary Access Control (DAC) - admins provides access by identity of the user and not by permission level. Each resource in DAC has a list of users who can access it.</a:t>
            </a:r>
          </a:p>
          <a:p>
            <a:r>
              <a:rPr lang="en-US" dirty="0"/>
              <a:t>Mandatory Access Control (MAC)  - admins creates a set of levels and each user is linked with a specific access level. User can access all the resources that are not greater than his access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F338-744B-4F03-8365-9540C19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875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D76C-6DEF-4F5C-B43D-A88C35A4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749-4284-4585-8563-F7C3650E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Role-based access control (RBAC) is a policy-neutral access-control mechanism defined around roles and privileges.</a:t>
            </a:r>
          </a:p>
          <a:p>
            <a:r>
              <a:rPr lang="en-US" sz="2800" dirty="0"/>
              <a:t>Data is protected in exactly the way it sounds like it is, by user roles.</a:t>
            </a:r>
          </a:p>
          <a:p>
            <a:r>
              <a:rPr lang="en-US" sz="2800" dirty="0"/>
              <a:t>Users are sorted into groups or categories based on their job functions or departments, and those categories determine the data that they’re able to access. </a:t>
            </a:r>
          </a:p>
          <a:p>
            <a:pPr lvl="1"/>
            <a:r>
              <a:rPr lang="en-US" sz="2400" dirty="0"/>
              <a:t>Example: Human Resources team members, for example, may be permitted to access employee information while no other role-based group is permitted to do so.</a:t>
            </a:r>
          </a:p>
          <a:p>
            <a:endParaRPr lang="th-TH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2473D-C3F2-465D-B383-C7540C3C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74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C53E-B5DD-4480-A5BF-D7F4621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59AA-402F-4AA0-BB65-08AF7D1B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role </a:t>
            </a:r>
            <a:r>
              <a:rPr lang="en-US" i="1" dirty="0" err="1"/>
              <a:t>role_name</a:t>
            </a:r>
            <a:r>
              <a:rPr lang="en-US" dirty="0"/>
              <a:t>;</a:t>
            </a:r>
          </a:p>
          <a:p>
            <a:r>
              <a:rPr lang="en-US" dirty="0"/>
              <a:t>Grant select on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 err="1"/>
              <a:t>role_name</a:t>
            </a:r>
            <a:r>
              <a:rPr lang="en-US" dirty="0"/>
              <a:t>;</a:t>
            </a:r>
          </a:p>
          <a:p>
            <a:r>
              <a:rPr lang="en-US" dirty="0"/>
              <a:t>Grant </a:t>
            </a:r>
            <a:r>
              <a:rPr lang="en-US" i="1" dirty="0" err="1"/>
              <a:t>role_name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 err="1"/>
              <a:t>user_name</a:t>
            </a:r>
            <a:r>
              <a:rPr lang="en-US" dirty="0"/>
              <a:t>;</a:t>
            </a:r>
          </a:p>
          <a:p>
            <a:r>
              <a:rPr lang="en-US" dirty="0"/>
              <a:t>Revoke </a:t>
            </a:r>
            <a:r>
              <a:rPr lang="en-US" i="1" dirty="0" err="1"/>
              <a:t>role_name</a:t>
            </a:r>
            <a:r>
              <a:rPr lang="en-US" i="1" dirty="0"/>
              <a:t> </a:t>
            </a:r>
            <a:r>
              <a:rPr lang="en-US" dirty="0"/>
              <a:t>from </a:t>
            </a:r>
            <a:r>
              <a:rPr lang="en-US" i="1" dirty="0" err="1"/>
              <a:t>user_name</a:t>
            </a:r>
            <a:r>
              <a:rPr lang="en-US" dirty="0"/>
              <a:t>;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C4544-E73A-481D-803F-03796F54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57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490F-6D0A-4970-A430-1AE9F8F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and disadvantage of encryption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EC42-279C-4460-9EC3-999D8639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Sensitive data </a:t>
            </a:r>
            <a:r>
              <a:rPr lang="en-US" dirty="0"/>
              <a:t>needs to encode it as a precaution against possible external threats or attempts to access.</a:t>
            </a:r>
          </a:p>
          <a:p>
            <a:pPr lvl="1"/>
            <a:r>
              <a:rPr lang="en-US" dirty="0"/>
              <a:t>Sensitive data stored in disk.</a:t>
            </a:r>
          </a:p>
          <a:p>
            <a:pPr lvl="1"/>
            <a:r>
              <a:rPr lang="en-US" dirty="0"/>
              <a:t>Sensitive data transmitted via network.</a:t>
            </a:r>
          </a:p>
          <a:p>
            <a:r>
              <a:rPr lang="en-US" dirty="0"/>
              <a:t>This is a </a:t>
            </a:r>
            <a:r>
              <a:rPr lang="en-US" b="1" dirty="0"/>
              <a:t>degradation in performance </a:t>
            </a:r>
            <a:r>
              <a:rPr lang="en-US" dirty="0"/>
              <a:t>due to the time taken to decode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9D8C-DAB6-4752-B016-5E00141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42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094-A987-4671-9339-856E9455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hind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273-4AFF-4DA2-A6EB-518A9F12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Reversible technique - user data is encrypted and stored to prevents clear text from being accessed by any users including the system administrators.</a:t>
            </a:r>
          </a:p>
          <a:p>
            <a:pPr lvl="1"/>
            <a:r>
              <a:rPr lang="en-US" sz="2000" dirty="0"/>
              <a:t>MD5</a:t>
            </a:r>
          </a:p>
          <a:p>
            <a:pPr lvl="1"/>
            <a:r>
              <a:rPr lang="en-US" sz="2000" dirty="0"/>
              <a:t>SHA-2</a:t>
            </a:r>
          </a:p>
          <a:p>
            <a:r>
              <a:rPr lang="en-US" sz="2400" dirty="0"/>
              <a:t>Irreversible - data are encrypted while stored in the database or transmitted, and decrypted when returned to an authorized client.</a:t>
            </a:r>
          </a:p>
          <a:p>
            <a:pPr lvl="1"/>
            <a:r>
              <a:rPr lang="en-US" sz="2000" dirty="0"/>
              <a:t>AES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5EB11-5F23-413F-A0C6-C9DB5D15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28431-454F-47AE-B602-D487A2B91EE0}"/>
              </a:ext>
            </a:extLst>
          </p:cNvPr>
          <p:cNvSpPr/>
          <p:nvPr/>
        </p:nvSpPr>
        <p:spPr>
          <a:xfrm>
            <a:off x="1501139" y="4935677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Kittipong</a:t>
            </a:r>
            <a:endParaRPr lang="th-TH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61996-5F05-4B94-AB11-8B4BEBA7413E}"/>
              </a:ext>
            </a:extLst>
          </p:cNvPr>
          <p:cNvSpPr/>
          <p:nvPr/>
        </p:nvSpPr>
        <p:spPr>
          <a:xfrm>
            <a:off x="263384" y="6383014"/>
            <a:ext cx="3584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3b3ec2bbc47e3d04e494e4fb2b1422fc</a:t>
            </a:r>
            <a:endParaRPr lang="th-TH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80C969-3657-444A-B3CE-BC991131DA2C}"/>
              </a:ext>
            </a:extLst>
          </p:cNvPr>
          <p:cNvSpPr/>
          <p:nvPr/>
        </p:nvSpPr>
        <p:spPr>
          <a:xfrm>
            <a:off x="1385289" y="5605272"/>
            <a:ext cx="1152144" cy="4347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Reversible technique</a:t>
            </a:r>
            <a:endParaRPr lang="th-TH" sz="1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2067DF0-2D02-4506-ACD2-B3681138D870}"/>
              </a:ext>
            </a:extLst>
          </p:cNvPr>
          <p:cNvSpPr/>
          <p:nvPr/>
        </p:nvSpPr>
        <p:spPr>
          <a:xfrm>
            <a:off x="1888236" y="5321808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38E8186-5C0E-4C30-8D31-1D6A9C164875}"/>
              </a:ext>
            </a:extLst>
          </p:cNvPr>
          <p:cNvSpPr/>
          <p:nvPr/>
        </p:nvSpPr>
        <p:spPr>
          <a:xfrm>
            <a:off x="1888236" y="6172617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DECC2-A7DC-4485-8ED9-0526AD801DD2}"/>
              </a:ext>
            </a:extLst>
          </p:cNvPr>
          <p:cNvSpPr/>
          <p:nvPr/>
        </p:nvSpPr>
        <p:spPr>
          <a:xfrm>
            <a:off x="6291415" y="489176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Kittipong</a:t>
            </a:r>
            <a:endParaRPr lang="th-TH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45D2A-60DE-4C87-9525-96C7ACFB87DB}"/>
              </a:ext>
            </a:extLst>
          </p:cNvPr>
          <p:cNvSpPr/>
          <p:nvPr/>
        </p:nvSpPr>
        <p:spPr>
          <a:xfrm>
            <a:off x="5053660" y="6339103"/>
            <a:ext cx="2735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lpJu5iIMQuuldV9QS2G9FA==</a:t>
            </a:r>
            <a:endParaRPr lang="th-TH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4DEC98-41DC-437E-8B4E-3FEA70B41163}"/>
              </a:ext>
            </a:extLst>
          </p:cNvPr>
          <p:cNvSpPr/>
          <p:nvPr/>
        </p:nvSpPr>
        <p:spPr>
          <a:xfrm>
            <a:off x="6175565" y="5561361"/>
            <a:ext cx="1152144" cy="4347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Encryption</a:t>
            </a:r>
          </a:p>
          <a:p>
            <a:pPr algn="ctr"/>
            <a:r>
              <a:rPr lang="en-US" sz="1400" dirty="0"/>
              <a:t>(irreversible)</a:t>
            </a:r>
            <a:endParaRPr lang="th-TH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A4022BE-8B9F-4079-ADB4-99A354EA2009}"/>
              </a:ext>
            </a:extLst>
          </p:cNvPr>
          <p:cNvSpPr/>
          <p:nvPr/>
        </p:nvSpPr>
        <p:spPr>
          <a:xfrm>
            <a:off x="6678512" y="5277897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9A31C7-B285-4ACE-828C-1FBC7CA96680}"/>
              </a:ext>
            </a:extLst>
          </p:cNvPr>
          <p:cNvSpPr/>
          <p:nvPr/>
        </p:nvSpPr>
        <p:spPr>
          <a:xfrm>
            <a:off x="6678512" y="6128706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AEEA3E-29EE-4C0D-B3AD-93210FDF4ECB}"/>
              </a:ext>
            </a:extLst>
          </p:cNvPr>
          <p:cNvSpPr/>
          <p:nvPr/>
        </p:nvSpPr>
        <p:spPr>
          <a:xfrm>
            <a:off x="4261258" y="5082456"/>
            <a:ext cx="1914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abcdef1234567890</a:t>
            </a:r>
            <a:endParaRPr lang="th-TH" sz="16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F7176E5-52FD-4441-A797-E84CB852BAD8}"/>
              </a:ext>
            </a:extLst>
          </p:cNvPr>
          <p:cNvSpPr/>
          <p:nvPr/>
        </p:nvSpPr>
        <p:spPr>
          <a:xfrm rot="18518655">
            <a:off x="5919675" y="5351728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4132C-3CEF-42BA-B61E-9A95A0B9646C}"/>
              </a:ext>
            </a:extLst>
          </p:cNvPr>
          <p:cNvSpPr/>
          <p:nvPr/>
        </p:nvSpPr>
        <p:spPr>
          <a:xfrm>
            <a:off x="9880131" y="6151651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Kittipong</a:t>
            </a:r>
            <a:endParaRPr lang="th-TH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6C688-D4EE-4EEB-A82B-A9FAD53CDA89}"/>
              </a:ext>
            </a:extLst>
          </p:cNvPr>
          <p:cNvSpPr/>
          <p:nvPr/>
        </p:nvSpPr>
        <p:spPr>
          <a:xfrm>
            <a:off x="9109159" y="4431104"/>
            <a:ext cx="2735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lpJu5iIMQuuldV9QS2G9FA==</a:t>
            </a:r>
            <a:endParaRPr lang="th-TH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37D72E-54C1-44E0-A653-47E540FAF3DF}"/>
              </a:ext>
            </a:extLst>
          </p:cNvPr>
          <p:cNvSpPr/>
          <p:nvPr/>
        </p:nvSpPr>
        <p:spPr>
          <a:xfrm>
            <a:off x="9764282" y="5332761"/>
            <a:ext cx="1152144" cy="4347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Decryption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C217CFD-9E21-4B19-A5C2-066B463609EF}"/>
              </a:ext>
            </a:extLst>
          </p:cNvPr>
          <p:cNvSpPr/>
          <p:nvPr/>
        </p:nvSpPr>
        <p:spPr>
          <a:xfrm>
            <a:off x="10387596" y="4748225"/>
            <a:ext cx="175219" cy="499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E9A93DB-4A39-401A-86C1-4F172B69C009}"/>
              </a:ext>
            </a:extLst>
          </p:cNvPr>
          <p:cNvSpPr/>
          <p:nvPr/>
        </p:nvSpPr>
        <p:spPr>
          <a:xfrm>
            <a:off x="10267229" y="5900106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A26460-7228-40F5-A2AE-CFE699A0B203}"/>
              </a:ext>
            </a:extLst>
          </p:cNvPr>
          <p:cNvSpPr/>
          <p:nvPr/>
        </p:nvSpPr>
        <p:spPr>
          <a:xfrm>
            <a:off x="7849975" y="4853856"/>
            <a:ext cx="1914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abcdef1234567890</a:t>
            </a:r>
            <a:endParaRPr lang="th-TH" sz="16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D20566C-0389-4919-9EB1-5667A9FB4522}"/>
              </a:ext>
            </a:extLst>
          </p:cNvPr>
          <p:cNvSpPr/>
          <p:nvPr/>
        </p:nvSpPr>
        <p:spPr>
          <a:xfrm rot="18518655">
            <a:off x="9508392" y="5123128"/>
            <a:ext cx="132588" cy="198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92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F1C-DF31-4F15-98B3-5566E5F1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handle the password in database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70A6-CB7F-4050-8FD6-E22E745A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 in database to encrypt the password.</a:t>
            </a:r>
          </a:p>
          <a:p>
            <a:r>
              <a:rPr lang="en-US" dirty="0"/>
              <a:t>Use encryption features come with DBMS.</a:t>
            </a:r>
          </a:p>
          <a:p>
            <a:r>
              <a:rPr lang="en-US" dirty="0"/>
              <a:t>Encrypt the password at the application level.</a:t>
            </a:r>
          </a:p>
          <a:p>
            <a:r>
              <a:rPr lang="en-US" dirty="0"/>
              <a:t>Use the external component for authentication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1546-B762-43C4-8CE7-3747F359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03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1B04-FA13-4DED-8405-D6E9F584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function in database to encrypt the password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D77F-E28F-43D9-933D-24068277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OR REPLACE </a:t>
            </a:r>
          </a:p>
          <a:p>
            <a:pPr marL="0" indent="0">
              <a:buNone/>
            </a:pPr>
            <a:r>
              <a:rPr lang="en-US" sz="2400" dirty="0"/>
              <a:t>       FUNCTION </a:t>
            </a:r>
            <a:r>
              <a:rPr lang="en-US" sz="2400" dirty="0" err="1"/>
              <a:t>hash_key</a:t>
            </a:r>
            <a:r>
              <a:rPr lang="en-US" sz="2400" dirty="0"/>
              <a:t> (</a:t>
            </a:r>
            <a:r>
              <a:rPr lang="en-US" sz="2400" dirty="0" err="1"/>
              <a:t>v_input</a:t>
            </a:r>
            <a:r>
              <a:rPr lang="en-US" sz="2400" dirty="0"/>
              <a:t> VARCHAR2)</a:t>
            </a:r>
          </a:p>
          <a:p>
            <a:pPr marL="0" indent="0">
              <a:buNone/>
            </a:pPr>
            <a:r>
              <a:rPr lang="en-US" sz="2400" dirty="0"/>
              <a:t>      RETURN dbms_obfuscation_toolkit.varchar2_checksum</a:t>
            </a:r>
          </a:p>
          <a:p>
            <a:pPr marL="0" indent="0">
              <a:buNone/>
            </a:pPr>
            <a:r>
              <a:rPr lang="en-US" sz="2400" dirty="0"/>
              <a:t>   AS</a:t>
            </a:r>
          </a:p>
          <a:p>
            <a:pPr marL="0" indent="0">
              <a:buNone/>
            </a:pPr>
            <a:r>
              <a:rPr lang="en-US" sz="2400" dirty="0"/>
              <a:t>  BEGIN</a:t>
            </a:r>
          </a:p>
          <a:p>
            <a:pPr marL="0" indent="0">
              <a:buNone/>
            </a:pPr>
            <a:r>
              <a:rPr lang="en-US" sz="2400" dirty="0"/>
              <a:t>       RETURN dbms_obfuscation_toolkit.md5(</a:t>
            </a:r>
            <a:r>
              <a:rPr lang="en-US" sz="2400" dirty="0" err="1"/>
              <a:t>input_string</a:t>
            </a:r>
            <a:r>
              <a:rPr lang="en-US" sz="2400" dirty="0"/>
              <a:t> =&gt; </a:t>
            </a:r>
            <a:r>
              <a:rPr lang="en-US" sz="2400" dirty="0" err="1"/>
              <a:t>v_input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END </a:t>
            </a:r>
            <a:r>
              <a:rPr lang="en-US" sz="2400" dirty="0" err="1"/>
              <a:t>hash_key</a:t>
            </a:r>
            <a:r>
              <a:rPr lang="en-US" sz="2400" dirty="0"/>
              <a:t>;</a:t>
            </a:r>
          </a:p>
          <a:p>
            <a:r>
              <a:rPr lang="en-US" sz="2400" dirty="0"/>
              <a:t>INSERT INTO </a:t>
            </a:r>
            <a:r>
              <a:rPr lang="en-US" sz="2400" i="1" dirty="0" err="1"/>
              <a:t>table_name</a:t>
            </a:r>
            <a:r>
              <a:rPr lang="en-US" sz="2400" i="1" dirty="0"/>
              <a:t> </a:t>
            </a:r>
            <a:r>
              <a:rPr lang="en-US" sz="2400" dirty="0"/>
              <a:t>( </a:t>
            </a:r>
            <a:r>
              <a:rPr lang="en-US" sz="2400" i="1" dirty="0" err="1"/>
              <a:t>pass_col</a:t>
            </a:r>
            <a:r>
              <a:rPr lang="en-US" sz="2400" i="1" dirty="0"/>
              <a:t> </a:t>
            </a:r>
            <a:r>
              <a:rPr lang="en-US" sz="2400" dirty="0"/>
              <a:t>) VALUES ( </a:t>
            </a:r>
            <a:r>
              <a:rPr lang="en-US" sz="2400" dirty="0" err="1"/>
              <a:t>hash_key</a:t>
            </a:r>
            <a:r>
              <a:rPr lang="en-US" sz="2400" dirty="0"/>
              <a:t>('</a:t>
            </a:r>
            <a:r>
              <a:rPr lang="en-US" sz="2400" i="1" dirty="0"/>
              <a:t>password</a:t>
            </a:r>
            <a:r>
              <a:rPr lang="en-US" sz="2400" dirty="0"/>
              <a:t>') );</a:t>
            </a:r>
            <a:endParaRPr lang="th-T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6206-2DE3-46C6-8919-6805E54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789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F49D-9FAB-431C-A8EC-90935B5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encryption features come with DBMS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CF7-1E6F-4BE4-9A73-B1603C76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DBMS provide an encryption facility.</a:t>
            </a:r>
          </a:p>
          <a:p>
            <a:r>
              <a:rPr lang="en-US" dirty="0"/>
              <a:t>Encryption used in Oracle</a:t>
            </a:r>
          </a:p>
          <a:p>
            <a:pPr lvl="1"/>
            <a:r>
              <a:rPr lang="en-US" dirty="0"/>
              <a:t>Column encryption</a:t>
            </a:r>
          </a:p>
          <a:p>
            <a:pPr lvl="1"/>
            <a:r>
              <a:rPr lang="en-US" dirty="0"/>
              <a:t>Tablespace encryption</a:t>
            </a:r>
            <a:endParaRPr lang="th-TH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AABC-1AED-43CF-B11A-447A3C55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8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CAE1E-A2C3-43DB-9209-8F25C4B7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0" y="4149626"/>
            <a:ext cx="3616504" cy="2442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48C66-9106-4E39-A3EC-55FBB27D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28" y="3686847"/>
            <a:ext cx="3030877" cy="29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490F-6D0A-4970-A430-1AE9F8F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EC42-279C-4460-9EC3-999D8639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is a </a:t>
            </a:r>
            <a:r>
              <a:rPr lang="en-US" b="1" dirty="0"/>
              <a:t>logical</a:t>
            </a:r>
            <a:r>
              <a:rPr lang="en-US" dirty="0"/>
              <a:t> table based on </a:t>
            </a:r>
            <a:r>
              <a:rPr lang="en-US" b="1" dirty="0"/>
              <a:t>one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tables or views. </a:t>
            </a:r>
          </a:p>
          <a:p>
            <a:r>
              <a:rPr lang="en-US" dirty="0"/>
              <a:t>A view contains </a:t>
            </a:r>
            <a:r>
              <a:rPr lang="en-US" b="1" dirty="0"/>
              <a:t>no</a:t>
            </a:r>
            <a:r>
              <a:rPr lang="en-US" dirty="0"/>
              <a:t> data itself. </a:t>
            </a:r>
          </a:p>
          <a:p>
            <a:r>
              <a:rPr lang="en-US" dirty="0"/>
              <a:t>A view is nothing more than a SQL </a:t>
            </a:r>
            <a:r>
              <a:rPr lang="en-US" b="1" dirty="0"/>
              <a:t>statement</a:t>
            </a:r>
            <a:r>
              <a:rPr lang="en-US" dirty="0"/>
              <a:t> that is stored in the database with an associated name.</a:t>
            </a:r>
          </a:p>
          <a:p>
            <a:r>
              <a:rPr lang="en-US" dirty="0"/>
              <a:t>A view is the result set of a stored query on the data, which the database users can 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9D8C-DAB6-4752-B016-5E00141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49F5-0E1A-44F1-85CA-0B25E33850C8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77124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1898</TotalTime>
  <Words>1817</Words>
  <Application>Microsoft Office PowerPoint</Application>
  <PresentationFormat>Widescreen</PresentationFormat>
  <Paragraphs>239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Tw Cen MT</vt:lpstr>
      <vt:lpstr>Droplet</vt:lpstr>
      <vt:lpstr>CHAPTER 2</vt:lpstr>
      <vt:lpstr>Countermeasure</vt:lpstr>
      <vt:lpstr>Encryption</vt:lpstr>
      <vt:lpstr>Advantage and disadvantage of encryption</vt:lpstr>
      <vt:lpstr>Techniques to hind data</vt:lpstr>
      <vt:lpstr>Solutions to handle the password in database</vt:lpstr>
      <vt:lpstr>Create function in database to encrypt the password</vt:lpstr>
      <vt:lpstr>Use encryption features come with DBMS</vt:lpstr>
      <vt:lpstr>View</vt:lpstr>
      <vt:lpstr>Advantages of view</vt:lpstr>
      <vt:lpstr>SQL commands : creating view</vt:lpstr>
      <vt:lpstr>SQL commands</vt:lpstr>
      <vt:lpstr>Example</vt:lpstr>
      <vt:lpstr>Example</vt:lpstr>
      <vt:lpstr>Backup and recovery</vt:lpstr>
      <vt:lpstr>Backup and recovery in database</vt:lpstr>
      <vt:lpstr>RAID technology</vt:lpstr>
      <vt:lpstr>RAID 0</vt:lpstr>
      <vt:lpstr>RAID 1</vt:lpstr>
      <vt:lpstr>RAID 2 - 3 - 4</vt:lpstr>
      <vt:lpstr>RAID 5</vt:lpstr>
      <vt:lpstr>RAID 6</vt:lpstr>
      <vt:lpstr>RAID 0+1</vt:lpstr>
      <vt:lpstr>RAID 1+0 (RAID 10)</vt:lpstr>
      <vt:lpstr>Oracle RAID recomendations</vt:lpstr>
      <vt:lpstr>IT auditing</vt:lpstr>
      <vt:lpstr>Risk-based audit</vt:lpstr>
      <vt:lpstr>IT auditors</vt:lpstr>
      <vt:lpstr>Database auditing</vt:lpstr>
      <vt:lpstr>Database auditing</vt:lpstr>
      <vt:lpstr>Example of auditing checklist</vt:lpstr>
      <vt:lpstr>Countermeasure</vt:lpstr>
      <vt:lpstr>Approaches for system access control</vt:lpstr>
      <vt:lpstr>Role-based access control</vt:lpstr>
      <vt:lpstr>SQL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Kittipong Warasup</dc:creator>
  <cp:lastModifiedBy>Kittipong Warasup</cp:lastModifiedBy>
  <cp:revision>108</cp:revision>
  <dcterms:created xsi:type="dcterms:W3CDTF">2020-02-01T23:25:49Z</dcterms:created>
  <dcterms:modified xsi:type="dcterms:W3CDTF">2020-02-10T07:46:24Z</dcterms:modified>
</cp:coreProperties>
</file>