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79" r:id="rId7"/>
    <p:sldId id="280" r:id="rId8"/>
    <p:sldId id="282" r:id="rId9"/>
    <p:sldId id="283" r:id="rId1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27/04/2022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18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66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27949C9-1C26-45BB-BA53-FCDDA512553D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F1C99-0FCE-4E24-B45E-A6B8B87EE97A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3B24-D805-4A76-8E65-C9738296B930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0CDC4-B118-436F-8999-4E53124174C8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B74C-3552-4EC5-970E-EA08B17DE6C3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6671B-8518-416E-9A93-110C3FC765B0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CA171-7817-4EB8-BD06-8DC08B6DD669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6A67-71AB-4430-8E9A-3C4E54AB6270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8E809-7279-41D4-8D12-46601669AEF8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5B8F-B91C-47AC-B98D-C114892A6229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69C86-3347-4673-9EED-DCA59A1E5DED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7726DE0-7F70-4976-999D-381380B45882}" type="datetime1">
              <a:rPr lang="fr-FR" noProof="0" smtClean="0"/>
              <a:t>27/04/2022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elRibes/PROJET_ALGO_STOCK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elRibes/PROJET_ALGO_STOCK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-11551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606907"/>
            <a:ext cx="9306838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dirty="0">
                <a:solidFill>
                  <a:srgbClr val="FFFFFF"/>
                </a:solidFill>
              </a:rPr>
              <a:t>Stockage de données </a:t>
            </a:r>
            <a:br>
              <a:rPr lang="fr-FR" sz="5400" dirty="0">
                <a:solidFill>
                  <a:srgbClr val="FFFFFF"/>
                </a:solidFill>
              </a:rPr>
            </a:br>
            <a:r>
              <a:rPr lang="fr-FR" sz="5400" dirty="0">
                <a:solidFill>
                  <a:srgbClr val="FFFFFF"/>
                </a:solidFill>
              </a:rPr>
              <a:t>personnelles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96957"/>
            <a:ext cx="1966191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RIBES Maël – IDU3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FBBBC560-63C6-A6D9-2072-C3BEC5A36F05}"/>
              </a:ext>
            </a:extLst>
          </p:cNvPr>
          <p:cNvSpPr txBox="1">
            <a:spLocks/>
          </p:cNvSpPr>
          <p:nvPr/>
        </p:nvSpPr>
        <p:spPr>
          <a:xfrm>
            <a:off x="5574081" y="4787538"/>
            <a:ext cx="5567767" cy="51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700" dirty="0">
                <a:solidFill>
                  <a:srgbClr val="FFFFFF"/>
                </a:solidFill>
                <a:hlinkClick r:id="rId4"/>
              </a:rPr>
              <a:t>Lien GitHub</a:t>
            </a:r>
            <a:endParaRPr lang="fr-F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/>
              <a:t>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8EDC21-03E4-830F-EE3E-D1D8C3FCEB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66"/>
          <a:stretch/>
        </p:blipFill>
        <p:spPr>
          <a:xfrm>
            <a:off x="4623672" y="1931764"/>
            <a:ext cx="6794326" cy="40028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472A6E7-066E-4FA9-4E8E-C3E6A6BD145A}"/>
              </a:ext>
            </a:extLst>
          </p:cNvPr>
          <p:cNvSpPr txBox="1"/>
          <p:nvPr/>
        </p:nvSpPr>
        <p:spPr>
          <a:xfrm>
            <a:off x="1024128" y="2269967"/>
            <a:ext cx="3147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Choix du sujet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Langage :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Organisation et git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1026" name="Picture 2" descr="Java Logo">
            <a:extLst>
              <a:ext uri="{FF2B5EF4-FFF2-40B4-BE49-F238E27FC236}">
                <a16:creationId xmlns:a16="http://schemas.microsoft.com/office/drawing/2014/main" id="{B9F8ED31-E3F1-ADC0-1C06-2E26943A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449" y="3236687"/>
            <a:ext cx="923740" cy="5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815BB6-4398-9DE4-A55A-87B38BBE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83" y="4335332"/>
            <a:ext cx="1040384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74" y="342559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/>
              <a:t>Structure de donnée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B1EA76-5FBB-38E6-6EBC-E3078B4F0F12}"/>
              </a:ext>
            </a:extLst>
          </p:cNvPr>
          <p:cNvGrpSpPr/>
          <p:nvPr/>
        </p:nvGrpSpPr>
        <p:grpSpPr>
          <a:xfrm>
            <a:off x="805260" y="1664233"/>
            <a:ext cx="1853852" cy="1302705"/>
            <a:chOff x="1215025" y="1728594"/>
            <a:chExt cx="1853852" cy="1302705"/>
          </a:xfrm>
        </p:grpSpPr>
        <p:sp>
          <p:nvSpPr>
            <p:cNvPr id="3" name="Rectangle : avec coins arrondis en haut 2">
              <a:extLst>
                <a:ext uri="{FF2B5EF4-FFF2-40B4-BE49-F238E27FC236}">
                  <a16:creationId xmlns:a16="http://schemas.microsoft.com/office/drawing/2014/main" id="{12DC03F1-9F77-EE1C-8D12-FA1787EFC479}"/>
                </a:ext>
              </a:extLst>
            </p:cNvPr>
            <p:cNvSpPr/>
            <p:nvPr/>
          </p:nvSpPr>
          <p:spPr>
            <a:xfrm>
              <a:off x="1215025" y="1728594"/>
              <a:ext cx="1841326" cy="1302705"/>
            </a:xfrm>
            <a:prstGeom prst="round2SameRect">
              <a:avLst>
                <a:gd name="adj1" fmla="val 16667"/>
                <a:gd name="adj2" fmla="val 13462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taille</a:t>
              </a:r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5544FDE5-EE40-BA3E-6E1C-AA9D9F0F185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25" y="2204582"/>
              <a:ext cx="18538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6C1D8BF-3C0E-06D0-5537-9C3492B72CF8}"/>
                </a:ext>
              </a:extLst>
            </p:cNvPr>
            <p:cNvSpPr txBox="1"/>
            <p:nvPr/>
          </p:nvSpPr>
          <p:spPr>
            <a:xfrm>
              <a:off x="1531307" y="1804472"/>
              <a:ext cx="120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Données</a:t>
              </a:r>
              <a:endParaRPr lang="fr-FR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6474B97-8F96-AF94-3257-03DE9628CA84}"/>
              </a:ext>
            </a:extLst>
          </p:cNvPr>
          <p:cNvGrpSpPr/>
          <p:nvPr/>
        </p:nvGrpSpPr>
        <p:grpSpPr>
          <a:xfrm>
            <a:off x="3504096" y="1487567"/>
            <a:ext cx="2102285" cy="1590804"/>
            <a:chOff x="3672213" y="1728594"/>
            <a:chExt cx="2102285" cy="1590804"/>
          </a:xfrm>
        </p:grpSpPr>
        <p:sp>
          <p:nvSpPr>
            <p:cNvPr id="11" name="Rectangle : avec coins arrondis en haut 10">
              <a:extLst>
                <a:ext uri="{FF2B5EF4-FFF2-40B4-BE49-F238E27FC236}">
                  <a16:creationId xmlns:a16="http://schemas.microsoft.com/office/drawing/2014/main" id="{9AF7E015-AF77-92E2-726F-F60F976A3FDE}"/>
                </a:ext>
              </a:extLst>
            </p:cNvPr>
            <p:cNvSpPr/>
            <p:nvPr/>
          </p:nvSpPr>
          <p:spPr>
            <a:xfrm>
              <a:off x="3672213" y="1728594"/>
              <a:ext cx="2102285" cy="1590804"/>
            </a:xfrm>
            <a:prstGeom prst="round2SameRect">
              <a:avLst>
                <a:gd name="adj1" fmla="val 16667"/>
                <a:gd name="adj2" fmla="val 14961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noeudAccessible</a:t>
              </a: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donnéesIntérêt</a:t>
              </a: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E0BF8CAB-6D10-D4B4-CB24-ABF00B08180C}"/>
                </a:ext>
              </a:extLst>
            </p:cNvPr>
            <p:cNvCxnSpPr>
              <a:cxnSpLocks/>
            </p:cNvCxnSpPr>
            <p:nvPr/>
          </p:nvCxnSpPr>
          <p:spPr>
            <a:xfrm>
              <a:off x="3672214" y="2204582"/>
              <a:ext cx="21022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594B893-1D45-A14C-209D-70EA1F928F2D}"/>
                </a:ext>
              </a:extLst>
            </p:cNvPr>
            <p:cNvSpPr txBox="1"/>
            <p:nvPr/>
          </p:nvSpPr>
          <p:spPr>
            <a:xfrm>
              <a:off x="3880979" y="1804472"/>
              <a:ext cx="1684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Utilisateurs</a:t>
              </a:r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A3F4276-5A83-F4C6-C026-74BF665C24D2}"/>
              </a:ext>
            </a:extLst>
          </p:cNvPr>
          <p:cNvGrpSpPr/>
          <p:nvPr/>
        </p:nvGrpSpPr>
        <p:grpSpPr>
          <a:xfrm>
            <a:off x="6463891" y="1157680"/>
            <a:ext cx="2102285" cy="1922739"/>
            <a:chOff x="6434205" y="1728593"/>
            <a:chExt cx="2102285" cy="1922739"/>
          </a:xfrm>
        </p:grpSpPr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A10E0EE1-64F5-786C-B963-267B1BB42A4E}"/>
                </a:ext>
              </a:extLst>
            </p:cNvPr>
            <p:cNvSpPr/>
            <p:nvPr/>
          </p:nvSpPr>
          <p:spPr>
            <a:xfrm>
              <a:off x="6434205" y="1728593"/>
              <a:ext cx="2102285" cy="1922739"/>
            </a:xfrm>
            <a:prstGeom prst="round2SameRect">
              <a:avLst>
                <a:gd name="adj1" fmla="val 16667"/>
                <a:gd name="adj2" fmla="val 14984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fr-FR" sz="2000" dirty="0" err="1">
                  <a:solidFill>
                    <a:schemeClr val="tx1"/>
                  </a:solidFill>
                </a:rPr>
                <a:t>capaMémoire</a:t>
              </a:r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 err="1">
                  <a:solidFill>
                    <a:schemeClr val="tx1"/>
                  </a:solidFill>
                </a:rPr>
                <a:t>listNoeudAccès</a:t>
              </a:r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 err="1">
                  <a:solidFill>
                    <a:schemeClr val="tx1"/>
                  </a:solidFill>
                </a:rPr>
                <a:t>listUtilAccès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835DA12-A740-C6F2-EB75-55BF4E18E19A}"/>
                </a:ext>
              </a:extLst>
            </p:cNvPr>
            <p:cNvCxnSpPr>
              <a:cxnSpLocks/>
            </p:cNvCxnSpPr>
            <p:nvPr/>
          </p:nvCxnSpPr>
          <p:spPr>
            <a:xfrm>
              <a:off x="6434206" y="2204582"/>
              <a:ext cx="21022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7C4D2D0-B83E-93B5-0ECB-FF160E129B82}"/>
                </a:ext>
              </a:extLst>
            </p:cNvPr>
            <p:cNvSpPr txBox="1"/>
            <p:nvPr/>
          </p:nvSpPr>
          <p:spPr>
            <a:xfrm>
              <a:off x="6642971" y="1804472"/>
              <a:ext cx="1684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Noeud</a:t>
              </a:r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EF6D6AD-E806-6FBA-EE2F-B61CC875DB33}"/>
              </a:ext>
            </a:extLst>
          </p:cNvPr>
          <p:cNvGrpSpPr/>
          <p:nvPr/>
        </p:nvGrpSpPr>
        <p:grpSpPr>
          <a:xfrm>
            <a:off x="9423686" y="1524119"/>
            <a:ext cx="1853852" cy="1302705"/>
            <a:chOff x="9296401" y="1804472"/>
            <a:chExt cx="1853852" cy="1302705"/>
          </a:xfrm>
        </p:grpSpPr>
        <p:sp>
          <p:nvSpPr>
            <p:cNvPr id="25" name="Rectangle : avec coins arrondis en haut 24">
              <a:extLst>
                <a:ext uri="{FF2B5EF4-FFF2-40B4-BE49-F238E27FC236}">
                  <a16:creationId xmlns:a16="http://schemas.microsoft.com/office/drawing/2014/main" id="{22E97628-01D8-355D-67D4-A4BCB7E04CD1}"/>
                </a:ext>
              </a:extLst>
            </p:cNvPr>
            <p:cNvSpPr/>
            <p:nvPr/>
          </p:nvSpPr>
          <p:spPr>
            <a:xfrm>
              <a:off x="9296401" y="1804472"/>
              <a:ext cx="1841326" cy="1302705"/>
            </a:xfrm>
            <a:prstGeom prst="round2SameRect">
              <a:avLst>
                <a:gd name="adj1" fmla="val 16667"/>
                <a:gd name="adj2" fmla="val 14423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000" dirty="0" err="1">
                  <a:solidFill>
                    <a:schemeClr val="tx1"/>
                  </a:solidFill>
                </a:rPr>
                <a:t>matriceAdj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98CBD71-262A-FA53-513E-C09586C2F892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1" y="2280460"/>
              <a:ext cx="18538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B6F08DE-219A-F240-58E6-A0B7353BDDD1}"/>
                </a:ext>
              </a:extLst>
            </p:cNvPr>
            <p:cNvSpPr txBox="1"/>
            <p:nvPr/>
          </p:nvSpPr>
          <p:spPr>
            <a:xfrm>
              <a:off x="9612683" y="1880350"/>
              <a:ext cx="12087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Matrice</a:t>
              </a:r>
              <a:endParaRPr lang="fr-FR" dirty="0"/>
            </a:p>
          </p:txBody>
        </p: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8F40D7EC-CCF8-E1DE-2BAC-B12AF253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61" y="3523907"/>
            <a:ext cx="4866449" cy="322742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8F07C9F-4CDB-6806-649E-54216343A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469" y="3516073"/>
            <a:ext cx="3266070" cy="30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93" y="0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/>
              <a:t>Décomposition fonctionnelle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5B592A1-4C6A-F882-20B9-7184600459C8}"/>
              </a:ext>
            </a:extLst>
          </p:cNvPr>
          <p:cNvCxnSpPr>
            <a:cxnSpLocks/>
          </p:cNvCxnSpPr>
          <p:nvPr/>
        </p:nvCxnSpPr>
        <p:spPr>
          <a:xfrm>
            <a:off x="5963435" y="1366771"/>
            <a:ext cx="16701" cy="37953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5BC50BB-3E64-74C3-5683-0AD15A83DB9B}"/>
              </a:ext>
            </a:extLst>
          </p:cNvPr>
          <p:cNvSpPr txBox="1"/>
          <p:nvPr/>
        </p:nvSpPr>
        <p:spPr>
          <a:xfrm>
            <a:off x="936293" y="1499616"/>
            <a:ext cx="47379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Placement au plus proche</a:t>
            </a:r>
          </a:p>
          <a:p>
            <a:pPr algn="ctr"/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Dijkstra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meilleurEmplacement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placementDonnées</a:t>
            </a:r>
            <a:endParaRPr lang="fr-FR" sz="2400" dirty="0"/>
          </a:p>
          <a:p>
            <a:endParaRPr lang="fr-FR" sz="2400" dirty="0"/>
          </a:p>
          <a:p>
            <a:r>
              <a:rPr lang="fr-FR" sz="2000" dirty="0"/>
              <a:t>Entraine parfois un placement inefficace et une perte de place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CE4D4A-867D-36E4-8C63-16F3135BEC91}"/>
              </a:ext>
            </a:extLst>
          </p:cNvPr>
          <p:cNvSpPr txBox="1"/>
          <p:nvPr/>
        </p:nvSpPr>
        <p:spPr>
          <a:xfrm>
            <a:off x="6931069" y="1483581"/>
            <a:ext cx="4737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Placement efficace</a:t>
            </a:r>
          </a:p>
          <a:p>
            <a:pPr algn="ctr"/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triBulleDécroissant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plusPetitÉcart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mkpProblem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000" dirty="0"/>
              <a:t>Ne tient pas compte de la distance des          utilisateurs</a:t>
            </a:r>
          </a:p>
          <a:p>
            <a:endParaRPr lang="fr-FR" sz="2000" dirty="0"/>
          </a:p>
        </p:txBody>
      </p:sp>
      <p:pic>
        <p:nvPicPr>
          <p:cNvPr id="11" name="Graphique 10" descr="Pouce en bas avec un remplissage uni">
            <a:extLst>
              <a:ext uri="{FF2B5EF4-FFF2-40B4-BE49-F238E27FC236}">
                <a16:creationId xmlns:a16="http://schemas.microsoft.com/office/drawing/2014/main" id="{E1D9934E-A72E-889B-9E9F-809796BB3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236" y="4511457"/>
            <a:ext cx="549057" cy="549057"/>
          </a:xfrm>
          <a:prstGeom prst="rect">
            <a:avLst/>
          </a:prstGeom>
        </p:spPr>
      </p:pic>
      <p:pic>
        <p:nvPicPr>
          <p:cNvPr id="12" name="Graphique 11" descr="Pouce en bas avec un remplissage uni">
            <a:extLst>
              <a:ext uri="{FF2B5EF4-FFF2-40B4-BE49-F238E27FC236}">
                <a16:creationId xmlns:a16="http://schemas.microsoft.com/office/drawing/2014/main" id="{243154E0-1973-8098-180A-1DCFD8430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383" y="4511457"/>
            <a:ext cx="549057" cy="549057"/>
          </a:xfrm>
          <a:prstGeom prst="rect">
            <a:avLst/>
          </a:prstGeom>
        </p:spPr>
      </p:pic>
      <p:pic>
        <p:nvPicPr>
          <p:cNvPr id="14" name="Graphique 13" descr="Signe pouce en haut avec un remplissage uni">
            <a:extLst>
              <a:ext uri="{FF2B5EF4-FFF2-40B4-BE49-F238E27FC236}">
                <a16:creationId xmlns:a16="http://schemas.microsoft.com/office/drawing/2014/main" id="{7319F3CD-0149-A0FF-185C-4682D86D7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71172" y="5597129"/>
            <a:ext cx="549057" cy="54905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7593DC4-E8C9-38F3-DF01-521347DBCBB5}"/>
              </a:ext>
            </a:extLst>
          </p:cNvPr>
          <p:cNvSpPr txBox="1"/>
          <p:nvPr/>
        </p:nvSpPr>
        <p:spPr>
          <a:xfrm>
            <a:off x="3720229" y="5517715"/>
            <a:ext cx="5958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Effectuer un tri à bulle avant un placement au plus proche peut permettre de limiter la perte de place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02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4299E-5626-1218-C7E4-EF6AC38C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Aspects techniques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DF2314-C50D-074D-5B1B-9953E4E3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5623416" cy="4023360"/>
          </a:xfrm>
        </p:spPr>
        <p:txBody>
          <a:bodyPr/>
          <a:lstStyle/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fr-FR" dirty="0"/>
              <a:t> Pas de bibliothèques externes à Java.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endParaRPr lang="fr-FR" dirty="0"/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fr-FR" dirty="0"/>
              <a:t> Difficultés pour Dijkstra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endParaRPr lang="fr-FR" dirty="0"/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fr-FR" dirty="0"/>
              <a:t> Langage strict</a:t>
            </a:r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endParaRPr lang="fr-FR" dirty="0"/>
          </a:p>
          <a:p>
            <a:pPr>
              <a:buClr>
                <a:srgbClr val="000000"/>
              </a:buClr>
              <a:buFont typeface="Wingdings" pitchFamily="2" charset="2"/>
              <a:buChar char="Ø"/>
            </a:pPr>
            <a:r>
              <a:rPr lang="fr-FR" dirty="0"/>
              <a:t> Exigences du projet respectés et les objectif sont </a:t>
            </a:r>
            <a:r>
              <a:rPr lang="fr-FR" dirty="0" err="1"/>
              <a:t>atteinds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2B865A-E646-3902-5FAC-1D597E50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43" y="1335024"/>
            <a:ext cx="4372429" cy="43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7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-11551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606907"/>
            <a:ext cx="9306838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fr-FR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FBBBC560-63C6-A6D9-2072-C3BEC5A36F05}"/>
              </a:ext>
            </a:extLst>
          </p:cNvPr>
          <p:cNvSpPr txBox="1">
            <a:spLocks/>
          </p:cNvSpPr>
          <p:nvPr/>
        </p:nvSpPr>
        <p:spPr>
          <a:xfrm>
            <a:off x="5574081" y="4787538"/>
            <a:ext cx="5567767" cy="51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700" dirty="0">
                <a:solidFill>
                  <a:srgbClr val="FFFFFF"/>
                </a:solidFill>
                <a:hlinkClick r:id="rId4"/>
              </a:rPr>
              <a:t>Lien GitHub</a:t>
            </a:r>
            <a:endParaRPr lang="fr-FR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0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Intégral</Template>
  <TotalTime>216</TotalTime>
  <Words>124</Words>
  <Application>Microsoft Macintosh PowerPoint</Application>
  <PresentationFormat>Grand écran</PresentationFormat>
  <Paragraphs>67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Stockage de données  personnelles</vt:lpstr>
      <vt:lpstr>introduction</vt:lpstr>
      <vt:lpstr>Structure de donnée</vt:lpstr>
      <vt:lpstr>Décomposition fonctionnelle</vt:lpstr>
      <vt:lpstr>Aspects techniques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Stockage de données  personnelles</dc:title>
  <dc:creator>Maël Ribes</dc:creator>
  <cp:lastModifiedBy>Maël Ribes</cp:lastModifiedBy>
  <cp:revision>2</cp:revision>
  <dcterms:created xsi:type="dcterms:W3CDTF">2022-04-26T20:51:51Z</dcterms:created>
  <dcterms:modified xsi:type="dcterms:W3CDTF">2022-04-27T11:26:46Z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