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o-que-e-uml-e-diagramas-de-caso-de-uso-introducao-pratica-a-uml/23408" TargetMode="External"/><Relationship Id="rId2" Type="http://schemas.openxmlformats.org/officeDocument/2006/relationships/hyperlink" Target="http://www.dsc.ufcg.edu.br/~sampaio/cursos/2007.1/Graduacao/SI-II/Uml/diagramas/usecases/usecas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dcc.ufmg.br/~figueiredo/disciplinas/aulas/uml-casos-de-uso-relacionamentos_v0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6D881-B9AA-4DC7-87A9-361005B85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Casos de uso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503A2-EAD3-4082-AE2B-E2882AFEF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78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81176-88E3-4610-9544-27EA791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Include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F9F90-2F33-4435-A70F-7F05089C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398643"/>
            <a:ext cx="10919792" cy="4068416"/>
          </a:xfrm>
        </p:spPr>
        <p:txBody>
          <a:bodyPr>
            <a:normAutofit/>
          </a:bodyPr>
          <a:lstStyle/>
          <a:p>
            <a:r>
              <a:rPr lang="pt-BR" dirty="0"/>
              <a:t>Utilizado quando um caso de uso é usado dentro de outro caso de uso </a:t>
            </a:r>
          </a:p>
          <a:p>
            <a:r>
              <a:rPr lang="pt-BR" dirty="0"/>
              <a:t>Os relacionamentos de inclusão indicam obrigatoriedade </a:t>
            </a:r>
          </a:p>
          <a:p>
            <a:r>
              <a:rPr lang="pt-BR" dirty="0"/>
              <a:t>A execução do primeiro obriga a execução do segundo Inclusão </a:t>
            </a:r>
          </a:p>
          <a:p>
            <a:r>
              <a:rPr lang="pt-BR" dirty="0"/>
              <a:t>Representada por uma seta tracejada</a:t>
            </a:r>
          </a:p>
          <a:p>
            <a:r>
              <a:rPr lang="pt-BR" dirty="0"/>
              <a:t>A seta aponta para o Caso de Uso incluído </a:t>
            </a:r>
          </a:p>
          <a:p>
            <a:r>
              <a:rPr lang="pt-BR" dirty="0"/>
              <a:t>Possui a palavra “include” entre dois sinais de menor (&lt;&gt;)</a:t>
            </a:r>
          </a:p>
          <a:p>
            <a:r>
              <a:rPr lang="pt-BR" dirty="0"/>
              <a:t>Seria a relação de um caso de uso que para ter sua funcionalidade executada precisa chamar outro caso de uso.</a:t>
            </a:r>
          </a:p>
          <a:p>
            <a:r>
              <a:rPr lang="pt-BR" dirty="0"/>
              <a:t>Um relacionamento </a:t>
            </a:r>
            <a:r>
              <a:rPr lang="pt-BR" i="1" dirty="0"/>
              <a:t>include</a:t>
            </a:r>
            <a:r>
              <a:rPr lang="pt-BR" dirty="0"/>
              <a:t> de um </a:t>
            </a:r>
            <a:r>
              <a:rPr lang="pt-BR" i="1" dirty="0"/>
              <a:t>caso de uso</a:t>
            </a:r>
            <a:r>
              <a:rPr lang="pt-BR" dirty="0"/>
              <a:t> A para um </a:t>
            </a:r>
            <a:r>
              <a:rPr lang="pt-BR" i="1" dirty="0"/>
              <a:t>caso de uso </a:t>
            </a:r>
            <a:r>
              <a:rPr lang="pt-BR" dirty="0"/>
              <a:t>B indica que B é essencial para o comportamento de A. </a:t>
            </a:r>
          </a:p>
        </p:txBody>
      </p:sp>
    </p:spTree>
    <p:extLst>
      <p:ext uri="{BB962C8B-B14F-4D97-AF65-F5344CB8AC3E}">
        <p14:creationId xmlns:p14="http://schemas.microsoft.com/office/powerpoint/2010/main" val="274664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9702-0642-42F2-8F35-1DE077B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Extend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760D0-E7DF-4D29-8639-AB57462F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425148"/>
            <a:ext cx="10482470" cy="4280452"/>
          </a:xfrm>
        </p:spPr>
        <p:txBody>
          <a:bodyPr>
            <a:normAutofit/>
          </a:bodyPr>
          <a:lstStyle/>
          <a:p>
            <a:r>
              <a:rPr lang="pt-BR" dirty="0"/>
              <a:t>Geralmente usado em funcionalidades opcionais de um caso de uso </a:t>
            </a:r>
          </a:p>
          <a:p>
            <a:r>
              <a:rPr lang="pt-BR" dirty="0"/>
              <a:t>Exemplo: cenários que somente acontecerão em uma situação específica </a:t>
            </a:r>
          </a:p>
          <a:p>
            <a:r>
              <a:rPr lang="pt-BR" dirty="0"/>
              <a:t>Se uma determinada situação for satisfeita </a:t>
            </a:r>
          </a:p>
          <a:p>
            <a:r>
              <a:rPr lang="pt-BR" dirty="0"/>
              <a:t>Extensão pode necessitar um teste para determinar se o caso de uso será estendido Representação de Extensão </a:t>
            </a:r>
          </a:p>
          <a:p>
            <a:r>
              <a:rPr lang="pt-BR" dirty="0"/>
              <a:t>Semelhante à Inclusão </a:t>
            </a:r>
          </a:p>
          <a:p>
            <a:r>
              <a:rPr lang="pt-BR" dirty="0"/>
              <a:t>A palavra “extend” entre dois sinais de menor (&lt;&gt;)</a:t>
            </a:r>
          </a:p>
          <a:p>
            <a:r>
              <a:rPr lang="pt-BR" dirty="0"/>
              <a:t>Esta relação significa que o caso de uso estendido vai funcionar exatamente como o caso de uso base só que alguns passos novos inseridos no caso de uso estendido.</a:t>
            </a:r>
          </a:p>
        </p:txBody>
      </p:sp>
    </p:spTree>
    <p:extLst>
      <p:ext uri="{BB962C8B-B14F-4D97-AF65-F5344CB8AC3E}">
        <p14:creationId xmlns:p14="http://schemas.microsoft.com/office/powerpoint/2010/main" val="88853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736BF-16B9-46FF-A75D-C55B356C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ou Especialização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474-8BE1-453B-BCEF-7079DD96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relacionamento entre um caso de uso genérico para um mais específico, que herda todas as características de seu pai</a:t>
            </a:r>
          </a:p>
          <a:p>
            <a:r>
              <a:rPr lang="pt-BR" dirty="0"/>
              <a:t>Acontece quando dois ou mais casos de uso possuem características semelhantes </a:t>
            </a:r>
          </a:p>
          <a:p>
            <a:r>
              <a:rPr lang="pt-BR" dirty="0"/>
              <a:t>Foco em reutilização</a:t>
            </a:r>
          </a:p>
          <a:p>
            <a:r>
              <a:rPr lang="pt-BR" dirty="0"/>
              <a:t>O Caso de Uso geral descreve as características compartilhadas </a:t>
            </a:r>
          </a:p>
          <a:p>
            <a:r>
              <a:rPr lang="pt-BR" dirty="0"/>
              <a:t>As especializações definem características específicas</a:t>
            </a:r>
          </a:p>
        </p:txBody>
      </p:sp>
    </p:spTree>
    <p:extLst>
      <p:ext uri="{BB962C8B-B14F-4D97-AF65-F5344CB8AC3E}">
        <p14:creationId xmlns:p14="http://schemas.microsoft.com/office/powerpoint/2010/main" val="273867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DDAC8-4402-4489-B188-31A6E6B9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7172" name="Picture 4" descr="http://www.dsc.ufcg.edu.br/~sampaio/cursos/2007.1/Graduacao/SI-II/Uml/diagramas/usecases/Use%20Case%20Diagram.png">
            <a:extLst>
              <a:ext uri="{FF2B5EF4-FFF2-40B4-BE49-F238E27FC236}">
                <a16:creationId xmlns:a16="http://schemas.microsoft.com/office/drawing/2014/main" id="{89683E76-1B87-4686-B0C2-4330D06D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43" y="2242224"/>
            <a:ext cx="6057480" cy="4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5071F-E614-4F27-869F-B9A6955B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1A5D2-25AE-45E4-A3F2-361DA434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 de Requisitos</a:t>
            </a:r>
            <a:r>
              <a:rPr lang="pt-BR" dirty="0"/>
              <a:t>: Novos casos de usos geralmente geram novos requisitos conforme o sistema vai sendo analisado e modelado;</a:t>
            </a:r>
          </a:p>
          <a:p>
            <a:r>
              <a:rPr lang="pt-BR" b="1" dirty="0"/>
              <a:t>Comunicação com os Clientes</a:t>
            </a:r>
            <a:r>
              <a:rPr lang="pt-BR" dirty="0"/>
              <a:t>: Pela sua simplicidade, sua compreensão não exige conhecimentos técnicos, portanto o cliente pode entender muito bem esse diagrama, que auxilia o pessoal técnico na comunicação com clientes</a:t>
            </a:r>
          </a:p>
          <a:p>
            <a:r>
              <a:rPr lang="pt-BR" b="1" dirty="0"/>
              <a:t>Geração de Casos de Teste</a:t>
            </a:r>
            <a:r>
              <a:rPr lang="pt-BR" dirty="0"/>
              <a:t>: A junção de todos os cenários para um caso de uso pode sugerir uma bateria de testes para cada cenário</a:t>
            </a:r>
          </a:p>
        </p:txBody>
      </p:sp>
    </p:spTree>
    <p:extLst>
      <p:ext uri="{BB962C8B-B14F-4D97-AF65-F5344CB8AC3E}">
        <p14:creationId xmlns:p14="http://schemas.microsoft.com/office/powerpoint/2010/main" val="347175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C20B-93AE-4E6B-89AF-9B0EF1AD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1ABF5-F925-49DA-8C72-A92791C9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http://www.dsc.ufcg.edu.br/~sampaio/cursos/2007.1/Graduacao/SI-II/Uml/diagramas/usecases/usecases.htm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https://www.devmedia.com.br/o-que-e-uml-e-diagramas-de-caso-de-uso-introducao-pratica-a-uml/23408</a:t>
            </a:r>
            <a:endParaRPr lang="pt-BR" dirty="0"/>
          </a:p>
          <a:p>
            <a:r>
              <a:rPr lang="pt-BR" dirty="0">
                <a:hlinkClick r:id="rId4"/>
              </a:rPr>
              <a:t>http://homepages.dcc.ufmg.br/~figueiredo/disciplinas/aulas/uml-casos-de-uso-relacionamentos_v01.pdf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9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3B1FC-61C5-49C5-B982-F30258BD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D21A9-6813-4470-A62A-9400AC1E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58887"/>
            <a:ext cx="10310191" cy="4320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Diagrama de Casos de uso </a:t>
            </a:r>
          </a:p>
          <a:p>
            <a:r>
              <a:rPr lang="pt-BR" dirty="0"/>
              <a:t>Ator</a:t>
            </a:r>
          </a:p>
          <a:p>
            <a:r>
              <a:rPr lang="pt-BR" dirty="0"/>
              <a:t>Caso de Uso</a:t>
            </a:r>
          </a:p>
          <a:p>
            <a:r>
              <a:rPr lang="pt-BR" dirty="0"/>
              <a:t>Cenário/Sistema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Associação</a:t>
            </a:r>
          </a:p>
          <a:p>
            <a:pPr lvl="1"/>
            <a:r>
              <a:rPr lang="pt-BR" dirty="0"/>
              <a:t>Generalização</a:t>
            </a:r>
          </a:p>
          <a:p>
            <a:pPr lvl="1"/>
            <a:r>
              <a:rPr lang="pt-BR" i="1" dirty="0"/>
              <a:t>Include</a:t>
            </a:r>
            <a:endParaRPr lang="pt-BR" dirty="0"/>
          </a:p>
          <a:p>
            <a:pPr lvl="1"/>
            <a:r>
              <a:rPr lang="pt-BR" i="1" dirty="0"/>
              <a:t>Extend</a:t>
            </a:r>
          </a:p>
          <a:p>
            <a:pPr lvl="1"/>
            <a:r>
              <a:rPr lang="pt-BR" dirty="0"/>
              <a:t>Generalização ou Especialização</a:t>
            </a:r>
          </a:p>
          <a:p>
            <a:r>
              <a:rPr lang="pt-BR" dirty="0"/>
              <a:t>Exemplo</a:t>
            </a:r>
          </a:p>
          <a:p>
            <a:r>
              <a:rPr lang="pt-BR" dirty="0"/>
              <a:t>Vantagens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7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11119-4834-4826-81F2-68D46CE3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2D74F-17BF-495A-AE2D-81B71CEE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diagrama de Caso de Uso descreve um cenário que mostra as funcionalidades do sistema do ponto de vista do usuário.</a:t>
            </a:r>
          </a:p>
          <a:p>
            <a:r>
              <a:rPr lang="pt-BR" dirty="0"/>
              <a:t>O cliente deve ver no diagrama de Casos de Uso as principais funcionalidades de seu sistema.</a:t>
            </a:r>
          </a:p>
          <a:p>
            <a:r>
              <a:rPr lang="pt-BR" dirty="0"/>
              <a:t>Em outras palavras, ele descreve as principais funcionalidades do sistema e a interação dessas funcionalidades com os usuários do mesmo sistema. </a:t>
            </a:r>
          </a:p>
          <a:p>
            <a:r>
              <a:rPr lang="pt-BR" dirty="0"/>
              <a:t>Não nos aprofundamos em detalhes técnicos que dizem </a:t>
            </a:r>
            <a:r>
              <a:rPr lang="pt-BR" i="1" u="sng" dirty="0"/>
              <a:t>como o sistema faz</a:t>
            </a:r>
            <a:r>
              <a:rPr lang="pt-BR" i="1" dirty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6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3FB8-2173-45D5-9E43-51FB9862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96A58-E848-4012-AAC3-6EDC0030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Um ator é representado por um boneco e um rótulo com o nome do ator. Um ator é um usuário do sistema, que pode ser um usuário humano ou um outro sistema computacional.</a:t>
            </a:r>
          </a:p>
          <a:p>
            <a:endParaRPr lang="pt-BR" dirty="0"/>
          </a:p>
        </p:txBody>
      </p:sp>
      <p:pic>
        <p:nvPicPr>
          <p:cNvPr id="1028" name="Picture 4" descr="http://www.dsc.ufcg.edu.br/~sampaio/cursos/2007.1/Graduacao/SI-II/Uml/diagramas/usecases/images/image001.png">
            <a:extLst>
              <a:ext uri="{FF2B5EF4-FFF2-40B4-BE49-F238E27FC236}">
                <a16:creationId xmlns:a16="http://schemas.microsoft.com/office/drawing/2014/main" id="{07E6D756-F62C-49BB-AA7E-8880D28F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87" y="4311650"/>
            <a:ext cx="1053591" cy="1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19296-AEA7-4AE4-819D-C12D583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C6EF9-19A9-4B1C-9B5C-36FCCC39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807341"/>
            <a:ext cx="8825659" cy="3416300"/>
          </a:xfrm>
        </p:spPr>
        <p:txBody>
          <a:bodyPr/>
          <a:lstStyle/>
          <a:p>
            <a:r>
              <a:rPr lang="pt-BR" dirty="0"/>
              <a:t>Use Case: É uma tarefa ou uma funcionalidade realizada pelo ator (usuário)</a:t>
            </a:r>
          </a:p>
          <a:p>
            <a:r>
              <a:rPr lang="pt-BR" dirty="0"/>
              <a:t>Um </a:t>
            </a:r>
            <a:r>
              <a:rPr lang="pt-BR" i="1" dirty="0"/>
              <a:t>caso de uso</a:t>
            </a:r>
            <a:r>
              <a:rPr lang="pt-BR" dirty="0"/>
              <a:t> é representado por uma elipse e um rótulo com o nome do </a:t>
            </a:r>
            <a:r>
              <a:rPr lang="pt-BR" i="1" dirty="0"/>
              <a:t>caso de uso</a:t>
            </a:r>
            <a:r>
              <a:rPr lang="pt-BR" dirty="0"/>
              <a:t>. Um </a:t>
            </a:r>
            <a:r>
              <a:rPr lang="pt-BR" i="1" dirty="0"/>
              <a:t>caso de uso </a:t>
            </a:r>
            <a:r>
              <a:rPr lang="pt-BR" dirty="0"/>
              <a:t>define uma grande função do sistema. A implicação é que uma função pode ser estruturada em outras funções e, portanto, um </a:t>
            </a:r>
            <a:r>
              <a:rPr lang="pt-BR" i="1" dirty="0"/>
              <a:t>caso de uso</a:t>
            </a:r>
            <a:r>
              <a:rPr lang="pt-BR" dirty="0"/>
              <a:t> pode ser estruturado.</a:t>
            </a:r>
          </a:p>
        </p:txBody>
      </p:sp>
      <p:pic>
        <p:nvPicPr>
          <p:cNvPr id="2050" name="Picture 2" descr="http://www.dsc.ufcg.edu.br/~sampaio/cursos/2007.1/Graduacao/SI-II/Uml/diagramas/usecases/images/image003.png">
            <a:extLst>
              <a:ext uri="{FF2B5EF4-FFF2-40B4-BE49-F238E27FC236}">
                <a16:creationId xmlns:a16="http://schemas.microsoft.com/office/drawing/2014/main" id="{F4C3163E-73B7-4BE1-949D-7E7B4BC3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38" y="4854801"/>
            <a:ext cx="1689662" cy="13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65CE4-A1A6-4EDB-AFA4-A1C0506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Cenário/Sistema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3139F-EA6E-40B6-8C64-017878BD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Cenário: Sequência de eventos que acontecem quando um usuário interage com o sistema.</a:t>
            </a:r>
          </a:p>
          <a:p>
            <a:r>
              <a:rPr lang="pt-BR" dirty="0"/>
              <a:t>Limites do sistema: representado por um retângulo envolvendo os </a:t>
            </a:r>
            <a:r>
              <a:rPr lang="pt-BR" i="1" dirty="0"/>
              <a:t>casos de uso</a:t>
            </a:r>
            <a:r>
              <a:rPr lang="pt-BR" dirty="0"/>
              <a:t> que compõem o sistema.</a:t>
            </a:r>
          </a:p>
          <a:p>
            <a:r>
              <a:rPr lang="pt-BR" dirty="0"/>
              <a:t>Nome do sistema: Localizado dentro do retângulo.</a:t>
            </a:r>
          </a:p>
        </p:txBody>
      </p:sp>
    </p:spTree>
    <p:extLst>
      <p:ext uri="{BB962C8B-B14F-4D97-AF65-F5344CB8AC3E}">
        <p14:creationId xmlns:p14="http://schemas.microsoft.com/office/powerpoint/2010/main" val="340863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76EC3-D8F8-449A-8F94-B47FAD9F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52D5D-5A26-40EC-92DD-463FF909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pt-BR" dirty="0"/>
              <a:t>Entre um ator e um </a:t>
            </a:r>
            <a:r>
              <a:rPr lang="pt-BR" i="1" dirty="0"/>
              <a:t>caso de uso</a:t>
            </a:r>
            <a:endParaRPr lang="pt-BR" dirty="0"/>
          </a:p>
          <a:p>
            <a:pPr lvl="1"/>
            <a:r>
              <a:rPr lang="pt-BR" dirty="0"/>
              <a:t>Associação</a:t>
            </a:r>
          </a:p>
          <a:p>
            <a:r>
              <a:rPr lang="pt-BR" dirty="0"/>
              <a:t>Entre atores</a:t>
            </a:r>
          </a:p>
          <a:p>
            <a:pPr lvl="1"/>
            <a:r>
              <a:rPr lang="pt-BR" dirty="0"/>
              <a:t>Generalização de atores</a:t>
            </a:r>
          </a:p>
          <a:p>
            <a:r>
              <a:rPr lang="pt-BR" dirty="0"/>
              <a:t>Entre </a:t>
            </a:r>
            <a:r>
              <a:rPr lang="pt-BR" i="1" dirty="0"/>
              <a:t>casos de uso</a:t>
            </a:r>
          </a:p>
          <a:p>
            <a:pPr lvl="1"/>
            <a:r>
              <a:rPr lang="pt-BR" i="1" dirty="0"/>
              <a:t>Include</a:t>
            </a:r>
            <a:endParaRPr lang="pt-BR" dirty="0"/>
          </a:p>
          <a:p>
            <a:pPr lvl="1"/>
            <a:r>
              <a:rPr lang="pt-BR" i="1" dirty="0"/>
              <a:t>Extend</a:t>
            </a:r>
          </a:p>
          <a:p>
            <a:pPr lvl="1"/>
            <a:r>
              <a:rPr lang="pt-BR" dirty="0"/>
              <a:t>Generalização ou Especialização de casos de uso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7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F8D85-1EF1-4BCB-B605-86A99BE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8D69A-6418-45C9-A132-7E39F7D0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 que o Ator utiliza a função do sistema representada pelo Caso de Uso </a:t>
            </a:r>
          </a:p>
          <a:p>
            <a:r>
              <a:rPr lang="pt-BR" dirty="0"/>
              <a:t>Define uma funcionalidade do sistema do ponto de vista do usuário.</a:t>
            </a:r>
          </a:p>
          <a:p>
            <a:r>
              <a:rPr lang="pt-BR" dirty="0"/>
              <a:t>Representada por uma seta ligando o Ator ao Caso de Uso </a:t>
            </a:r>
          </a:p>
        </p:txBody>
      </p:sp>
      <p:pic>
        <p:nvPicPr>
          <p:cNvPr id="4098" name="Picture 2" descr="http://www.dsc.ufcg.edu.br/~sampaio/cursos/2007.1/Graduacao/SI-II/Uml/diagramas/usecases/images/image005.png">
            <a:extLst>
              <a:ext uri="{FF2B5EF4-FFF2-40B4-BE49-F238E27FC236}">
                <a16:creationId xmlns:a16="http://schemas.microsoft.com/office/drawing/2014/main" id="{B8D5BF48-6D9C-4C9E-90D6-F20B77CB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20" y="4311650"/>
            <a:ext cx="3066126" cy="10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A6C8-FD47-4F36-9C81-A197C32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de atores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DBBFF-50A9-45D8-B4B2-CE040CC5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Todas as associações feitas pelo ator genérico, são herdadas pelos atores especializados.</a:t>
            </a:r>
          </a:p>
        </p:txBody>
      </p:sp>
      <p:pic>
        <p:nvPicPr>
          <p:cNvPr id="5122" name="Picture 2" descr="http://www.dsc.ufcg.edu.br/~sampaio/cursos/2007.1/Graduacao/SI-II/Uml/diagramas/usecases/images/image007.png">
            <a:extLst>
              <a:ext uri="{FF2B5EF4-FFF2-40B4-BE49-F238E27FC236}">
                <a16:creationId xmlns:a16="http://schemas.microsoft.com/office/drawing/2014/main" id="{FD244B6D-4EDB-4F29-A545-B7C9A48F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95" y="3657690"/>
            <a:ext cx="2120610" cy="22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9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636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 - Sala da Diretoria</vt:lpstr>
      <vt:lpstr>Diagrama de Casos de uso </vt:lpstr>
      <vt:lpstr>Sumario</vt:lpstr>
      <vt:lpstr>Diagrama de Casos de uso</vt:lpstr>
      <vt:lpstr>Ator</vt:lpstr>
      <vt:lpstr>Caso de uso</vt:lpstr>
      <vt:lpstr>Cenário/Sistema</vt:lpstr>
      <vt:lpstr>Relacionamentos</vt:lpstr>
      <vt:lpstr>Associação </vt:lpstr>
      <vt:lpstr>Generalização de atores</vt:lpstr>
      <vt:lpstr>Include</vt:lpstr>
      <vt:lpstr>Extend</vt:lpstr>
      <vt:lpstr>Generalização ou Especialização de casos de uso</vt:lpstr>
      <vt:lpstr>Exemplo</vt:lpstr>
      <vt:lpstr>Vantagens 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 e suas representações</dc:title>
  <dc:creator>Mael Santos</dc:creator>
  <cp:lastModifiedBy>Mael Santos</cp:lastModifiedBy>
  <cp:revision>9</cp:revision>
  <dcterms:created xsi:type="dcterms:W3CDTF">2018-06-15T17:44:15Z</dcterms:created>
  <dcterms:modified xsi:type="dcterms:W3CDTF">2018-06-15T19:04:55Z</dcterms:modified>
</cp:coreProperties>
</file>