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00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7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08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48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76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23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8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eomomento.com.br/priorizacao-de-requisito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eomomento.com.br/o-que-e-um-requisito-nao-funcional/" TargetMode="External"/><Relationship Id="rId2" Type="http://schemas.openxmlformats.org/officeDocument/2006/relationships/hyperlink" Target="http://www.ateomomento.com.br/o-que-e-requisito-funcion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10111-CC22-468A-A129-D2FB623E6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Documento de Requisito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9F27-46EB-4322-9E9D-B43DE0109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55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94DFF-2204-4C17-B459-2BAA809D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D0E41-865E-45E6-8CB4-90A78173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2305878"/>
            <a:ext cx="11092070" cy="4552122"/>
          </a:xfrm>
        </p:spPr>
        <p:txBody>
          <a:bodyPr>
            <a:normAutofit/>
          </a:bodyPr>
          <a:lstStyle/>
          <a:p>
            <a:r>
              <a:rPr lang="pt-BR" dirty="0"/>
              <a:t>Requisito de software</a:t>
            </a:r>
          </a:p>
          <a:p>
            <a:r>
              <a:rPr lang="pt-BR" dirty="0"/>
              <a:t>Funcionais </a:t>
            </a:r>
          </a:p>
          <a:p>
            <a:pPr lvl="1"/>
            <a:r>
              <a:rPr lang="pt-BR" dirty="0"/>
              <a:t>Descrição</a:t>
            </a:r>
          </a:p>
          <a:p>
            <a:pPr lvl="1"/>
            <a:r>
              <a:rPr lang="pt-BR" dirty="0"/>
              <a:t>Ator</a:t>
            </a:r>
          </a:p>
          <a:p>
            <a:pPr lvl="1"/>
            <a:r>
              <a:rPr lang="pt-BR" dirty="0"/>
              <a:t>Fluxo Principal</a:t>
            </a:r>
          </a:p>
          <a:p>
            <a:pPr lvl="1"/>
            <a:r>
              <a:rPr lang="pt-BR" dirty="0"/>
              <a:t>Fluxo Secundário</a:t>
            </a:r>
          </a:p>
          <a:p>
            <a:pPr lvl="1"/>
            <a:r>
              <a:rPr lang="pt-BR" dirty="0"/>
              <a:t>Fluxo de Exceção</a:t>
            </a:r>
          </a:p>
          <a:p>
            <a:pPr lvl="1"/>
            <a:r>
              <a:rPr lang="pt-BR" dirty="0"/>
              <a:t>Regras de Negócios </a:t>
            </a:r>
          </a:p>
          <a:p>
            <a:r>
              <a:rPr lang="pt-BR" dirty="0"/>
              <a:t>Não Funcionais: </a:t>
            </a:r>
          </a:p>
          <a:p>
            <a:pPr lvl="1"/>
            <a:r>
              <a:rPr lang="pt-BR" dirty="0"/>
              <a:t>Hardware</a:t>
            </a:r>
          </a:p>
          <a:p>
            <a:pPr lvl="1"/>
            <a:r>
              <a:rPr lang="pt-BR" dirty="0"/>
              <a:t>Software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25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5AF3-F385-4CFF-8BD9-8DF349C2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5FE7F-78EF-4D99-9CBF-F36BA6EC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Funções, objetivos, propriedades, restrições que o sistema deve possuir para satisfazer contratos, padrões ou especificações de acordo com o(s) usuário(s). De forma mais geral um requisito é uma condição necessária para satisfazer um objetivo.</a:t>
            </a:r>
          </a:p>
        </p:txBody>
      </p:sp>
      <p:pic>
        <p:nvPicPr>
          <p:cNvPr id="2050" name="Picture 2" descr="Requisitos de Software - Diagrama">
            <a:extLst>
              <a:ext uri="{FF2B5EF4-FFF2-40B4-BE49-F238E27FC236}">
                <a16:creationId xmlns:a16="http://schemas.microsoft.com/office/drawing/2014/main" id="{06D2DDAC-5146-4B1B-9D1C-9B63AB8E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25" y="4161182"/>
            <a:ext cx="4947516" cy="25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E6EB3-2532-44FE-8BB9-68988617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92ABB-B954-45A1-A700-E738E67E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Referem-se sobre o que o sistema deve fazer, ou seja, suas funções e informações.</a:t>
            </a:r>
          </a:p>
          <a:p>
            <a:r>
              <a:rPr lang="pt-BR" dirty="0"/>
              <a:t>Requisição de uma função que um software deverá atender/realizar. Ou seja, exigência, solicitação, desejo, necessidade, que um software deverá materializar.</a:t>
            </a:r>
          </a:p>
        </p:txBody>
      </p:sp>
    </p:spTree>
    <p:extLst>
      <p:ext uri="{BB962C8B-B14F-4D97-AF65-F5344CB8AC3E}">
        <p14:creationId xmlns:p14="http://schemas.microsoft.com/office/powerpoint/2010/main" val="480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5C2A7-5F29-43DB-9395-EB9E5739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45B61-23AD-43B4-A933-FD54AF41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9DF605-509B-43E5-94FE-F2D3403C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71863"/>
              </p:ext>
            </p:extLst>
          </p:nvPr>
        </p:nvGraphicFramePr>
        <p:xfrm>
          <a:off x="291548" y="2279375"/>
          <a:ext cx="11648661" cy="4558306"/>
        </p:xfrm>
        <a:graphic>
          <a:graphicData uri="http://schemas.openxmlformats.org/drawingml/2006/table">
            <a:tbl>
              <a:tblPr/>
              <a:tblGrid>
                <a:gridCol w="2319720">
                  <a:extLst>
                    <a:ext uri="{9D8B030D-6E8A-4147-A177-3AD203B41FA5}">
                      <a16:colId xmlns:a16="http://schemas.microsoft.com/office/drawing/2014/main" val="2089078564"/>
                    </a:ext>
                  </a:extLst>
                </a:gridCol>
                <a:gridCol w="9328941">
                  <a:extLst>
                    <a:ext uri="{9D8B030D-6E8A-4147-A177-3AD203B41FA5}">
                      <a16:colId xmlns:a16="http://schemas.microsoft.com/office/drawing/2014/main" val="2450133317"/>
                    </a:ext>
                  </a:extLst>
                </a:gridCol>
              </a:tblGrid>
              <a:tr h="288713"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</a:rPr>
                        <a:t>Atributo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</a:rPr>
                        <a:t>Referente a</a:t>
                      </a:r>
                      <a:endParaRPr lang="pt-BR" sz="1800" dirty="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33903"/>
                  </a:ext>
                </a:extLst>
              </a:tr>
              <a:tr h="55622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578EA1"/>
                          </a:solidFill>
                          <a:effectLst/>
                        </a:rPr>
                        <a:t>Unidade</a:t>
                      </a:r>
                      <a:endParaRPr lang="pt-BR" sz="1800" dirty="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O RF deve propor uma única coisa apenas. Não deve atender a mais de uma exigência. 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719047"/>
                  </a:ext>
                </a:extLst>
              </a:tr>
              <a:tr h="288713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rgbClr val="578EA1"/>
                          </a:solidFill>
                          <a:effectLst/>
                        </a:rPr>
                        <a:t>Completude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O RF deve ser autocontido, deve ter “início/meio/fim”, ser completo. 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410984"/>
                  </a:ext>
                </a:extLst>
              </a:tr>
              <a:tr h="288713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rgbClr val="578EA1"/>
                          </a:solidFill>
                          <a:effectLst/>
                        </a:rPr>
                        <a:t>Consistência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O RF não deve contradizer outro RF do mesmo escopo do projeto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46728"/>
                  </a:ext>
                </a:extLst>
              </a:tr>
              <a:tr h="823731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rgbClr val="578EA1"/>
                          </a:solidFill>
                          <a:effectLst/>
                        </a:rPr>
                        <a:t>Atomicidade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Um RF para ser atômico precisa também ter unidade, pois atomicidade remete a assumir apenas uma responsabilidade. Mas também deve ser algo indivisível, não podendo ser decomposto. 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62038"/>
                  </a:ext>
                </a:extLst>
              </a:tr>
              <a:tr h="466587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rgbClr val="578EA1"/>
                          </a:solidFill>
                          <a:effectLst/>
                        </a:rPr>
                        <a:t>Não-Ambiguidade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Um RF não pode ser ambíguo, não pode propor algo que não fica claro o que é. 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103139"/>
                  </a:ext>
                </a:extLst>
              </a:tr>
              <a:tr h="55622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578EA1"/>
                          </a:solidFill>
                          <a:effectLst/>
                        </a:rPr>
                        <a:t>Verificável</a:t>
                      </a:r>
                      <a:endParaRPr lang="pt-BR" sz="1800" dirty="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Não adianta ter um RF se ele não é palpável, possível de associar com um artefato de construção, de testes. 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47235"/>
                  </a:ext>
                </a:extLst>
              </a:tr>
              <a:tr h="373351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rgbClr val="578EA1"/>
                          </a:solidFill>
                          <a:effectLst/>
                        </a:rPr>
                        <a:t>Rastreável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Deve ser possível achar o RF no sistema pronto, funcional e executável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189843"/>
                  </a:ext>
                </a:extLst>
              </a:tr>
              <a:tr h="823731">
                <a:tc>
                  <a:txBody>
                    <a:bodyPr/>
                    <a:lstStyle/>
                    <a:p>
                      <a:r>
                        <a:rPr lang="pt-BR" sz="1800" b="1" u="none" strike="noStrike">
                          <a:solidFill>
                            <a:srgbClr val="578EA1"/>
                          </a:solidFill>
                          <a:effectLst/>
                          <a:hlinkClick r:id="rId2"/>
                        </a:rPr>
                        <a:t>Prioridade</a:t>
                      </a:r>
                      <a:endParaRPr lang="pt-BR" sz="1800">
                        <a:effectLst/>
                      </a:endParaRP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Um RF Essencial é algo muito diferente de um RF Desejável, possuem valores para o negócio completamente diferentes. O RF deve possuir sua prioridade, isso interfere diretamente no projeto do software.</a:t>
                      </a:r>
                    </a:p>
                  </a:txBody>
                  <a:tcPr marL="15531" marR="15531" marT="10872" marB="1087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5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B488-A6D5-40F1-A3D3-19543C97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Funcionais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1DCCF-3A64-4115-963D-1031CD4A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requisitos não funcionais referem-se aos critérios que qualificam os requisitos funcionais. Esses critérios podem ser de qualidade para o software. </a:t>
            </a:r>
          </a:p>
          <a:p>
            <a:r>
              <a:rPr lang="pt-BR" dirty="0"/>
              <a:t>Pode ou não estar associado a um Requisito Funcional </a:t>
            </a:r>
          </a:p>
          <a:p>
            <a:r>
              <a:rPr lang="pt-BR" dirty="0"/>
              <a:t>Tem como objetivo atender a requisitos do sistema que </a:t>
            </a:r>
            <a:r>
              <a:rPr lang="pt-BR" b="1" dirty="0"/>
              <a:t>não são requisitos funcionais</a:t>
            </a:r>
          </a:p>
          <a:p>
            <a:r>
              <a:rPr lang="pt-BR" dirty="0"/>
              <a:t>Geralmente trata-se de premissas e restrições técnicas aplicadas ao projeto.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9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43D3A-F8CA-4B55-814E-CDC5807C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Funcionais: Categorias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1CB516A-443F-4553-BF9D-C2185343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pt-BR" b="1" dirty="0"/>
              <a:t>Desempenho</a:t>
            </a:r>
            <a:endParaRPr lang="pt-BR" dirty="0"/>
          </a:p>
          <a:p>
            <a:pPr fontAlgn="ctr"/>
            <a:r>
              <a:rPr lang="pt-BR" b="1" dirty="0"/>
              <a:t>Disponibilidade</a:t>
            </a:r>
            <a:endParaRPr lang="pt-BR" dirty="0"/>
          </a:p>
          <a:p>
            <a:pPr fontAlgn="ctr"/>
            <a:r>
              <a:rPr lang="pt-BR" b="1" dirty="0"/>
              <a:t>Segurança</a:t>
            </a:r>
            <a:endParaRPr lang="pt-BR" dirty="0"/>
          </a:p>
          <a:p>
            <a:pPr fontAlgn="ctr"/>
            <a:r>
              <a:rPr lang="pt-BR" b="1" dirty="0"/>
              <a:t>Interoperabilidade</a:t>
            </a:r>
            <a:endParaRPr lang="pt-BR" dirty="0"/>
          </a:p>
          <a:p>
            <a:pPr fontAlgn="ctr"/>
            <a:r>
              <a:rPr lang="pt-BR" b="1" dirty="0"/>
              <a:t>Usabilidade</a:t>
            </a:r>
            <a:endParaRPr lang="pt-BR" dirty="0"/>
          </a:p>
          <a:p>
            <a:pPr fontAlgn="ctr"/>
            <a:r>
              <a:rPr lang="pt-BR" b="1" dirty="0"/>
              <a:t>Compatibilidade</a:t>
            </a:r>
            <a:endParaRPr lang="pt-BR" dirty="0"/>
          </a:p>
          <a:p>
            <a:pPr fontAlgn="ctr"/>
            <a:r>
              <a:rPr lang="pt-BR" b="1" dirty="0"/>
              <a:t>Confiabilidade</a:t>
            </a:r>
            <a:endParaRPr lang="pt-BR" dirty="0"/>
          </a:p>
          <a:p>
            <a:pPr fontAlgn="ctr"/>
            <a:r>
              <a:rPr lang="pt-BR" b="1" dirty="0"/>
              <a:t>Padrões</a:t>
            </a:r>
            <a:endParaRPr lang="pt-BR" dirty="0"/>
          </a:p>
          <a:p>
            <a:pPr fontAlgn="ctr"/>
            <a:r>
              <a:rPr lang="pt-BR" b="1" dirty="0"/>
              <a:t>Legais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93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20CAC-739B-4F71-A0E4-BEA22D1D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Funcionais</a:t>
            </a:r>
          </a:p>
        </p:txBody>
      </p:sp>
      <p:pic>
        <p:nvPicPr>
          <p:cNvPr id="4" name="Picture 2" descr="http://arquivo.devmedia.com.br/artigos/Higor_Medeiros/Scrum_intro/image002.jpg">
            <a:extLst>
              <a:ext uri="{FF2B5EF4-FFF2-40B4-BE49-F238E27FC236}">
                <a16:creationId xmlns:a16="http://schemas.microsoft.com/office/drawing/2014/main" id="{A6AAF43F-143D-4DBE-B745-0E91C6C0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61" y="2373258"/>
            <a:ext cx="8055078" cy="39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5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BEC0-B7C9-413E-BEB1-61EDE617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A67AE-2148-4D13-AD46-36058D2A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http://www.ateomomento.com.br/o-que-e-requisito-funcional/</a:t>
            </a:r>
            <a:endParaRPr lang="pt-BR" dirty="0"/>
          </a:p>
          <a:p>
            <a:r>
              <a:rPr lang="pt-BR" dirty="0">
                <a:hlinkClick r:id="rId3"/>
              </a:rPr>
              <a:t>http://www.ateomomento.com.br/o-que-e-um-requisito-nao-funcional/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66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375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Documento de Requisito de Software </vt:lpstr>
      <vt:lpstr>Sumario</vt:lpstr>
      <vt:lpstr>Requisito de software</vt:lpstr>
      <vt:lpstr>Funcionais </vt:lpstr>
      <vt:lpstr>Funcionais</vt:lpstr>
      <vt:lpstr>Não Funcionais </vt:lpstr>
      <vt:lpstr>Não Funcionais: Categorias</vt:lpstr>
      <vt:lpstr>Não Funcionais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Requisito de Software</dc:title>
  <dc:creator>Mael Santos</dc:creator>
  <cp:lastModifiedBy>Mael Santos</cp:lastModifiedBy>
  <cp:revision>9</cp:revision>
  <dcterms:created xsi:type="dcterms:W3CDTF">2018-06-15T19:09:50Z</dcterms:created>
  <dcterms:modified xsi:type="dcterms:W3CDTF">2018-06-17T22:42:07Z</dcterms:modified>
</cp:coreProperties>
</file>