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15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05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br.com.br/noticias/exigencia-de-ingles-na-contratacao-demanda-preparacao-dos-candidato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hyperlink" Target="https://forbes.com.br/carreira/2023/11/salarios-de-ti-em-alta-levantamento-mostra-como-ficam-os-ganhos-em-2024/" TargetMode="External"/><Relationship Id="rId4" Type="http://schemas.openxmlformats.org/officeDocument/2006/relationships/hyperlink" Target="https://blog.solides.com.br/dados-e-estatisticas-de-r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F2705AA1-582A-4EF1-B8B1-EE5496EE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5"/>
          <a:stretch/>
        </p:blipFill>
        <p:spPr>
          <a:xfrm rot="5400000">
            <a:off x="3200400" y="-3200400"/>
            <a:ext cx="8229600" cy="14630400"/>
          </a:xfrm>
          <a:prstGeom prst="rect">
            <a:avLst/>
          </a:prstGeom>
        </p:spPr>
      </p:pic>
      <p:sp>
        <p:nvSpPr>
          <p:cNvPr id="3" name="Shape 1"/>
          <p:cNvSpPr/>
          <p:nvPr/>
        </p:nvSpPr>
        <p:spPr>
          <a:xfrm>
            <a:off x="723330" y="477672"/>
            <a:ext cx="13224681" cy="7342495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5" name="Shape 3"/>
          <p:cNvSpPr/>
          <p:nvPr/>
        </p:nvSpPr>
        <p:spPr>
          <a:xfrm>
            <a:off x="1576666" y="6806605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B4278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715889" y="6934994"/>
            <a:ext cx="133945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MP</a:t>
            </a:r>
            <a:endParaRPr lang="en-US" sz="768" dirty="0"/>
          </a:p>
        </p:txBody>
      </p:sp>
      <p:sp>
        <p:nvSpPr>
          <p:cNvPr id="7" name="Text 5"/>
          <p:cNvSpPr/>
          <p:nvPr/>
        </p:nvSpPr>
        <p:spPr>
          <a:xfrm>
            <a:off x="2032556" y="6719015"/>
            <a:ext cx="249852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Maeli Palharini</a:t>
            </a:r>
            <a:endParaRPr lang="en-US" sz="243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A9D702C-05E4-4F5C-8F08-D63A03AB84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72" b="31629"/>
          <a:stretch/>
        </p:blipFill>
        <p:spPr>
          <a:xfrm>
            <a:off x="5455625" y="586855"/>
            <a:ext cx="8451442" cy="6862094"/>
          </a:xfrm>
          <a:prstGeom prst="rect">
            <a:avLst/>
          </a:prstGeom>
        </p:spPr>
      </p:pic>
      <p:pic>
        <p:nvPicPr>
          <p:cNvPr id="10" name="Image 0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9444" y="7368425"/>
            <a:ext cx="2296807" cy="54864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1402081" y="1044933"/>
            <a:ext cx="5913119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Vocabulário Técnico em Inglês: Guia para Profissionais de Tecnologia</a:t>
            </a:r>
            <a:endParaRPr lang="en-US" sz="486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053995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594967" y="475178"/>
            <a:ext cx="9440347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Criação do Guia de Vocabulário Técnico em Inglês</a:t>
            </a:r>
            <a:endParaRPr lang="en-US" sz="3402" dirty="0"/>
          </a:p>
        </p:txBody>
      </p:sp>
      <p:sp>
        <p:nvSpPr>
          <p:cNvPr id="5" name="Shape 3"/>
          <p:cNvSpPr/>
          <p:nvPr/>
        </p:nvSpPr>
        <p:spPr>
          <a:xfrm>
            <a:off x="7304365" y="1900952"/>
            <a:ext cx="21550" cy="7677864"/>
          </a:xfrm>
          <a:prstGeom prst="roundRect">
            <a:avLst>
              <a:gd name="adj" fmla="val 144352"/>
            </a:avLst>
          </a:prstGeom>
          <a:solidFill>
            <a:srgbClr val="5C4E69"/>
          </a:solidFill>
          <a:ln/>
        </p:spPr>
      </p:sp>
      <p:sp>
        <p:nvSpPr>
          <p:cNvPr id="6" name="Shape 4"/>
          <p:cNvSpPr/>
          <p:nvPr/>
        </p:nvSpPr>
        <p:spPr>
          <a:xfrm>
            <a:off x="6515874" y="2278797"/>
            <a:ext cx="604837" cy="21550"/>
          </a:xfrm>
          <a:prstGeom prst="roundRect">
            <a:avLst>
              <a:gd name="adj" fmla="val 144352"/>
            </a:avLst>
          </a:prstGeom>
          <a:solidFill>
            <a:srgbClr val="5C4E69"/>
          </a:solidFill>
          <a:ln/>
        </p:spPr>
      </p:sp>
      <p:sp>
        <p:nvSpPr>
          <p:cNvPr id="7" name="Shape 5"/>
          <p:cNvSpPr/>
          <p:nvPr/>
        </p:nvSpPr>
        <p:spPr>
          <a:xfrm>
            <a:off x="7120711" y="2095262"/>
            <a:ext cx="388739" cy="388739"/>
          </a:xfrm>
          <a:prstGeom prst="roundRect">
            <a:avLst>
              <a:gd name="adj" fmla="val 8002"/>
            </a:avLst>
          </a:prstGeom>
          <a:solidFill>
            <a:srgbClr val="433550"/>
          </a:solidFill>
          <a:ln/>
        </p:spPr>
      </p:sp>
      <p:sp>
        <p:nvSpPr>
          <p:cNvPr id="8" name="Text 6"/>
          <p:cNvSpPr/>
          <p:nvPr/>
        </p:nvSpPr>
        <p:spPr>
          <a:xfrm>
            <a:off x="7250251" y="2160032"/>
            <a:ext cx="12965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041" dirty="0"/>
          </a:p>
        </p:txBody>
      </p:sp>
      <p:sp>
        <p:nvSpPr>
          <p:cNvPr id="9" name="Text 7"/>
          <p:cNvSpPr/>
          <p:nvPr/>
        </p:nvSpPr>
        <p:spPr>
          <a:xfrm>
            <a:off x="3611285" y="2073712"/>
            <a:ext cx="275332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🤖</a:t>
            </a:r>
            <a:r>
              <a:rPr lang="en-US" sz="170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Tecnologias Utilizadas</a:t>
            </a:r>
            <a:endParaRPr lang="en-US" sz="1701" dirty="0"/>
          </a:p>
        </p:txBody>
      </p:sp>
      <p:sp>
        <p:nvSpPr>
          <p:cNvPr id="10" name="Text 8"/>
          <p:cNvSpPr/>
          <p:nvPr/>
        </p:nvSpPr>
        <p:spPr>
          <a:xfrm>
            <a:off x="2871311" y="2447211"/>
            <a:ext cx="3493294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177"/>
              </a:lnSpc>
              <a:buSzPct val="100000"/>
              <a:buChar char="•"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ChatGPT 4.0 - Criação do roteiro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2411312" y="2784277"/>
            <a:ext cx="3493294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177"/>
              </a:lnSpc>
              <a:buSzPct val="100000"/>
              <a:buChar char="•"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DALL-E - Geração de Imagens</a:t>
            </a: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2037367" y="3137827"/>
            <a:ext cx="3493294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177"/>
              </a:lnSpc>
              <a:buSzPct val="100000"/>
              <a:buChar char="•"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Gamma - Plataforma de geração do ebook</a:t>
            </a: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7509450" y="3142833"/>
            <a:ext cx="604837" cy="21550"/>
          </a:xfrm>
          <a:prstGeom prst="roundRect">
            <a:avLst>
              <a:gd name="adj" fmla="val 144352"/>
            </a:avLst>
          </a:prstGeom>
          <a:solidFill>
            <a:srgbClr val="5C4E69"/>
          </a:solidFill>
          <a:ln/>
        </p:spPr>
      </p:sp>
      <p:sp>
        <p:nvSpPr>
          <p:cNvPr id="14" name="Shape 12"/>
          <p:cNvSpPr/>
          <p:nvPr/>
        </p:nvSpPr>
        <p:spPr>
          <a:xfrm>
            <a:off x="7120711" y="2959298"/>
            <a:ext cx="388739" cy="388739"/>
          </a:xfrm>
          <a:prstGeom prst="roundRect">
            <a:avLst>
              <a:gd name="adj" fmla="val 8002"/>
            </a:avLst>
          </a:prstGeom>
          <a:solidFill>
            <a:srgbClr val="433550"/>
          </a:solidFill>
          <a:ln/>
        </p:spPr>
      </p:sp>
      <p:sp>
        <p:nvSpPr>
          <p:cNvPr id="15" name="Text 13"/>
          <p:cNvSpPr/>
          <p:nvPr/>
        </p:nvSpPr>
        <p:spPr>
          <a:xfrm>
            <a:off x="7250251" y="3024068"/>
            <a:ext cx="12965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32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3200" dirty="0"/>
          </a:p>
        </p:txBody>
      </p:sp>
      <p:sp>
        <p:nvSpPr>
          <p:cNvPr id="16" name="Text 14"/>
          <p:cNvSpPr/>
          <p:nvPr/>
        </p:nvSpPr>
        <p:spPr>
          <a:xfrm>
            <a:off x="8265557" y="2937748"/>
            <a:ext cx="2429351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🧐</a:t>
            </a:r>
            <a:r>
              <a:rPr lang="en-US" sz="24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Processo de Criação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8265557" y="3311247"/>
            <a:ext cx="3769757" cy="1659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conteúdo foi elaborado a partir de uma pesquisa sobre as maiores demandas e problemáticas que os desenvolvedores enfrentam na aprendizagem do inglês, o que acaba afetando o seu desempenho profissional na área.</a:t>
            </a: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6515874" y="4418469"/>
            <a:ext cx="604837" cy="21550"/>
          </a:xfrm>
          <a:prstGeom prst="roundRect">
            <a:avLst>
              <a:gd name="adj" fmla="val 144352"/>
            </a:avLst>
          </a:prstGeom>
          <a:solidFill>
            <a:srgbClr val="5C4E69"/>
          </a:solidFill>
          <a:ln/>
        </p:spPr>
      </p:sp>
      <p:sp>
        <p:nvSpPr>
          <p:cNvPr id="19" name="Shape 17"/>
          <p:cNvSpPr/>
          <p:nvPr/>
        </p:nvSpPr>
        <p:spPr>
          <a:xfrm>
            <a:off x="7120711" y="4234934"/>
            <a:ext cx="388739" cy="388739"/>
          </a:xfrm>
          <a:prstGeom prst="roundRect">
            <a:avLst>
              <a:gd name="adj" fmla="val 8002"/>
            </a:avLst>
          </a:prstGeom>
          <a:solidFill>
            <a:srgbClr val="433550"/>
          </a:solidFill>
          <a:ln/>
        </p:spPr>
      </p:sp>
      <p:sp>
        <p:nvSpPr>
          <p:cNvPr id="20" name="Text 18"/>
          <p:cNvSpPr/>
          <p:nvPr/>
        </p:nvSpPr>
        <p:spPr>
          <a:xfrm>
            <a:off x="7250251" y="4299704"/>
            <a:ext cx="12965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32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3200" dirty="0"/>
          </a:p>
        </p:txBody>
      </p:sp>
      <p:sp>
        <p:nvSpPr>
          <p:cNvPr id="21" name="Text 19"/>
          <p:cNvSpPr/>
          <p:nvPr/>
        </p:nvSpPr>
        <p:spPr>
          <a:xfrm>
            <a:off x="4204335" y="421338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26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🚀</a:t>
            </a:r>
            <a:r>
              <a:rPr lang="en-US" sz="24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Resultados</a:t>
            </a:r>
            <a:endParaRPr lang="en-US" sz="2400" dirty="0"/>
          </a:p>
        </p:txBody>
      </p:sp>
      <p:sp>
        <p:nvSpPr>
          <p:cNvPr id="22" name="Text 20"/>
          <p:cNvSpPr/>
          <p:nvPr/>
        </p:nvSpPr>
        <p:spPr>
          <a:xfrm>
            <a:off x="2594967" y="4586883"/>
            <a:ext cx="3769638" cy="22126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77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eBook é um guia visualmente atraente que ajuda profissionais de tecnologia a aprimorar seu vocabulário técnico em inglês. As IAs contribuiram com ilustrações de alta qualidade, tornando o material mais envolvente e fácil de entender. Feedbacks iniciais indicam que o guia é uma ferramenta valiosa para melhorar a comunicação profissional.</a:t>
            </a:r>
            <a:endParaRPr lang="en-US" dirty="0"/>
          </a:p>
        </p:txBody>
      </p:sp>
      <p:sp>
        <p:nvSpPr>
          <p:cNvPr id="23" name="Shape 21"/>
          <p:cNvSpPr/>
          <p:nvPr/>
        </p:nvSpPr>
        <p:spPr>
          <a:xfrm>
            <a:off x="7509450" y="5970687"/>
            <a:ext cx="604837" cy="21550"/>
          </a:xfrm>
          <a:prstGeom prst="roundRect">
            <a:avLst>
              <a:gd name="adj" fmla="val 144352"/>
            </a:avLst>
          </a:prstGeom>
          <a:solidFill>
            <a:srgbClr val="5C4E69"/>
          </a:solidFill>
          <a:ln/>
        </p:spPr>
      </p:sp>
      <p:sp>
        <p:nvSpPr>
          <p:cNvPr id="24" name="Shape 22"/>
          <p:cNvSpPr/>
          <p:nvPr/>
        </p:nvSpPr>
        <p:spPr>
          <a:xfrm>
            <a:off x="7120711" y="5787152"/>
            <a:ext cx="388739" cy="388739"/>
          </a:xfrm>
          <a:prstGeom prst="roundRect">
            <a:avLst>
              <a:gd name="adj" fmla="val 8002"/>
            </a:avLst>
          </a:prstGeom>
          <a:solidFill>
            <a:srgbClr val="433550"/>
          </a:solidFill>
          <a:ln/>
        </p:spPr>
      </p:sp>
      <p:sp>
        <p:nvSpPr>
          <p:cNvPr id="25" name="Text 23"/>
          <p:cNvSpPr/>
          <p:nvPr/>
        </p:nvSpPr>
        <p:spPr>
          <a:xfrm>
            <a:off x="7250251" y="5851922"/>
            <a:ext cx="12965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32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3200" dirty="0"/>
          </a:p>
        </p:txBody>
      </p:sp>
      <p:sp>
        <p:nvSpPr>
          <p:cNvPr id="26" name="Text 24"/>
          <p:cNvSpPr/>
          <p:nvPr/>
        </p:nvSpPr>
        <p:spPr>
          <a:xfrm>
            <a:off x="8265557" y="576560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💭</a:t>
            </a:r>
            <a:r>
              <a:rPr lang="en-US" sz="24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Reflexão</a:t>
            </a:r>
            <a:endParaRPr lang="en-US" sz="2400" dirty="0"/>
          </a:p>
        </p:txBody>
      </p:sp>
      <p:sp>
        <p:nvSpPr>
          <p:cNvPr id="27" name="Text 25"/>
          <p:cNvSpPr/>
          <p:nvPr/>
        </p:nvSpPr>
        <p:spPr>
          <a:xfrm>
            <a:off x="8265557" y="6139101"/>
            <a:ext cx="3769757" cy="24892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Criar algo com IA foi um desafio interessante. Pois conseguimos notar a evolução de novas ferramentas utilitárias comumente elaboradas em um espaço de tempo bem maior. Ela trraz inovação no projeto quando permiti a criação de ilustrações de alta qualidade e conteúdo bem estruturado, claro exige atenção e ajustes manuais para manter a autenticidade e a precisão das informações.</a:t>
            </a:r>
            <a:endParaRPr lang="en-US" dirty="0"/>
          </a:p>
        </p:txBody>
      </p:sp>
      <p:sp>
        <p:nvSpPr>
          <p:cNvPr id="28" name="Shape 26"/>
          <p:cNvSpPr/>
          <p:nvPr/>
        </p:nvSpPr>
        <p:spPr>
          <a:xfrm>
            <a:off x="6515874" y="7661136"/>
            <a:ext cx="604837" cy="21550"/>
          </a:xfrm>
          <a:prstGeom prst="roundRect">
            <a:avLst>
              <a:gd name="adj" fmla="val 144352"/>
            </a:avLst>
          </a:prstGeom>
          <a:solidFill>
            <a:srgbClr val="5C4E69"/>
          </a:solidFill>
          <a:ln/>
        </p:spPr>
      </p:sp>
      <p:sp>
        <p:nvSpPr>
          <p:cNvPr id="29" name="Shape 27"/>
          <p:cNvSpPr/>
          <p:nvPr/>
        </p:nvSpPr>
        <p:spPr>
          <a:xfrm>
            <a:off x="7120711" y="7477601"/>
            <a:ext cx="388739" cy="388739"/>
          </a:xfrm>
          <a:prstGeom prst="roundRect">
            <a:avLst>
              <a:gd name="adj" fmla="val 8002"/>
            </a:avLst>
          </a:prstGeom>
          <a:solidFill>
            <a:srgbClr val="433550"/>
          </a:solidFill>
          <a:ln/>
        </p:spPr>
      </p:sp>
      <p:sp>
        <p:nvSpPr>
          <p:cNvPr id="30" name="Text 28"/>
          <p:cNvSpPr/>
          <p:nvPr/>
        </p:nvSpPr>
        <p:spPr>
          <a:xfrm>
            <a:off x="7250251" y="7542371"/>
            <a:ext cx="12965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32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</a:t>
            </a:r>
            <a:endParaRPr lang="en-US" sz="3200" dirty="0"/>
          </a:p>
        </p:txBody>
      </p:sp>
      <p:sp>
        <p:nvSpPr>
          <p:cNvPr id="31" name="Text 29"/>
          <p:cNvSpPr/>
          <p:nvPr/>
        </p:nvSpPr>
        <p:spPr>
          <a:xfrm>
            <a:off x="4204335" y="745605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26"/>
              </a:lnSpc>
              <a:buNone/>
            </a:pPr>
            <a:endParaRPr lang="en-US" sz="2400" dirty="0"/>
          </a:p>
        </p:txBody>
      </p:sp>
      <p:sp>
        <p:nvSpPr>
          <p:cNvPr id="32" name="Text 30"/>
          <p:cNvSpPr/>
          <p:nvPr/>
        </p:nvSpPr>
        <p:spPr>
          <a:xfrm>
            <a:off x="2594967" y="7829550"/>
            <a:ext cx="3769638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77"/>
              </a:lnSpc>
              <a:buNone/>
            </a:pPr>
            <a:endParaRPr lang="en-US" dirty="0"/>
          </a:p>
        </p:txBody>
      </p:sp>
      <p:pic>
        <p:nvPicPr>
          <p:cNvPr id="3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5314" y="9248062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8" name="Text 6"/>
          <p:cNvSpPr/>
          <p:nvPr/>
        </p:nvSpPr>
        <p:spPr>
          <a:xfrm>
            <a:off x="2918491" y="876596"/>
            <a:ext cx="8517612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Apresentação</a:t>
            </a:r>
            <a:endParaRPr lang="en-US" sz="6707" dirty="0"/>
          </a:p>
        </p:txBody>
      </p:sp>
      <p:sp>
        <p:nvSpPr>
          <p:cNvPr id="9" name="Text 7"/>
          <p:cNvSpPr/>
          <p:nvPr/>
        </p:nvSpPr>
        <p:spPr>
          <a:xfrm>
            <a:off x="1090063" y="2442832"/>
            <a:ext cx="129023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buNone/>
            </a:pPr>
            <a:r>
              <a:rPr lang="en-US" sz="3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Neste ebook, você aprenderá estratégias eficientes para dominar o vasto e específico vocabulário técnico em inglês, essencial para profissionais da área de tecnologia. Desde entender os desafios enfrentados até desenvolver técnicas de memorização e aplicação prática, este guia abrangente te fornecerá as ferramentas necessárias para se tornar fluente na linguagem técnica em inglês, elevando seu desempenho e comunicação no ambiente de trabalho.</a:t>
            </a:r>
            <a:endParaRPr lang="en-US" sz="360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2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1535430" y="584240"/>
            <a:ext cx="11559540" cy="1322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207"/>
              </a:lnSpc>
              <a:buNone/>
            </a:pPr>
            <a:r>
              <a:rPr lang="en-US" sz="416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Inglês: Um Diferencial Essencial para Profissionais de TI</a:t>
            </a:r>
            <a:endParaRPr lang="en-US" sz="4166" dirty="0"/>
          </a:p>
        </p:txBody>
      </p:sp>
      <p:sp>
        <p:nvSpPr>
          <p:cNvPr id="5" name="Shape 3"/>
          <p:cNvSpPr/>
          <p:nvPr/>
        </p:nvSpPr>
        <p:spPr>
          <a:xfrm>
            <a:off x="1535430" y="2287429"/>
            <a:ext cx="211574" cy="211574"/>
          </a:xfrm>
          <a:prstGeom prst="roundRect">
            <a:avLst>
              <a:gd name="adj" fmla="val 18004"/>
            </a:avLst>
          </a:prstGeom>
          <a:noFill/>
          <a:ln w="22860">
            <a:solidFill>
              <a:srgbClr val="FF668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73925" y="2223968"/>
            <a:ext cx="11221045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6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84%</a:t>
            </a: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das empresas têm dificuldade em contratar profissionais qualificados no setor de TI.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1535430" y="2935974"/>
            <a:ext cx="211574" cy="211574"/>
          </a:xfrm>
          <a:prstGeom prst="roundRect">
            <a:avLst>
              <a:gd name="adj" fmla="val 18004"/>
            </a:avLst>
          </a:prstGeom>
          <a:noFill/>
          <a:ln w="22860">
            <a:solidFill>
              <a:srgbClr val="FF66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873925" y="2845236"/>
            <a:ext cx="11221045" cy="676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6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70%</a:t>
            </a: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dos recrutadores brasileiros enfrentam desafios para encontrar candidatos que atendam aos requisitos de qualificação, incluindo a fluência em inglês.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1525268" y="3849022"/>
            <a:ext cx="211574" cy="211574"/>
          </a:xfrm>
          <a:prstGeom prst="roundRect">
            <a:avLst>
              <a:gd name="adj" fmla="val 18004"/>
            </a:avLst>
          </a:prstGeom>
          <a:noFill/>
          <a:ln w="22860">
            <a:solidFill>
              <a:srgbClr val="FF668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873923" y="3764046"/>
            <a:ext cx="11221045" cy="676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6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91%</a:t>
            </a: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das empresas no Brasil exigem algum nível de conhecimento de inglês de seus funcionários, mas menos de </a:t>
            </a:r>
            <a:r>
              <a:rPr lang="en-US" sz="20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3%</a:t>
            </a: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da população brasileira fala inglês fluentemente.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1525268" y="4723031"/>
            <a:ext cx="211574" cy="211574"/>
          </a:xfrm>
          <a:prstGeom prst="roundRect">
            <a:avLst>
              <a:gd name="adj" fmla="val 18004"/>
            </a:avLst>
          </a:prstGeom>
          <a:noFill/>
          <a:ln w="22860">
            <a:solidFill>
              <a:srgbClr val="FF66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873924" y="4665479"/>
            <a:ext cx="11221045" cy="676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6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41%</a:t>
            </a: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dos currículos analisados mostraram que os candidatos exageram suas habilidades em inglês, o que é facilmente detectável durante as entrevistas.</a:t>
            </a:r>
            <a:endParaRPr lang="en-US" sz="2000" dirty="0"/>
          </a:p>
        </p:txBody>
      </p:sp>
      <p:sp>
        <p:nvSpPr>
          <p:cNvPr id="15" name="Shape 13"/>
          <p:cNvSpPr/>
          <p:nvPr/>
        </p:nvSpPr>
        <p:spPr>
          <a:xfrm>
            <a:off x="1535430" y="5704165"/>
            <a:ext cx="211574" cy="211574"/>
          </a:xfrm>
          <a:prstGeom prst="roundRect">
            <a:avLst>
              <a:gd name="adj" fmla="val 18004"/>
            </a:avLst>
          </a:prstGeom>
          <a:noFill/>
          <a:ln w="22860">
            <a:solidFill>
              <a:srgbClr val="FF668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873925" y="5640705"/>
            <a:ext cx="11221045" cy="676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6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Investir em cursos de inglês</a:t>
            </a: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pode ser mais benéfico do que fazer um MBA, segundo especialistas, para se manter competitivo no mercado de TI.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1535430" y="7306747"/>
            <a:ext cx="11559540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6"/>
              </a:lnSpc>
              <a:buNone/>
            </a:pPr>
            <a:r>
              <a:rPr lang="en-US" sz="1666" i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Clique nos links das fontes para ler as matérias completas: </a:t>
            </a:r>
            <a:r>
              <a:rPr lang="en-US" sz="1666" u="sng" dirty="0">
                <a:solidFill>
                  <a:srgbClr val="FF6680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OverBR</a:t>
            </a:r>
            <a:r>
              <a:rPr lang="en-US" sz="16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66" u="sng" dirty="0">
                <a:solidFill>
                  <a:srgbClr val="B05EF1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 Sólides,</a:t>
            </a:r>
            <a:r>
              <a:rPr lang="en-US" sz="16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666" u="sng" dirty="0">
                <a:solidFill>
                  <a:srgbClr val="FF6680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</a:t>
            </a:r>
            <a:r>
              <a:rPr lang="en-US" sz="16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666" dirty="0"/>
          </a:p>
        </p:txBody>
      </p:sp>
      <p:pic>
        <p:nvPicPr>
          <p:cNvPr id="20" name="Image 0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838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1291590" y="606385"/>
            <a:ext cx="12047220" cy="1378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27"/>
              </a:lnSpc>
              <a:buNone/>
            </a:pPr>
            <a:r>
              <a:rPr lang="en-US" sz="5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Importância de dominar o vocabulário técnico em Inglês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1291590" y="2673668"/>
            <a:ext cx="496133" cy="496133"/>
          </a:xfrm>
          <a:prstGeom prst="roundRect">
            <a:avLst>
              <a:gd name="adj" fmla="val 8002"/>
            </a:avLst>
          </a:prstGeom>
          <a:solidFill>
            <a:srgbClr val="FAA1A1"/>
          </a:solidFill>
          <a:ln/>
        </p:spPr>
      </p:sp>
      <p:sp>
        <p:nvSpPr>
          <p:cNvPr id="6" name="Text 4"/>
          <p:cNvSpPr/>
          <p:nvPr/>
        </p:nvSpPr>
        <p:spPr>
          <a:xfrm>
            <a:off x="1456968" y="2756297"/>
            <a:ext cx="165378" cy="330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605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05" dirty="0"/>
          </a:p>
        </p:txBody>
      </p:sp>
      <p:sp>
        <p:nvSpPr>
          <p:cNvPr id="7" name="Text 5"/>
          <p:cNvSpPr/>
          <p:nvPr/>
        </p:nvSpPr>
        <p:spPr>
          <a:xfrm>
            <a:off x="2008227" y="2673668"/>
            <a:ext cx="2756773" cy="3444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3"/>
              </a:lnSpc>
              <a:buNone/>
            </a:pPr>
            <a:r>
              <a:rPr lang="en-US" sz="28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Comunicação Eficaz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291591" y="3150394"/>
            <a:ext cx="5558908" cy="17639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7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domínio do vocabulário técnico em inglês permite que os profissionais de tecnologia se comuniquem de forma clara e precisa, tanto com a equipe interna quanto com clientes e parceiros internacionais.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7425452" y="2673668"/>
            <a:ext cx="496133" cy="496133"/>
          </a:xfrm>
          <a:prstGeom prst="roundRect">
            <a:avLst>
              <a:gd name="adj" fmla="val 8002"/>
            </a:avLst>
          </a:prstGeom>
          <a:solidFill>
            <a:srgbClr val="FAA1A1"/>
          </a:solidFill>
          <a:ln/>
        </p:spPr>
      </p:sp>
      <p:sp>
        <p:nvSpPr>
          <p:cNvPr id="10" name="Text 8"/>
          <p:cNvSpPr/>
          <p:nvPr/>
        </p:nvSpPr>
        <p:spPr>
          <a:xfrm>
            <a:off x="7590830" y="2756297"/>
            <a:ext cx="165378" cy="330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605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05" dirty="0"/>
          </a:p>
        </p:txBody>
      </p:sp>
      <p:sp>
        <p:nvSpPr>
          <p:cNvPr id="11" name="Text 9"/>
          <p:cNvSpPr/>
          <p:nvPr/>
        </p:nvSpPr>
        <p:spPr>
          <a:xfrm>
            <a:off x="8142089" y="2673668"/>
            <a:ext cx="2756773" cy="3444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3"/>
              </a:lnSpc>
              <a:buNone/>
            </a:pPr>
            <a:r>
              <a:rPr lang="en-US" sz="28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Acesso a Informações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7425453" y="3150394"/>
            <a:ext cx="6249604" cy="17639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7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Muitos dos principais recursos, documentações e atualizações na área de tecnologia são disponibilizados em inglês. Dominar o vocabulário técnico é essencial para acompanhar as últimas tendências e inovações do setor.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1291590" y="5382816"/>
            <a:ext cx="496133" cy="496133"/>
          </a:xfrm>
          <a:prstGeom prst="roundRect">
            <a:avLst>
              <a:gd name="adj" fmla="val 8002"/>
            </a:avLst>
          </a:prstGeom>
          <a:solidFill>
            <a:srgbClr val="FAA1A1"/>
          </a:solidFill>
          <a:ln/>
        </p:spPr>
      </p:sp>
      <p:sp>
        <p:nvSpPr>
          <p:cNvPr id="14" name="Text 12"/>
          <p:cNvSpPr/>
          <p:nvPr/>
        </p:nvSpPr>
        <p:spPr>
          <a:xfrm>
            <a:off x="1456968" y="5465445"/>
            <a:ext cx="165378" cy="330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605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05" dirty="0"/>
          </a:p>
        </p:txBody>
      </p:sp>
      <p:sp>
        <p:nvSpPr>
          <p:cNvPr id="15" name="Text 13"/>
          <p:cNvSpPr/>
          <p:nvPr/>
        </p:nvSpPr>
        <p:spPr>
          <a:xfrm>
            <a:off x="2008227" y="5382816"/>
            <a:ext cx="3857149" cy="3444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3"/>
              </a:lnSpc>
              <a:buNone/>
            </a:pPr>
            <a:r>
              <a:rPr lang="en-US" sz="28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Desenvolvimento Profissional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1291591" y="5859542"/>
            <a:ext cx="5382164" cy="17639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7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 conhecimento do vocabulário técnico em inglês abre portas para novas oportunidades de carreira, como projetos internacionais, intercâmbios e posições liderança, expandindo o alcance e o impacto do profissional. </a:t>
            </a:r>
            <a:endParaRPr lang="en-US" sz="2000" dirty="0"/>
          </a:p>
        </p:txBody>
      </p:sp>
      <p:sp>
        <p:nvSpPr>
          <p:cNvPr id="17" name="Shape 15"/>
          <p:cNvSpPr/>
          <p:nvPr/>
        </p:nvSpPr>
        <p:spPr>
          <a:xfrm>
            <a:off x="7425452" y="5382816"/>
            <a:ext cx="496133" cy="496133"/>
          </a:xfrm>
          <a:prstGeom prst="roundRect">
            <a:avLst>
              <a:gd name="adj" fmla="val 8002"/>
            </a:avLst>
          </a:prstGeom>
          <a:solidFill>
            <a:srgbClr val="FAA1A1"/>
          </a:solidFill>
          <a:ln/>
        </p:spPr>
      </p:sp>
      <p:sp>
        <p:nvSpPr>
          <p:cNvPr id="18" name="Text 16"/>
          <p:cNvSpPr/>
          <p:nvPr/>
        </p:nvSpPr>
        <p:spPr>
          <a:xfrm>
            <a:off x="7590830" y="5465445"/>
            <a:ext cx="165378" cy="330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605" b="1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605" dirty="0"/>
          </a:p>
        </p:txBody>
      </p:sp>
      <p:sp>
        <p:nvSpPr>
          <p:cNvPr id="19" name="Text 17"/>
          <p:cNvSpPr/>
          <p:nvPr/>
        </p:nvSpPr>
        <p:spPr>
          <a:xfrm>
            <a:off x="8142089" y="5382816"/>
            <a:ext cx="2756773" cy="3444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3"/>
              </a:lnSpc>
              <a:buNone/>
            </a:pPr>
            <a:r>
              <a:rPr lang="en-US" sz="28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Vantagem Competitiva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7425453" y="5859542"/>
            <a:ext cx="6249604" cy="17639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7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 um mercado cada vez mais globalizado, dominar o vocabulário técnico em inglês se torna uma habilidade altamente valorizada, dando aos profissionais uma vantagem competitiva em relação aos seus pares.</a:t>
            </a:r>
            <a:endParaRPr lang="en-US" sz="200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2485" y="654010"/>
            <a:ext cx="12965430" cy="1486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853"/>
              </a:lnSpc>
              <a:buNone/>
            </a:pPr>
            <a:r>
              <a:rPr lang="en-US" sz="468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Estratégias para aprender o Vocabulário Técnico em Inglês</a:t>
            </a:r>
            <a:endParaRPr lang="en-US" sz="4682" dirty="0"/>
          </a:p>
        </p:txBody>
      </p:sp>
      <p:sp>
        <p:nvSpPr>
          <p:cNvPr id="5" name="Text 3"/>
          <p:cNvSpPr/>
          <p:nvPr/>
        </p:nvSpPr>
        <p:spPr>
          <a:xfrm>
            <a:off x="832485" y="2734866"/>
            <a:ext cx="2973110" cy="371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6"/>
              </a:lnSpc>
              <a:buNone/>
            </a:pPr>
            <a:r>
              <a:rPr lang="en-US" sz="2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Imersão Contextual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832485" y="3344228"/>
            <a:ext cx="3934420" cy="1902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7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Leia artigos, documentações e tutoriais em inglês relacionados à sua área de atuação. Isso ajuda a absorver os termos técnicos em um contexto significativo.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832485" y="5733758"/>
            <a:ext cx="3934420" cy="1902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7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Assista a palestras, webinars e vídeos em inglês sobre tópicos relevantes. A exposição contínua fortalece sua familiaridade com o vocabulário.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54836" y="2734866"/>
            <a:ext cx="2973110" cy="371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6"/>
              </a:lnSpc>
              <a:buNone/>
            </a:pPr>
            <a:r>
              <a:rPr lang="en-US" sz="2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Estudo Sistemático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54836" y="3344228"/>
            <a:ext cx="3934420" cy="15220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7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Crie fichas de estudo ou listas de vocabulário técnico, com a palavra em inglês, sua tradução em português e exemplos de uso.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54836" y="5366882"/>
            <a:ext cx="3934420" cy="15220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7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Utilize aplicativos de aprendizado de idiomas para praticar a memorização e revisão periódica desse vocabulário.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7187" y="2734866"/>
            <a:ext cx="2973110" cy="371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6"/>
              </a:lnSpc>
              <a:buNone/>
            </a:pPr>
            <a:r>
              <a:rPr lang="en-US" sz="2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Prática Aplicada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7187" y="3344228"/>
            <a:ext cx="3934420" cy="15220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7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Converse com colegas em inglês sobre temas relacionados ao trabalho, mesmo que inicialmente seja desafiador.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7187" y="5284998"/>
            <a:ext cx="3934420" cy="11415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7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Redija documentos, e-mails e apresentações em inglês, aplicando o vocabulário técnico aprendido.</a:t>
            </a:r>
            <a:endParaRPr lang="en-US" sz="220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80502" y="1020604"/>
            <a:ext cx="7914561" cy="1097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322"/>
              </a:lnSpc>
              <a:buNone/>
            </a:pPr>
            <a:r>
              <a:rPr lang="en-US" sz="3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Dicas para Memorizar e Aplicar o Vocabulário Técnico em Inglês.</a:t>
            </a:r>
            <a:endParaRPr lang="en-US" sz="3600" dirty="0"/>
          </a:p>
        </p:txBody>
      </p:sp>
      <p:sp>
        <p:nvSpPr>
          <p:cNvPr id="6" name="Shape 3"/>
          <p:cNvSpPr/>
          <p:nvPr/>
        </p:nvSpPr>
        <p:spPr>
          <a:xfrm>
            <a:off x="867132" y="2680216"/>
            <a:ext cx="21908" cy="4230291"/>
          </a:xfrm>
          <a:prstGeom prst="roundRect">
            <a:avLst>
              <a:gd name="adj" fmla="val 144319"/>
            </a:avLst>
          </a:prstGeom>
          <a:solidFill>
            <a:srgbClr val="5C4E69"/>
          </a:solidFill>
          <a:ln/>
        </p:spPr>
      </p:sp>
      <p:sp>
        <p:nvSpPr>
          <p:cNvPr id="7" name="Shape 4"/>
          <p:cNvSpPr/>
          <p:nvPr/>
        </p:nvSpPr>
        <p:spPr>
          <a:xfrm>
            <a:off x="1075670" y="3064312"/>
            <a:ext cx="614720" cy="21908"/>
          </a:xfrm>
          <a:prstGeom prst="roundRect">
            <a:avLst>
              <a:gd name="adj" fmla="val 144319"/>
            </a:avLst>
          </a:prstGeom>
          <a:solidFill>
            <a:srgbClr val="5C4E69"/>
          </a:solidFill>
          <a:ln/>
        </p:spPr>
      </p:sp>
      <p:sp>
        <p:nvSpPr>
          <p:cNvPr id="8" name="Shape 5"/>
          <p:cNvSpPr/>
          <p:nvPr/>
        </p:nvSpPr>
        <p:spPr>
          <a:xfrm>
            <a:off x="680502" y="2877741"/>
            <a:ext cx="395168" cy="395168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</p:sp>
      <p:sp>
        <p:nvSpPr>
          <p:cNvPr id="9" name="Text 6"/>
          <p:cNvSpPr/>
          <p:nvPr/>
        </p:nvSpPr>
        <p:spPr>
          <a:xfrm>
            <a:off x="812185" y="2943582"/>
            <a:ext cx="131802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5"/>
              </a:lnSpc>
              <a:buNone/>
            </a:pPr>
            <a:r>
              <a:rPr lang="en-US" sz="36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3600" dirty="0"/>
          </a:p>
        </p:txBody>
      </p:sp>
      <p:sp>
        <p:nvSpPr>
          <p:cNvPr id="10" name="Text 7"/>
          <p:cNvSpPr/>
          <p:nvPr/>
        </p:nvSpPr>
        <p:spPr>
          <a:xfrm>
            <a:off x="1844159" y="2855833"/>
            <a:ext cx="2195632" cy="2744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1"/>
              </a:lnSpc>
              <a:buNone/>
            </a:pPr>
            <a:r>
              <a:rPr lang="en-US" sz="28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Associação Visual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844159" y="3235643"/>
            <a:ext cx="6685121" cy="5619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Crie associações visuais entre os termos técnicos e imagens que os representem. Essa estratégia ajuda a criar conexões mentais mais fortes.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1075670" y="4532948"/>
            <a:ext cx="614720" cy="21908"/>
          </a:xfrm>
          <a:prstGeom prst="roundRect">
            <a:avLst>
              <a:gd name="adj" fmla="val 144319"/>
            </a:avLst>
          </a:prstGeom>
          <a:solidFill>
            <a:srgbClr val="5C4E69"/>
          </a:solidFill>
          <a:ln/>
        </p:spPr>
      </p:sp>
      <p:sp>
        <p:nvSpPr>
          <p:cNvPr id="13" name="Shape 10"/>
          <p:cNvSpPr/>
          <p:nvPr/>
        </p:nvSpPr>
        <p:spPr>
          <a:xfrm>
            <a:off x="680502" y="4346377"/>
            <a:ext cx="395168" cy="395168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</p:sp>
      <p:sp>
        <p:nvSpPr>
          <p:cNvPr id="14" name="Text 11"/>
          <p:cNvSpPr/>
          <p:nvPr/>
        </p:nvSpPr>
        <p:spPr>
          <a:xfrm>
            <a:off x="812185" y="4412218"/>
            <a:ext cx="131802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5"/>
              </a:lnSpc>
              <a:buNone/>
            </a:pPr>
            <a:r>
              <a:rPr lang="en-US" sz="36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1844159" y="4324469"/>
            <a:ext cx="2195632" cy="2744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1"/>
              </a:lnSpc>
              <a:buNone/>
            </a:pPr>
            <a:r>
              <a:rPr lang="en-US" sz="28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Repetição Ativa</a:t>
            </a:r>
            <a:endParaRPr lang="en-US" sz="2800" dirty="0"/>
          </a:p>
        </p:txBody>
      </p:sp>
      <p:sp>
        <p:nvSpPr>
          <p:cNvPr id="16" name="Text 13"/>
          <p:cNvSpPr/>
          <p:nvPr/>
        </p:nvSpPr>
        <p:spPr>
          <a:xfrm>
            <a:off x="1844159" y="4704278"/>
            <a:ext cx="6685121" cy="5619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Recite os termos em voz alta, escreva-os repetidamente ou use-os em frases próprias. A prática ativa fortalece a memorização.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1075670" y="6001583"/>
            <a:ext cx="614720" cy="21908"/>
          </a:xfrm>
          <a:prstGeom prst="roundRect">
            <a:avLst>
              <a:gd name="adj" fmla="val 144319"/>
            </a:avLst>
          </a:prstGeom>
          <a:solidFill>
            <a:srgbClr val="5C4E69"/>
          </a:solidFill>
          <a:ln/>
        </p:spPr>
      </p:sp>
      <p:sp>
        <p:nvSpPr>
          <p:cNvPr id="18" name="Shape 15"/>
          <p:cNvSpPr/>
          <p:nvPr/>
        </p:nvSpPr>
        <p:spPr>
          <a:xfrm>
            <a:off x="680502" y="5815013"/>
            <a:ext cx="395168" cy="395168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</p:sp>
      <p:sp>
        <p:nvSpPr>
          <p:cNvPr id="19" name="Text 16"/>
          <p:cNvSpPr/>
          <p:nvPr/>
        </p:nvSpPr>
        <p:spPr>
          <a:xfrm>
            <a:off x="812185" y="5880854"/>
            <a:ext cx="131802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5"/>
              </a:lnSpc>
              <a:buNone/>
            </a:pPr>
            <a:r>
              <a:rPr lang="en-US" sz="36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3600" dirty="0"/>
          </a:p>
        </p:txBody>
      </p:sp>
      <p:sp>
        <p:nvSpPr>
          <p:cNvPr id="20" name="Text 17"/>
          <p:cNvSpPr/>
          <p:nvPr/>
        </p:nvSpPr>
        <p:spPr>
          <a:xfrm>
            <a:off x="1844159" y="5793105"/>
            <a:ext cx="2413873" cy="2744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1"/>
              </a:lnSpc>
              <a:buNone/>
            </a:pPr>
            <a:r>
              <a:rPr lang="en-US" sz="28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Contexto Significativo</a:t>
            </a:r>
            <a:endParaRPr lang="en-US" sz="2800" dirty="0"/>
          </a:p>
        </p:txBody>
      </p:sp>
      <p:sp>
        <p:nvSpPr>
          <p:cNvPr id="21" name="Text 18"/>
          <p:cNvSpPr/>
          <p:nvPr/>
        </p:nvSpPr>
        <p:spPr>
          <a:xfrm>
            <a:off x="1844159" y="6172914"/>
            <a:ext cx="6685121" cy="5619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3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Aplique os termos técnicos em situações reais, como em discussões com colegas ou redação de documentos. Isso os torna mais significativos e duradouros.</a:t>
            </a:r>
            <a:endParaRPr lang="en-US" sz="200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879515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Exercícios Práticos para Aprimorar o Vocabulário Técnico em Inglês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253740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117777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Leitura Guiada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864037" y="4651653"/>
            <a:ext cx="29478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Leia artigos, tutoriais e documentações técnicas em inglês, anotando e revisando os novos termos encontrados.</a:t>
            </a:r>
            <a:endParaRPr lang="en-US" sz="2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89" y="3253740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82189" y="4117777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Redação Técnica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4182189" y="4651653"/>
            <a:ext cx="29478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Escreva e-mails, relatórios e apresentações em inglês, aplicando o vocabulário técnico aprendido.</a:t>
            </a:r>
            <a:endParaRPr lang="en-US" sz="2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42" y="3253740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00342" y="4117777"/>
            <a:ext cx="294786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Prática de Conversação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7500342" y="5037415"/>
            <a:ext cx="294786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Participe de discussões em inglês com colegas sobre tópicos relacionados ao trabalho.</a:t>
            </a:r>
            <a:endParaRPr lang="en-US" sz="22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495" y="3253740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18495" y="4117777"/>
            <a:ext cx="294786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Testes de Vocabulário</a:t>
            </a:r>
            <a:endParaRPr lang="en-US" sz="2400" dirty="0"/>
          </a:p>
        </p:txBody>
      </p:sp>
      <p:sp>
        <p:nvSpPr>
          <p:cNvPr id="16" name="Text 10"/>
          <p:cNvSpPr/>
          <p:nvPr/>
        </p:nvSpPr>
        <p:spPr>
          <a:xfrm>
            <a:off x="10818495" y="5037415"/>
            <a:ext cx="29478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2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Faça exercícios de preenchimento de lacunas, tradução e associação de termos técnicos em inglês.</a:t>
            </a:r>
            <a:endParaRPr lang="en-US" sz="220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625352" y="850705"/>
            <a:ext cx="6865977" cy="6131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828"/>
              </a:lnSpc>
              <a:buNone/>
            </a:pPr>
            <a:r>
              <a:rPr lang="en-US" sz="386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Recursos e Ferramentas Úteis</a:t>
            </a:r>
            <a:endParaRPr lang="en-US" sz="3862" dirty="0"/>
          </a:p>
        </p:txBody>
      </p:sp>
      <p:sp>
        <p:nvSpPr>
          <p:cNvPr id="6" name="Shape 3"/>
          <p:cNvSpPr/>
          <p:nvPr/>
        </p:nvSpPr>
        <p:spPr>
          <a:xfrm>
            <a:off x="6173033" y="2028234"/>
            <a:ext cx="7770733" cy="4004076"/>
          </a:xfrm>
          <a:prstGeom prst="roundRect">
            <a:avLst>
              <a:gd name="adj" fmla="val 109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6165413" y="2042280"/>
            <a:ext cx="7755493" cy="156174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6376749" y="2670096"/>
            <a:ext cx="348174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Dicionários Técnicos Online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258306" y="2167652"/>
            <a:ext cx="3481745" cy="941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Cambridge Technical Dictionary, Oxford English Dictionary for Science and Engineering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5786651" y="3736896"/>
            <a:ext cx="8149495" cy="56435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376749" y="3862149"/>
            <a:ext cx="348174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200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Aplicativos</a:t>
            </a: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de Idiomas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10258306" y="3862149"/>
            <a:ext cx="348174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Duolingo, Babbel, Memrise</a:t>
            </a:r>
            <a:endParaRPr lang="en-US" sz="2000" dirty="0"/>
          </a:p>
        </p:txBody>
      </p:sp>
      <p:sp>
        <p:nvSpPr>
          <p:cNvPr id="13" name="Shape 10"/>
          <p:cNvSpPr/>
          <p:nvPr/>
        </p:nvSpPr>
        <p:spPr>
          <a:xfrm>
            <a:off x="6180653" y="4301252"/>
            <a:ext cx="7755493" cy="5643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376749" y="4426506"/>
            <a:ext cx="348174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Cursos Online de Inglês Técnico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258306" y="4426506"/>
            <a:ext cx="348174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Udemy, Coursera, edX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6417476" y="3241716"/>
            <a:ext cx="7755493" cy="183808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6376749" y="4990862"/>
            <a:ext cx="3481745" cy="313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Canais de YouTube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10258306" y="4990862"/>
            <a:ext cx="3481745" cy="627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Learn English with Emma, Tech English, English for Engineers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6165413" y="6599754"/>
            <a:ext cx="7770733" cy="627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72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Esses recursos e ferramentas gratuitos ou de baixo custo podem ser usados para complementar sua jornada de aprendizado do vocabulário técnico em inglês.</a:t>
            </a:r>
            <a:endParaRPr lang="en-US" sz="2000" dirty="0"/>
          </a:p>
        </p:txBody>
      </p:sp>
      <p:pic>
        <p:nvPicPr>
          <p:cNvPr id="2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4264343" y="517565"/>
            <a:ext cx="6101596" cy="5867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620"/>
              </a:lnSpc>
              <a:buNone/>
            </a:pPr>
            <a:r>
              <a:rPr lang="en-US" sz="369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Conclusão e Chamada à Ação</a:t>
            </a:r>
            <a:endParaRPr lang="en-US" sz="369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83" y="1479828"/>
            <a:ext cx="3418999" cy="75104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722483" y="2512457"/>
            <a:ext cx="2347079" cy="293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Domine 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2722483" y="2918341"/>
            <a:ext cx="2347079" cy="293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vocabulário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374344" y="3324225"/>
            <a:ext cx="3043476" cy="21027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6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Ao aplicar as estratégias e dicas apresentadas neste e-book, você estará no caminho certo para dominar o vasto vocabulário técnico do inglês, abrindo portas para o seu desenvolvimento profissional.</a:t>
            </a:r>
            <a:endParaRPr lang="en-US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582" y="1479828"/>
            <a:ext cx="3418999" cy="75104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965627" y="2512457"/>
            <a:ext cx="2698790" cy="293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Pratique constantemente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793342" y="2918341"/>
            <a:ext cx="3070741" cy="18023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6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Mantenha-se envolvido em atividades de leitura, escrita e conversação em inglês, fortalecendo continuamente seu conhecimento de vocabulário técnico.</a:t>
            </a:r>
            <a:endParaRPr lang="en-US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580" y="1479828"/>
            <a:ext cx="3790668" cy="75104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560482" y="2525553"/>
            <a:ext cx="2698790" cy="293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Alcance novos patamares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212342" y="2918341"/>
            <a:ext cx="3398189" cy="18023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6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 domínio do vocabulário técnico em inglês, você poderá se destacar em sua carreira, participar de projetos internacionais e ocupar cargos de gestão, ampliando assim seu impacto.</a:t>
            </a:r>
            <a:endParaRPr lang="en-US" dirty="0"/>
          </a:p>
        </p:txBody>
      </p:sp>
      <p:sp>
        <p:nvSpPr>
          <p:cNvPr id="15" name="Text 10"/>
          <p:cNvSpPr/>
          <p:nvPr/>
        </p:nvSpPr>
        <p:spPr>
          <a:xfrm>
            <a:off x="2186583" y="5825966"/>
            <a:ext cx="10257115" cy="6007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6"/>
              </a:lnSpc>
              <a:buNone/>
            </a:pPr>
            <a:endParaRPr lang="en-US" sz="1479" dirty="0"/>
          </a:p>
        </p:txBody>
      </p:sp>
      <p:pic>
        <p:nvPicPr>
          <p:cNvPr id="17" name="Image 4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F2D6050-127E-4407-A36A-278EDFC54A1D}"/>
              </a:ext>
            </a:extLst>
          </p:cNvPr>
          <p:cNvSpPr/>
          <p:nvPr/>
        </p:nvSpPr>
        <p:spPr>
          <a:xfrm>
            <a:off x="2446239" y="6300969"/>
            <a:ext cx="9498841" cy="1405652"/>
          </a:xfrm>
          <a:prstGeom prst="roundRect">
            <a:avLst/>
          </a:prstGeom>
          <a:solidFill>
            <a:srgbClr val="4335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946451-A6B3-4D44-B47A-0350737B1FE9}"/>
              </a:ext>
            </a:extLst>
          </p:cNvPr>
          <p:cNvSpPr txBox="1"/>
          <p:nvPr/>
        </p:nvSpPr>
        <p:spPr>
          <a:xfrm>
            <a:off x="2722483" y="6520339"/>
            <a:ext cx="8946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estratégias-chave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recursos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essenciais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para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dominar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o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vocabulário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técnico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do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inglês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Transforme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essa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habilidade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seu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diferencial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competitivo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eleve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seu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sucesso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profissional</a:t>
            </a:r>
            <a:r>
              <a:rPr lang="en-US" sz="180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!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1093</Words>
  <Application>Microsoft Office PowerPoint</Application>
  <PresentationFormat>Personalizar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Fira Sans</vt:lpstr>
      <vt:lpstr>Inconsolata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Maeli Palharini</cp:lastModifiedBy>
  <cp:revision>5</cp:revision>
  <dcterms:created xsi:type="dcterms:W3CDTF">2024-07-15T02:49:33Z</dcterms:created>
  <dcterms:modified xsi:type="dcterms:W3CDTF">2024-07-15T04:42:11Z</dcterms:modified>
</cp:coreProperties>
</file>