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6" r:id="rId2"/>
  </p:sldMasterIdLst>
  <p:notesMasterIdLst>
    <p:notesMasterId r:id="rId15"/>
  </p:notesMasterIdLst>
  <p:handoutMasterIdLst>
    <p:handoutMasterId r:id="rId16"/>
  </p:handoutMasterIdLst>
  <p:sldIdLst>
    <p:sldId id="290" r:id="rId3"/>
    <p:sldId id="291" r:id="rId4"/>
    <p:sldId id="396" r:id="rId5"/>
    <p:sldId id="400" r:id="rId6"/>
    <p:sldId id="384" r:id="rId7"/>
    <p:sldId id="391" r:id="rId8"/>
    <p:sldId id="398" r:id="rId9"/>
    <p:sldId id="394" r:id="rId10"/>
    <p:sldId id="395" r:id="rId11"/>
    <p:sldId id="399" r:id="rId12"/>
    <p:sldId id="397" r:id="rId13"/>
    <p:sldId id="390" r:id="rId14"/>
  </p:sldIdLst>
  <p:sldSz cx="9144000" cy="6858000" type="screen4x3"/>
  <p:notesSz cx="6797675" cy="992663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9" userDrawn="1">
          <p15:clr>
            <a:srgbClr val="A4A3A4"/>
          </p15:clr>
        </p15:guide>
        <p15:guide id="2" pos="3787" userDrawn="1">
          <p15:clr>
            <a:srgbClr val="A4A3A4"/>
          </p15:clr>
        </p15:guide>
        <p15:guide id="3" orient="horz" pos="956">
          <p15:clr>
            <a:srgbClr val="A4A3A4"/>
          </p15:clr>
        </p15:guide>
        <p15:guide id="4" pos="500">
          <p15:clr>
            <a:srgbClr val="A4A3A4"/>
          </p15:clr>
        </p15:guide>
        <p15:guide id="5" orient="horz" pos="15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3" userDrawn="1">
          <p15:clr>
            <a:srgbClr val="A4A3A4"/>
          </p15:clr>
        </p15:guide>
        <p15:guide id="2" pos="2050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95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764" y="78"/>
      </p:cViewPr>
      <p:guideLst>
        <p:guide orient="horz" pos="3249"/>
        <p:guide pos="3787"/>
        <p:guide orient="horz" pos="956"/>
        <p:guide pos="500"/>
        <p:guide orient="horz" pos="15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-2578" y="-82"/>
      </p:cViewPr>
      <p:guideLst>
        <p:guide orient="horz" pos="3033"/>
        <p:guide pos="205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35C22C21-00F0-453D-9F95-88E883B22B37}" type="datetimeFigureOut">
              <a:rPr lang="fr-FR" smtClean="0"/>
              <a:t>24/08/2015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08D84076-2646-4066-849B-4F61E03BD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603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1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1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r">
              <a:defRPr sz="1200"/>
            </a:lvl1pPr>
          </a:lstStyle>
          <a:p>
            <a:fld id="{8328B61D-03EC-4E28-B0C3-D0E6E9D7193F}" type="datetimeFigureOut">
              <a:rPr lang="fr-FR" smtClean="0"/>
              <a:t>24/08/2015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12" rIns="91423" bIns="45712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23" tIns="45712" rIns="91423" bIns="45712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1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1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r">
              <a:defRPr sz="1200"/>
            </a:lvl1pPr>
          </a:lstStyle>
          <a:p>
            <a:fld id="{B40D6265-E9E2-43B6-8555-F1FCE471A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36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D6265-E9E2-43B6-8555-F1FCE471A1E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22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D6265-E9E2-43B6-8555-F1FCE471A1E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17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D6265-E9E2-43B6-8555-F1FCE471A1E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58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D6265-E9E2-43B6-8555-F1FCE471A1E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904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D6265-E9E2-43B6-8555-F1FCE471A1E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32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D6265-E9E2-43B6-8555-F1FCE471A1E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58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 descr="BARRE TITR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37" y="2347913"/>
            <a:ext cx="6481763" cy="216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74614" y="2583430"/>
            <a:ext cx="5213875" cy="1740539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7" name="Picture 16" descr="logo-esiea-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2641600"/>
            <a:ext cx="2655887" cy="13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50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45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0146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989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144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801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187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912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674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206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33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BARRE TIT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9336"/>
            <a:ext cx="8101013" cy="216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148287"/>
            <a:ext cx="708147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8" name="Picture 10" descr="BARRE foot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56" y="6345408"/>
            <a:ext cx="8204200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3" descr="logo-esiea-sansbaseline-0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" y="6396208"/>
            <a:ext cx="939800" cy="41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numéro de diapositive 5"/>
          <p:cNvSpPr>
            <a:spLocks noGrp="1"/>
          </p:cNvSpPr>
          <p:nvPr userDrawn="1"/>
        </p:nvSpPr>
        <p:spPr>
          <a:xfrm>
            <a:off x="8724728" y="6438900"/>
            <a:ext cx="340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4750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935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609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8086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1615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9129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75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1331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157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8184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BARRE foot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56" y="6345408"/>
            <a:ext cx="8204200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 descr="logo-esiea-sansbaseline-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" y="6396208"/>
            <a:ext cx="939800" cy="41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titre 1"/>
          <p:cNvSpPr>
            <a:spLocks noGrp="1"/>
          </p:cNvSpPr>
          <p:nvPr userDrawn="1"/>
        </p:nvSpPr>
        <p:spPr>
          <a:xfrm>
            <a:off x="641388" y="176099"/>
            <a:ext cx="8229600" cy="862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86C7"/>
                </a:solidFill>
                <a:latin typeface="Arial"/>
                <a:ea typeface="+mj-ea"/>
                <a:cs typeface="Arial"/>
              </a:defRPr>
            </a:lvl1pPr>
          </a:lstStyle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11" name="Espace réservé du numéro de diapositive 5"/>
          <p:cNvSpPr>
            <a:spLocks noGrp="1"/>
          </p:cNvSpPr>
          <p:nvPr userDrawn="1"/>
        </p:nvSpPr>
        <p:spPr>
          <a:xfrm>
            <a:off x="8724728" y="6438900"/>
            <a:ext cx="340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2" name="Picture 12" descr="BARRE TITR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101"/>
            <a:ext cx="42863" cy="6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1388" y="281101"/>
            <a:ext cx="8229600" cy="11430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+mj-lt"/>
              <a:buAutoNum type="arabicPeriod"/>
              <a:defRPr/>
            </a:lvl1pPr>
          </a:lstStyle>
          <a:p>
            <a:pPr marL="457200" indent="-457200"/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641350" y="1620838"/>
            <a:ext cx="8229600" cy="481231"/>
          </a:xfrm>
          <a:prstGeom prst="rect">
            <a:avLst/>
          </a:prstGeom>
        </p:spPr>
        <p:txBody>
          <a:bodyPr vert="horz"/>
          <a:lstStyle>
            <a:lvl1pPr marL="457200" indent="-457200">
              <a:buFont typeface="+mj-lt"/>
              <a:buAutoNum type="alphaUcPeriod"/>
              <a:defRPr sz="1900">
                <a:solidFill>
                  <a:srgbClr val="0086C7"/>
                </a:solidFill>
                <a:latin typeface="Arial"/>
                <a:cs typeface="Arial"/>
              </a:defRPr>
            </a:lvl1pPr>
            <a:lvl2pPr marL="914400" indent="-457200">
              <a:buFont typeface="+mj-lt"/>
              <a:buAutoNum type="alphaUcPeriod"/>
              <a:defRPr sz="1900">
                <a:solidFill>
                  <a:srgbClr val="0086C7"/>
                </a:solidFill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1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641350" y="2320925"/>
            <a:ext cx="8229600" cy="3748088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19568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712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034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54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96957"/>
            <a:ext cx="8229600" cy="1535043"/>
          </a:xfrm>
          <a:prstGeom prst="rect">
            <a:avLst/>
          </a:prstGeom>
        </p:spPr>
        <p:txBody>
          <a:bodyPr/>
          <a:lstStyle>
            <a:lvl1pPr algn="l">
              <a:defRPr sz="3000" b="0" u="none" baseline="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4F81BD"/>
                </a:solidFill>
              </a:defRPr>
            </a:lvl1pPr>
            <a:lvl2pPr marL="630000">
              <a:defRPr sz="2000"/>
            </a:lvl2pPr>
            <a:lvl3pPr marL="630000" algn="just">
              <a:defRPr sz="1400"/>
            </a:lvl3pPr>
            <a:lvl4pPr marL="630000" algn="just">
              <a:defRPr sz="1400" i="1"/>
            </a:lvl4pPr>
            <a:lvl5pPr marL="630000" algn="just"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12603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07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32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76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12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10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image" Target="../media/image7.jpeg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38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49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0086C7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oneTexte 7"/>
          <p:cNvSpPr txBox="1">
            <a:spLocks noChangeArrowheads="1"/>
          </p:cNvSpPr>
          <p:nvPr userDrawn="1"/>
        </p:nvSpPr>
        <p:spPr bwMode="auto">
          <a:xfrm>
            <a:off x="8466138" y="6443663"/>
            <a:ext cx="53498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defTabSz="914400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fld id="{03A357EF-C311-474F-ACDC-EB8AD21111B2}" type="slidenum">
              <a:rPr lang="fr-FR" sz="1400" b="1" smtClean="0">
                <a:solidFill>
                  <a:prstClr val="black"/>
                </a:solidFill>
                <a:latin typeface="Calibri" pitchFamily="34" charset="0"/>
              </a:rPr>
              <a:pPr algn="r" defTabSz="914400" eaLnBrk="1" fontAlgn="base" hangingPunct="1">
                <a:spcBef>
                  <a:spcPct val="20000"/>
                </a:spcBef>
                <a:spcAft>
                  <a:spcPct val="0"/>
                </a:spcAft>
                <a:defRPr/>
              </a:pPr>
              <a:t>‹N°›</a:t>
            </a:fld>
            <a:endParaRPr lang="fr-FR" sz="1400" b="1" smtClean="0">
              <a:solidFill>
                <a:prstClr val="black"/>
              </a:solidFill>
              <a:latin typeface="Calibri" pitchFamily="34" charset="0"/>
            </a:endParaRPr>
          </a:p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endParaRPr lang="fr-FR" sz="1300" b="1" smtClean="0">
              <a:solidFill>
                <a:srgbClr val="80808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3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74614" y="2410710"/>
            <a:ext cx="5213875" cy="1740539"/>
          </a:xfrm>
        </p:spPr>
        <p:txBody>
          <a:bodyPr/>
          <a:lstStyle/>
          <a:p>
            <a:r>
              <a:rPr lang="fr-FR" dirty="0" smtClean="0"/>
              <a:t>Projet de Cryptographie</a:t>
            </a:r>
            <a:endParaRPr lang="fr-FR" sz="3800" b="1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4646645" y="5894339"/>
            <a:ext cx="4224305" cy="34934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Mardi 25 Août 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1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Analyses de sécurité &gt; Echantillon de 100 images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641388" y="1134845"/>
            <a:ext cx="8229600" cy="48123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Résultats des analyses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581977518"/>
              </p:ext>
            </p:extLst>
          </p:nvPr>
        </p:nvGraphicFramePr>
        <p:xfrm>
          <a:off x="641350" y="2320925"/>
          <a:ext cx="8229600" cy="2483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9666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Indicator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Lena RGB-Color	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Barbara Grayscale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496661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fr-FR" sz="1800" i="1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fr-FR" sz="1800" i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fr-FR" sz="1800" i="1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fr-FR" sz="1800" i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fr-FR" dirty="0"/>
                    </a:p>
                  </a:txBody>
                  <a:tcPr/>
                </a:tc>
              </a:tr>
              <a:tr h="496661">
                <a:tc>
                  <a:txBody>
                    <a:bodyPr/>
                    <a:lstStyle/>
                    <a:p>
                      <a:r>
                        <a:rPr lang="fr-FR" dirty="0" smtClean="0"/>
                        <a:t>Corr. </a:t>
                      </a:r>
                      <a:r>
                        <a:rPr lang="fr-FR" dirty="0" err="1" smtClean="0"/>
                        <a:t>Coef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0.000289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0.003653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0.000256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0.004081</a:t>
                      </a:r>
                      <a:endParaRPr lang="fr-FR" dirty="0"/>
                    </a:p>
                  </a:txBody>
                  <a:tcPr/>
                </a:tc>
              </a:tr>
              <a:tr h="496661">
                <a:tc>
                  <a:txBody>
                    <a:bodyPr/>
                    <a:lstStyle/>
                    <a:p>
                      <a:r>
                        <a:rPr lang="fr-FR" dirty="0" smtClean="0"/>
                        <a:t>NPCR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98.613225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0.991378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98.612637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0.991381</a:t>
                      </a:r>
                      <a:endParaRPr lang="fr-FR" dirty="0"/>
                    </a:p>
                  </a:txBody>
                  <a:tcPr/>
                </a:tc>
              </a:tr>
              <a:tr h="496661">
                <a:tc>
                  <a:txBody>
                    <a:bodyPr/>
                    <a:lstStyle/>
                    <a:p>
                      <a:r>
                        <a:rPr lang="fr-FR" dirty="0" smtClean="0"/>
                        <a:t>UACI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33.126162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0.343615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33.125216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0.346809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73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6184" y="1463831"/>
            <a:ext cx="6277232" cy="631086"/>
          </a:xfrm>
        </p:spPr>
        <p:txBody>
          <a:bodyPr/>
          <a:lstStyle/>
          <a:p>
            <a:r>
              <a:rPr lang="fr-FR" dirty="0" smtClean="0"/>
              <a:t>Conclusion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081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6184" y="1463831"/>
            <a:ext cx="6277232" cy="631086"/>
          </a:xfrm>
        </p:spPr>
        <p:txBody>
          <a:bodyPr/>
          <a:lstStyle/>
          <a:p>
            <a:r>
              <a:rPr lang="fr-FR" dirty="0" smtClean="0"/>
              <a:t>Merci de votre attention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671751" y="5792575"/>
            <a:ext cx="168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Maélie </a:t>
            </a:r>
            <a:r>
              <a:rPr lang="fr-FR" dirty="0" err="1" smtClean="0"/>
              <a:t>Dessapt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8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148288"/>
            <a:ext cx="7081472" cy="631086"/>
          </a:xfrm>
        </p:spPr>
        <p:txBody>
          <a:bodyPr/>
          <a:lstStyle/>
          <a:p>
            <a:r>
              <a:rPr lang="fr-FR" dirty="0" smtClean="0"/>
              <a:t>Plan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24605" y="3348680"/>
            <a:ext cx="7383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Chiffrement et déchiffrement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Analyses de sécurité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len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768" y="1035277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arbara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992" y="1035277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99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1388" y="281101"/>
            <a:ext cx="8229600" cy="522088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793788" y="942871"/>
            <a:ext cx="8229600" cy="481231"/>
          </a:xfrm>
          <a:prstGeom prst="rect">
            <a:avLst/>
          </a:prstGeom>
        </p:spPr>
        <p:txBody>
          <a:bodyPr vert="horz"/>
          <a:lstStyle>
            <a:lvl1pPr marL="457200" indent="-457200" algn="l" defTabSz="457200" rtl="0" eaLnBrk="1" latinLnBrk="0" hangingPunct="1">
              <a:spcBef>
                <a:spcPct val="20000"/>
              </a:spcBef>
              <a:buFont typeface="+mj-lt"/>
              <a:buAutoNum type="alphaUcPeriod"/>
              <a:defRPr sz="1900" kern="1200">
                <a:solidFill>
                  <a:srgbClr val="0086C7"/>
                </a:solidFill>
                <a:latin typeface="Arial"/>
                <a:ea typeface="+mn-ea"/>
                <a:cs typeface="Arial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+mj-lt"/>
              <a:buAutoNum type="alphaUcPeriod"/>
              <a:defRPr sz="1900" kern="1200">
                <a:solidFill>
                  <a:srgbClr val="0086C7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fr-FR" dirty="0" smtClean="0"/>
              <a:t>Sujet</a:t>
            </a:r>
            <a:endParaRPr lang="fr-FR" dirty="0"/>
          </a:p>
        </p:txBody>
      </p:sp>
      <p:sp>
        <p:nvSpPr>
          <p:cNvPr id="6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641388" y="1681056"/>
            <a:ext cx="8229600" cy="103703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fr-FR" dirty="0" smtClean="0"/>
              <a:t>Analyse de l’article</a:t>
            </a:r>
          </a:p>
          <a:p>
            <a:pPr marL="342900" indent="-342900">
              <a:buAutoNum type="arabicPeriod"/>
            </a:pPr>
            <a:endParaRPr lang="fr-FR" dirty="0" smtClean="0"/>
          </a:p>
          <a:p>
            <a:pPr marL="342900" indent="-342900">
              <a:buAutoNum type="arabicPeriod" startAt="2"/>
            </a:pPr>
            <a:r>
              <a:rPr lang="fr-FR" dirty="0" smtClean="0"/>
              <a:t> Algorithmes de chiffrement et déchiffrement</a:t>
            </a:r>
          </a:p>
          <a:p>
            <a:pPr marL="342900" indent="-342900">
              <a:buAutoNum type="arabicPeriod" startAt="2"/>
            </a:pPr>
            <a:endParaRPr lang="fr-FR" dirty="0" smtClean="0"/>
          </a:p>
          <a:p>
            <a:r>
              <a:rPr lang="fr-FR" dirty="0"/>
              <a:t>3</a:t>
            </a:r>
            <a:r>
              <a:rPr lang="fr-FR" dirty="0" smtClean="0"/>
              <a:t>.	Analyses de sécurité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93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41350" y="1183485"/>
            <a:ext cx="8229600" cy="481231"/>
          </a:xfrm>
          <a:prstGeom prst="rect">
            <a:avLst/>
          </a:prstGeom>
        </p:spPr>
        <p:txBody>
          <a:bodyPr vert="horz"/>
          <a:lstStyle>
            <a:lvl1pPr marL="457200" indent="-457200" algn="l" defTabSz="457200" rtl="0" eaLnBrk="1" latinLnBrk="0" hangingPunct="1">
              <a:spcBef>
                <a:spcPct val="20000"/>
              </a:spcBef>
              <a:buFont typeface="+mj-lt"/>
              <a:buAutoNum type="alphaUcPeriod"/>
              <a:defRPr sz="1900" kern="1200">
                <a:solidFill>
                  <a:srgbClr val="0086C7"/>
                </a:solidFill>
                <a:latin typeface="Arial"/>
                <a:ea typeface="+mn-ea"/>
                <a:cs typeface="Arial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+mj-lt"/>
              <a:buAutoNum type="alphaUcPeriod"/>
              <a:defRPr sz="1900" kern="1200">
                <a:solidFill>
                  <a:srgbClr val="0086C7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fr-FR" dirty="0" smtClean="0"/>
              <a:t>Etude de réalisation</a:t>
            </a:r>
            <a:endParaRPr lang="fr-FR" dirty="0"/>
          </a:p>
        </p:txBody>
      </p:sp>
      <p:sp>
        <p:nvSpPr>
          <p:cNvPr id="7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641388" y="1987096"/>
            <a:ext cx="8229600" cy="3748088"/>
          </a:xfrm>
        </p:spPr>
        <p:txBody>
          <a:bodyPr/>
          <a:lstStyle/>
          <a:p>
            <a:r>
              <a:rPr lang="fr-FR" dirty="0" smtClean="0"/>
              <a:t>Contrainte : utilisation du C</a:t>
            </a:r>
          </a:p>
          <a:p>
            <a:endParaRPr lang="fr-FR" dirty="0" smtClean="0"/>
          </a:p>
          <a:p>
            <a:r>
              <a:rPr lang="fr-FR" dirty="0" smtClean="0"/>
              <a:t>Quelles librairies utiliser ? </a:t>
            </a:r>
          </a:p>
          <a:p>
            <a:r>
              <a:rPr lang="fr-FR" dirty="0"/>
              <a:t>	</a:t>
            </a:r>
            <a:r>
              <a:rPr lang="fr-FR" dirty="0" smtClean="0"/>
              <a:t>SFML ? Non.</a:t>
            </a:r>
          </a:p>
          <a:p>
            <a:r>
              <a:rPr lang="fr-FR" dirty="0"/>
              <a:t>	</a:t>
            </a:r>
            <a:r>
              <a:rPr lang="fr-FR" dirty="0" smtClean="0"/>
              <a:t>SDL ? Facile à utiliser.</a:t>
            </a:r>
          </a:p>
          <a:p>
            <a:endParaRPr lang="fr-FR" dirty="0" smtClean="0"/>
          </a:p>
          <a:p>
            <a:r>
              <a:rPr lang="fr-FR" dirty="0" smtClean="0"/>
              <a:t>SDL 2 ne supporte pas </a:t>
            </a:r>
            <a:r>
              <a:rPr lang="fr-FR" dirty="0" err="1" smtClean="0"/>
              <a:t>SDL_Image</a:t>
            </a:r>
            <a:r>
              <a:rPr lang="fr-FR" dirty="0" smtClean="0"/>
              <a:t>.</a:t>
            </a:r>
          </a:p>
          <a:p>
            <a:r>
              <a:rPr lang="fr-FR" dirty="0" smtClean="0"/>
              <a:t>Interférences entre SDL1.2 et SDL2.</a:t>
            </a:r>
          </a:p>
          <a:p>
            <a:endParaRPr lang="fr-FR" dirty="0" smtClean="0"/>
          </a:p>
          <a:p>
            <a:r>
              <a:rPr lang="fr-FR" dirty="0" smtClean="0"/>
              <a:t>Utilisation de Code::Blocks sous Windows.</a:t>
            </a:r>
          </a:p>
        </p:txBody>
      </p:sp>
    </p:spTree>
    <p:extLst>
      <p:ext uri="{BB962C8B-B14F-4D97-AF65-F5344CB8AC3E}">
        <p14:creationId xmlns:p14="http://schemas.microsoft.com/office/powerpoint/2010/main" val="29150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1388" y="281101"/>
            <a:ext cx="8229600" cy="522088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Chiffrement et déchiffrement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641350" y="1399388"/>
            <a:ext cx="8229600" cy="2690698"/>
          </a:xfrm>
        </p:spPr>
        <p:txBody>
          <a:bodyPr/>
          <a:lstStyle/>
          <a:p>
            <a:endParaRPr lang="fr-FR" dirty="0"/>
          </a:p>
          <a:p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793788" y="881086"/>
            <a:ext cx="8229600" cy="481231"/>
          </a:xfrm>
          <a:prstGeom prst="rect">
            <a:avLst/>
          </a:prstGeom>
        </p:spPr>
        <p:txBody>
          <a:bodyPr vert="horz"/>
          <a:lstStyle>
            <a:lvl1pPr marL="457200" indent="-457200" algn="l" defTabSz="457200" rtl="0" eaLnBrk="1" latinLnBrk="0" hangingPunct="1">
              <a:spcBef>
                <a:spcPct val="20000"/>
              </a:spcBef>
              <a:buFont typeface="+mj-lt"/>
              <a:buAutoNum type="alphaUcPeriod"/>
              <a:defRPr sz="1900" kern="1200">
                <a:solidFill>
                  <a:srgbClr val="0086C7"/>
                </a:solidFill>
                <a:latin typeface="Arial"/>
                <a:ea typeface="+mn-ea"/>
                <a:cs typeface="Arial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+mj-lt"/>
              <a:buAutoNum type="alphaUcPeriod"/>
              <a:defRPr sz="1900" kern="1200">
                <a:solidFill>
                  <a:srgbClr val="0086C7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fr-FR" dirty="0" smtClean="0"/>
              <a:t>Tableau de bits</a:t>
            </a:r>
            <a:endParaRPr lang="fr-FR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641388" y="1347814"/>
            <a:ext cx="8229600" cy="1037038"/>
          </a:xfrm>
        </p:spPr>
        <p:txBody>
          <a:bodyPr/>
          <a:lstStyle/>
          <a:p>
            <a:r>
              <a:rPr lang="fr-FR" dirty="0" err="1" smtClean="0"/>
              <a:t>SDL_Surface</a:t>
            </a:r>
            <a:r>
              <a:rPr lang="fr-FR" dirty="0" smtClean="0"/>
              <a:t> pour récupérer mon image.</a:t>
            </a:r>
          </a:p>
          <a:p>
            <a:r>
              <a:rPr lang="fr-FR" dirty="0" err="1" smtClean="0"/>
              <a:t>obtenirPixel</a:t>
            </a:r>
            <a:r>
              <a:rPr lang="fr-FR" dirty="0" smtClean="0"/>
              <a:t> pour récupérer un pixel.</a:t>
            </a:r>
          </a:p>
          <a:p>
            <a:r>
              <a:rPr lang="fr-FR" dirty="0" err="1" smtClean="0"/>
              <a:t>SDL_getRGB</a:t>
            </a:r>
            <a:r>
              <a:rPr lang="fr-FR" dirty="0" smtClean="0"/>
              <a:t> pour récupérer ses composants.</a:t>
            </a:r>
          </a:p>
          <a:p>
            <a:r>
              <a:rPr lang="fr-FR" dirty="0" smtClean="0"/>
              <a:t>Convertir les valeurs des composants en bits.</a:t>
            </a:r>
          </a:p>
          <a:p>
            <a:r>
              <a:rPr lang="fr-FR" dirty="0" smtClean="0"/>
              <a:t>Stocker dans un tableau de bits.</a:t>
            </a:r>
          </a:p>
          <a:p>
            <a:endParaRPr lang="fr-FR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793788" y="3208275"/>
            <a:ext cx="8229600" cy="481231"/>
          </a:xfrm>
          <a:prstGeom prst="rect">
            <a:avLst/>
          </a:prstGeom>
        </p:spPr>
        <p:txBody>
          <a:bodyPr vert="horz"/>
          <a:lstStyle>
            <a:lvl1pPr marL="457200" indent="-457200" algn="l" defTabSz="457200" rtl="0" eaLnBrk="1" latinLnBrk="0" hangingPunct="1">
              <a:spcBef>
                <a:spcPct val="20000"/>
              </a:spcBef>
              <a:buFont typeface="+mj-lt"/>
              <a:buAutoNum type="alphaUcPeriod"/>
              <a:defRPr sz="1900" kern="1200">
                <a:solidFill>
                  <a:srgbClr val="0086C7"/>
                </a:solidFill>
                <a:latin typeface="Arial"/>
                <a:ea typeface="+mn-ea"/>
                <a:cs typeface="Arial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+mj-lt"/>
              <a:buAutoNum type="alphaUcPeriod"/>
              <a:defRPr sz="1900" kern="1200">
                <a:solidFill>
                  <a:srgbClr val="0086C7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fr-FR" dirty="0" smtClean="0"/>
              <a:t>Calcul de Round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641312" y="3652435"/>
            <a:ext cx="8229600" cy="1037038"/>
          </a:xfrm>
        </p:spPr>
        <p:txBody>
          <a:bodyPr/>
          <a:lstStyle/>
          <a:p>
            <a:r>
              <a:rPr lang="fr-FR" dirty="0" smtClean="0"/>
              <a:t>R1 : résister aux attaques de brute-force.</a:t>
            </a:r>
          </a:p>
          <a:p>
            <a:r>
              <a:rPr lang="fr-FR" dirty="0" smtClean="0"/>
              <a:t>R2 : une répartition égale de 0 et de 1.</a:t>
            </a:r>
          </a:p>
          <a:p>
            <a:r>
              <a:rPr lang="fr-FR" dirty="0" smtClean="0"/>
              <a:t>R3 : éviter une forte corrélation entre les images chiffrées.</a:t>
            </a:r>
          </a:p>
          <a:p>
            <a:endParaRPr lang="fr-FR" dirty="0"/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793788" y="4825400"/>
            <a:ext cx="8229600" cy="481231"/>
          </a:xfrm>
          <a:prstGeom prst="rect">
            <a:avLst/>
          </a:prstGeom>
        </p:spPr>
        <p:txBody>
          <a:bodyPr vert="horz"/>
          <a:lstStyle>
            <a:lvl1pPr marL="457200" indent="-457200" algn="l" defTabSz="457200" rtl="0" eaLnBrk="1" latinLnBrk="0" hangingPunct="1">
              <a:spcBef>
                <a:spcPct val="20000"/>
              </a:spcBef>
              <a:buFont typeface="+mj-lt"/>
              <a:buAutoNum type="alphaUcPeriod"/>
              <a:defRPr sz="1900" kern="1200">
                <a:solidFill>
                  <a:srgbClr val="0086C7"/>
                </a:solidFill>
                <a:latin typeface="Arial"/>
                <a:ea typeface="+mn-ea"/>
                <a:cs typeface="Arial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+mj-lt"/>
              <a:buAutoNum type="alphaUcPeriod"/>
              <a:defRPr sz="1900" kern="1200">
                <a:solidFill>
                  <a:srgbClr val="0086C7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fr-FR" dirty="0" smtClean="0"/>
              <a:t>Constitution de la clé de chiffrement</a:t>
            </a:r>
            <a:endParaRPr lang="fr-FR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641312" y="5262007"/>
            <a:ext cx="8229600" cy="1037038"/>
          </a:xfrm>
        </p:spPr>
        <p:txBody>
          <a:bodyPr/>
          <a:lstStyle/>
          <a:p>
            <a:r>
              <a:rPr lang="fr-FR" dirty="0" err="1"/>
              <a:t>srand</a:t>
            </a:r>
            <a:r>
              <a:rPr lang="fr-FR" dirty="0"/>
              <a:t>(time(NULL</a:t>
            </a:r>
            <a:r>
              <a:rPr lang="fr-FR" dirty="0" smtClean="0"/>
              <a:t>));</a:t>
            </a:r>
          </a:p>
          <a:p>
            <a:r>
              <a:rPr lang="fr-FR" dirty="0"/>
              <a:t>K[i] = rand()%L;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15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1388" y="281101"/>
            <a:ext cx="8229600" cy="559158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Analyses de sécurité &gt; Echantillons de 3 images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831850" y="1109771"/>
            <a:ext cx="8229600" cy="48123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Génération des 3 images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641350" y="1658662"/>
            <a:ext cx="8229600" cy="913340"/>
          </a:xfrm>
        </p:spPr>
        <p:txBody>
          <a:bodyPr/>
          <a:lstStyle/>
          <a:p>
            <a:r>
              <a:rPr lang="fr-FR" dirty="0" smtClean="0"/>
              <a:t>Programme qui récupère l’image initiale.</a:t>
            </a:r>
          </a:p>
          <a:p>
            <a:r>
              <a:rPr lang="fr-FR" dirty="0" smtClean="0"/>
              <a:t>Récupère les valeurs du pixel à modifier et les décrémente.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1850" y="2625738"/>
            <a:ext cx="8229600" cy="481231"/>
          </a:xfrm>
          <a:prstGeom prst="rect">
            <a:avLst/>
          </a:prstGeom>
        </p:spPr>
        <p:txBody>
          <a:bodyPr vert="horz"/>
          <a:lstStyle>
            <a:lvl1pPr marL="457200" indent="-457200" algn="l" defTabSz="457200" rtl="0" eaLnBrk="1" latinLnBrk="0" hangingPunct="1">
              <a:spcBef>
                <a:spcPct val="20000"/>
              </a:spcBef>
              <a:buFont typeface="+mj-lt"/>
              <a:buAutoNum type="alphaUcPeriod"/>
              <a:defRPr sz="1900" kern="1200">
                <a:solidFill>
                  <a:srgbClr val="0086C7"/>
                </a:solidFill>
                <a:latin typeface="Arial"/>
                <a:ea typeface="+mn-ea"/>
                <a:cs typeface="Arial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+mj-lt"/>
              <a:buAutoNum type="alphaUcPeriod"/>
              <a:defRPr sz="1900" kern="1200">
                <a:solidFill>
                  <a:srgbClr val="0086C7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fr-FR" dirty="0" smtClean="0"/>
              <a:t>Calculs du coefficient de corrélation, de NPCR et de UACI</a:t>
            </a:r>
            <a:endParaRPr lang="fr-FR" dirty="0"/>
          </a:p>
        </p:txBody>
      </p:sp>
      <p:sp>
        <p:nvSpPr>
          <p:cNvPr id="6" name="Espace réservé du contenu 3"/>
          <p:cNvSpPr txBox="1">
            <a:spLocks/>
          </p:cNvSpPr>
          <p:nvPr/>
        </p:nvSpPr>
        <p:spPr>
          <a:xfrm>
            <a:off x="641388" y="3787196"/>
            <a:ext cx="8229600" cy="3748088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3390405"/>
            <a:ext cx="3924300" cy="11144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52" y="3408790"/>
            <a:ext cx="3243833" cy="1188665"/>
          </a:xfrm>
          <a:prstGeom prst="rect">
            <a:avLst/>
          </a:prstGeom>
        </p:spPr>
      </p:pic>
      <p:sp>
        <p:nvSpPr>
          <p:cNvPr id="10" name="Espace réservé du contenu 3"/>
          <p:cNvSpPr txBox="1">
            <a:spLocks/>
          </p:cNvSpPr>
          <p:nvPr/>
        </p:nvSpPr>
        <p:spPr>
          <a:xfrm>
            <a:off x="641388" y="5014958"/>
            <a:ext cx="8229600" cy="913340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x</a:t>
            </a:r>
            <a:r>
              <a:rPr lang="fr-FR" dirty="0" smtClean="0"/>
              <a:t> et y sont les valeurs des pixels adjacents.</a:t>
            </a:r>
          </a:p>
          <a:p>
            <a:r>
              <a:rPr lang="fr-FR" dirty="0" smtClean="0"/>
              <a:t>C1 et C2 sont deux images de même taille W*H. </a:t>
            </a:r>
          </a:p>
          <a:p>
            <a:r>
              <a:rPr lang="fr-FR" dirty="0" smtClean="0"/>
              <a:t>Si C1(</a:t>
            </a:r>
            <a:r>
              <a:rPr lang="fr-FR" dirty="0" err="1" smtClean="0"/>
              <a:t>i,j</a:t>
            </a:r>
            <a:r>
              <a:rPr lang="fr-FR" dirty="0" smtClean="0"/>
              <a:t>) est différent de C2(</a:t>
            </a:r>
            <a:r>
              <a:rPr lang="fr-FR" dirty="0" err="1" smtClean="0"/>
              <a:t>i,j</a:t>
            </a:r>
            <a:r>
              <a:rPr lang="fr-FR" dirty="0" smtClean="0"/>
              <a:t>), alors D(</a:t>
            </a:r>
            <a:r>
              <a:rPr lang="fr-FR" dirty="0" err="1" smtClean="0"/>
              <a:t>i,j</a:t>
            </a:r>
            <a:r>
              <a:rPr lang="fr-FR" dirty="0" smtClean="0"/>
              <a:t>) = 1, sinon 0.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5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Analyses de sécurité &gt; </a:t>
            </a:r>
            <a:r>
              <a:rPr lang="fr-FR" dirty="0" smtClean="0"/>
              <a:t>Echantillons </a:t>
            </a:r>
            <a:r>
              <a:rPr lang="fr-FR" dirty="0"/>
              <a:t>de 3 images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641349" y="1057453"/>
            <a:ext cx="8229600" cy="48123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Résultats des analyses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ce réservé du contenu 4"/>
              <p:cNvGraphicFramePr>
                <a:graphicFrameLocks noGrp="1"/>
              </p:cNvGraphicFramePr>
              <p:nvPr>
                <p:ph sz="quarter" idx="11"/>
                <p:extLst>
                  <p:ext uri="{D42A27DB-BD31-4B8C-83A1-F6EECF244321}">
                    <p14:modId xmlns:p14="http://schemas.microsoft.com/office/powerpoint/2010/main" val="753172363"/>
                  </p:ext>
                </p:extLst>
              </p:nvPr>
            </p:nvGraphicFramePr>
            <p:xfrm>
              <a:off x="641350" y="1653268"/>
              <a:ext cx="8229599" cy="1866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Image ½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FR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fr-FR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fr-FR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fr-FR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fr-FR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Corr.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NPCR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UACI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Corr.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NPCR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UACI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p>
                              </m:sSubSup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/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sup>
                              </m:sSubSup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0.0020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99.64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33.51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-0.0021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99.60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33.55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p>
                              </m:sSubSup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/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0.0008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-0.0024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33.41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fr-FR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/</m:t>
                              </m:r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0.0006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99.61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-0.0010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33.43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ce réservé du contenu 4"/>
              <p:cNvGraphicFramePr>
                <a:graphicFrameLocks noGrp="1"/>
              </p:cNvGraphicFramePr>
              <p:nvPr>
                <p:ph sz="quarter" idx="11"/>
                <p:extLst>
                  <p:ext uri="{D42A27DB-BD31-4B8C-83A1-F6EECF244321}">
                    <p14:modId xmlns:p14="http://schemas.microsoft.com/office/powerpoint/2010/main" val="753172363"/>
                  </p:ext>
                </p:extLst>
              </p:nvPr>
            </p:nvGraphicFramePr>
            <p:xfrm>
              <a:off x="641350" y="1653268"/>
              <a:ext cx="8229599" cy="1898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Image ½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18" t="-8197" r="-502073" b="-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518" t="-8197" r="-202073" b="-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Corr.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NPCR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UACI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Corr.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NPCR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UACI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9319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8" t="-198438" r="-602073" b="-2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0.0020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99.64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33.51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-0.0021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99.60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33.55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8" t="-313115" r="-60207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0.0008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-0.0024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33.41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9319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8" t="-387692" r="-602073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0.0006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99.61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-0.0010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33.43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Espace réservé du contenu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5833213"/>
                  </p:ext>
                </p:extLst>
              </p:nvPr>
            </p:nvGraphicFramePr>
            <p:xfrm>
              <a:off x="641389" y="3915029"/>
              <a:ext cx="8229599" cy="1866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Image ½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FR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fr-FR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fr-FR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𝑩</m:t>
                                  </m:r>
                                </m:sub>
                                <m:sup>
                                  <m:r>
                                    <a:rPr lang="fr-FR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fr-FR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Corr.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NPCR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UACI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Corr.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NPCR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UACI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p>
                              </m:sSubSup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/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sup>
                              </m:sSubSup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-0.0017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99.64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0.0067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33.28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p>
                              </m:sSubSup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/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0.0040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0.0017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99.58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33.36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fr-FR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/</m:t>
                              </m:r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0.0036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99.63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0.0087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33.30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Espace réservé du contenu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5833213"/>
                  </p:ext>
                </p:extLst>
              </p:nvPr>
            </p:nvGraphicFramePr>
            <p:xfrm>
              <a:off x="641389" y="3915029"/>
              <a:ext cx="8229599" cy="1898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Image ½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8197" r="-502073" b="-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518" t="-8197" r="-202073" b="-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Corr.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NPCR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UACI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Corr.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NPCR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UACI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9319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198438" r="-602073" b="-2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-0.0017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99.64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0.0067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33.28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313115" r="-60207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0.0040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0.0017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99.58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33.36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9319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387692" r="-602073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0.0036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99.63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33.44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0.0087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99.57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33.30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652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Analyses de sécurité &gt; </a:t>
            </a:r>
            <a:r>
              <a:rPr lang="fr-FR" dirty="0" smtClean="0"/>
              <a:t>Echantillons </a:t>
            </a:r>
            <a:r>
              <a:rPr lang="fr-FR" dirty="0"/>
              <a:t>de 100 </a:t>
            </a:r>
            <a:r>
              <a:rPr lang="fr-FR" dirty="0" smtClean="0"/>
              <a:t>images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914400" y="967038"/>
            <a:ext cx="8229600" cy="48123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Chiffrement des 100 </a:t>
            </a:r>
            <a:r>
              <a:rPr lang="fr-FR" dirty="0" smtClean="0"/>
              <a:t>images : Script Python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641350" y="1888439"/>
            <a:ext cx="8229600" cy="3748088"/>
          </a:xfrm>
        </p:spPr>
        <p:txBody>
          <a:bodyPr/>
          <a:lstStyle/>
          <a:p>
            <a:r>
              <a:rPr lang="fr-FR" dirty="0">
                <a:solidFill>
                  <a:schemeClr val="accent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os</a:t>
            </a:r>
          </a:p>
          <a:p>
            <a:endParaRPr lang="fr-FR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fr-F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fr-FR" dirty="0">
                <a:solidFill>
                  <a:schemeClr val="accent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__</a:t>
            </a:r>
            <a:r>
              <a:rPr lang="fr-F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name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__ == </a:t>
            </a:r>
            <a:r>
              <a:rPr lang="fr-FR" dirty="0">
                <a:solidFill>
                  <a:schemeClr val="accent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'__main__'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fr-F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path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lang="fr-FR" dirty="0">
                <a:solidFill>
                  <a:schemeClr val="accent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'images/lena100/'</a:t>
            </a:r>
          </a:p>
          <a:p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fr-FR" dirty="0" err="1">
                <a:solidFill>
                  <a:schemeClr val="accent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print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os.listdir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fr-F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path</a:t>
            </a:r>
            <a:r>
              <a:rPr lang="fr-F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endParaRPr lang="fr-F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fr-F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fr-FR" dirty="0">
                <a:solidFill>
                  <a:schemeClr val="accent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dirty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file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dirty="0">
                <a:solidFill>
                  <a:schemeClr val="accent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os.listdir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fr-F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path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):</a:t>
            </a:r>
          </a:p>
          <a:p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</a:t>
            </a:r>
            <a:r>
              <a:rPr lang="fr-FR" dirty="0" err="1">
                <a:solidFill>
                  <a:schemeClr val="accent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print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dirty="0">
                <a:solidFill>
                  <a:schemeClr val="accent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'projet.exe images/lena100</a:t>
            </a:r>
            <a:r>
              <a:rPr lang="fr-FR" dirty="0" smtClean="0">
                <a:solidFill>
                  <a:schemeClr val="accent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/‘ </a:t>
            </a:r>
            <a:r>
              <a:rPr lang="fr-F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fr-FR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file</a:t>
            </a:r>
            <a:endParaRPr lang="fr-FR" dirty="0">
              <a:solidFill>
                <a:schemeClr val="accent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os.system(</a:t>
            </a:r>
            <a:r>
              <a:rPr lang="fr-FR" dirty="0">
                <a:solidFill>
                  <a:schemeClr val="accent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'projet.exe images/lena100</a:t>
            </a:r>
            <a:r>
              <a:rPr lang="fr-FR" dirty="0" smtClean="0">
                <a:solidFill>
                  <a:schemeClr val="accent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/‘ </a:t>
            </a:r>
            <a:r>
              <a:rPr lang="fr-F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fr-FR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file</a:t>
            </a:r>
            <a:r>
              <a:rPr lang="fr-F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fr-FR" dirty="0" smtClean="0">
                <a:solidFill>
                  <a:schemeClr val="accent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'images/lena100C/‘ </a:t>
            </a:r>
            <a:r>
              <a:rPr lang="fr-F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</a:t>
            </a:r>
            <a:r>
              <a:rPr lang="fr-FR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file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259710"/>
              </p:ext>
            </p:extLst>
          </p:nvPr>
        </p:nvGraphicFramePr>
        <p:xfrm>
          <a:off x="617838" y="1878227"/>
          <a:ext cx="7933038" cy="3756454"/>
        </p:xfrm>
        <a:graphic>
          <a:graphicData uri="http://schemas.openxmlformats.org/drawingml/2006/table">
            <a:tbl>
              <a:tblPr/>
              <a:tblGrid>
                <a:gridCol w="7933038"/>
              </a:tblGrid>
              <a:tr h="375645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52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Analyses de sécurité &gt; Echantillon de 100 images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943428" y="1070885"/>
            <a:ext cx="8229600" cy="48123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Fonctions spécifiques pour l’analyse de sécurité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641388" y="1929039"/>
            <a:ext cx="8229600" cy="3748088"/>
          </a:xfrm>
        </p:spPr>
        <p:txBody>
          <a:bodyPr/>
          <a:lstStyle/>
          <a:p>
            <a:r>
              <a:rPr lang="fr-FR" dirty="0" smtClean="0"/>
              <a:t>Fonction de calcul des moyennes des coefficients de corrélation, de NPCR et de UACI.</a:t>
            </a:r>
          </a:p>
          <a:p>
            <a:r>
              <a:rPr lang="fr-FR" dirty="0" smtClean="0"/>
              <a:t>Moyennes utilisées dans le calcul des </a:t>
            </a:r>
            <a:r>
              <a:rPr lang="fr-FR" i="1" dirty="0" smtClean="0"/>
              <a:t>Standard </a:t>
            </a:r>
            <a:r>
              <a:rPr lang="fr-FR" i="1" dirty="0" err="1" smtClean="0"/>
              <a:t>Deviation</a:t>
            </a:r>
            <a:r>
              <a:rPr lang="fr-FR" i="1" dirty="0" smtClean="0"/>
              <a:t> Values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Avec </a:t>
            </a:r>
            <a:r>
              <a:rPr lang="el-GR" dirty="0" smtClean="0"/>
              <a:t>μ</a:t>
            </a:r>
            <a:r>
              <a:rPr lang="fr-FR" dirty="0" smtClean="0"/>
              <a:t> la moyenne prise en compte</a:t>
            </a:r>
          </a:p>
          <a:p>
            <a:r>
              <a:rPr lang="fr-FR" dirty="0"/>
              <a:t>	</a:t>
            </a:r>
            <a:r>
              <a:rPr lang="fr-FR" dirty="0" smtClean="0"/>
              <a:t>x</a:t>
            </a:r>
            <a:r>
              <a:rPr lang="fr-FR" sz="1600" dirty="0" smtClean="0"/>
              <a:t>i </a:t>
            </a:r>
            <a:r>
              <a:rPr lang="fr-FR" dirty="0" smtClean="0"/>
              <a:t>la valeur du coefficient courant</a:t>
            </a:r>
          </a:p>
          <a:p>
            <a:r>
              <a:rPr lang="fr-FR" dirty="0"/>
              <a:t>	</a:t>
            </a:r>
            <a:r>
              <a:rPr lang="fr-FR" dirty="0" smtClean="0"/>
              <a:t>N le nombre total de x</a:t>
            </a:r>
            <a:endParaRPr lang="fr-FR" dirty="0"/>
          </a:p>
        </p:txBody>
      </p:sp>
      <p:pic>
        <p:nvPicPr>
          <p:cNvPr id="2052" name="Picture 4" descr="https://www.mathsisfun.com/data/images/standard-deviation-formul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14" y="3164116"/>
            <a:ext cx="2153344" cy="74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8537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hème Office">
  <a:themeElements>
    <a:clrScheme name="Personnalisée 1">
      <a:dk1>
        <a:sysClr val="windowText" lastClr="000000"/>
      </a:dk1>
      <a:lt1>
        <a:srgbClr val="A6A9B0"/>
      </a:lt1>
      <a:dk2>
        <a:srgbClr val="0E57AC"/>
      </a:dk2>
      <a:lt2>
        <a:srgbClr val="A6A9B0"/>
      </a:lt2>
      <a:accent1>
        <a:srgbClr val="98BD0B"/>
      </a:accent1>
      <a:accent2>
        <a:srgbClr val="FFE500"/>
      </a:accent2>
      <a:accent3>
        <a:srgbClr val="E7760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</TotalTime>
  <Words>437</Words>
  <Application>Microsoft Office PowerPoint</Application>
  <PresentationFormat>Affichage à l'écran (4:3)</PresentationFormat>
  <Paragraphs>166</Paragraphs>
  <Slides>12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 Unicode MS</vt:lpstr>
      <vt:lpstr>Arial</vt:lpstr>
      <vt:lpstr>Calibri</vt:lpstr>
      <vt:lpstr>Cambria Math</vt:lpstr>
      <vt:lpstr>Verdana</vt:lpstr>
      <vt:lpstr>Thème Office</vt:lpstr>
      <vt:lpstr>1_Thème Office</vt:lpstr>
      <vt:lpstr>Projet de Cryptographie</vt:lpstr>
      <vt:lpstr>Plan </vt:lpstr>
      <vt:lpstr>Introduction</vt:lpstr>
      <vt:lpstr>Introduction</vt:lpstr>
      <vt:lpstr>Chiffrement et déchiffrement</vt:lpstr>
      <vt:lpstr>Analyses de sécurité &gt; Echantillons de 3 images</vt:lpstr>
      <vt:lpstr>Analyses de sécurité &gt; Echantillons de 3 images</vt:lpstr>
      <vt:lpstr>Analyses de sécurité &gt; Echantillons de 100 images</vt:lpstr>
      <vt:lpstr>Analyses de sécurité &gt; Echantillon de 100 images</vt:lpstr>
      <vt:lpstr>Analyses de sécurité &gt; Echantillon de 100 images</vt:lpstr>
      <vt:lpstr>Conclusion </vt:lpstr>
      <vt:lpstr>Merci de votre attention </vt:lpstr>
    </vt:vector>
  </TitlesOfParts>
  <Company>ESIEA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PISSOCHET Franck</dc:creator>
  <cp:lastModifiedBy>Maélie DESSAPT</cp:lastModifiedBy>
  <cp:revision>186</cp:revision>
  <cp:lastPrinted>2015-03-26T08:53:35Z</cp:lastPrinted>
  <dcterms:created xsi:type="dcterms:W3CDTF">2014-08-26T14:06:07Z</dcterms:created>
  <dcterms:modified xsi:type="dcterms:W3CDTF">2015-08-24T21:30:05Z</dcterms:modified>
</cp:coreProperties>
</file>