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90" r:id="rId3"/>
    <p:sldId id="291" r:id="rId4"/>
    <p:sldId id="396" r:id="rId5"/>
    <p:sldId id="400" r:id="rId6"/>
    <p:sldId id="384" r:id="rId7"/>
    <p:sldId id="391" r:id="rId8"/>
    <p:sldId id="398" r:id="rId9"/>
    <p:sldId id="394" r:id="rId10"/>
    <p:sldId id="395" r:id="rId11"/>
    <p:sldId id="399" r:id="rId12"/>
    <p:sldId id="397" r:id="rId13"/>
    <p:sldId id="390" r:id="rId14"/>
  </p:sldIdLst>
  <p:sldSz cx="9144000" cy="6858000" type="screen4x3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787" userDrawn="1">
          <p15:clr>
            <a:srgbClr val="A4A3A4"/>
          </p15:clr>
        </p15:guide>
        <p15:guide id="3" orient="horz" pos="956">
          <p15:clr>
            <a:srgbClr val="A4A3A4"/>
          </p15:clr>
        </p15:guide>
        <p15:guide id="4" pos="500">
          <p15:clr>
            <a:srgbClr val="A4A3A4"/>
          </p15:clr>
        </p15:guide>
        <p15:guide id="5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 userDrawn="1">
          <p15:clr>
            <a:srgbClr val="A4A3A4"/>
          </p15:clr>
        </p15:guide>
        <p15:guide id="2" pos="2050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5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64" y="78"/>
      </p:cViewPr>
      <p:guideLst>
        <p:guide orient="horz" pos="3249"/>
        <p:guide pos="3787"/>
        <p:guide orient="horz" pos="956"/>
        <p:guide pos="500"/>
        <p:guide orient="horz" pos="15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2578" y="-82"/>
      </p:cViewPr>
      <p:guideLst>
        <p:guide orient="horz" pos="3033"/>
        <p:guide pos="205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35C22C21-00F0-453D-9F95-88E883B22B37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08D84076-2646-4066-849B-4F61E03BD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03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fld id="{8328B61D-03EC-4E28-B0C3-D0E6E9D7193F}" type="datetimeFigureOut">
              <a:rPr lang="fr-FR" smtClean="0"/>
              <a:t>25/08/2015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3" tIns="45712" rIns="91423" bIns="45712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fld id="{B40D6265-E9E2-43B6-8555-F1FCE471A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36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2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7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R1 : taille de clé minimum pour résister aux attaques de brute-force.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R2 : nombre de tours nécessaires pour bien mélanger le tableau de bits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R2 : nombre de tours nécessaires afin d’avoir une répartition égale de 0 et de 1. -&gt;</a:t>
            </a:r>
            <a:r>
              <a:rPr lang="fr-FR" baseline="0" dirty="0" smtClean="0"/>
              <a:t> regarder l’image chiffrée et voir juste une série aléatoire de bits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Tout</a:t>
            </a:r>
            <a:r>
              <a:rPr lang="fr-FR" baseline="0" dirty="0" smtClean="0"/>
              <a:t> est en place, donc chiffrement </a:t>
            </a:r>
            <a:r>
              <a:rPr lang="fr-FR" baseline="0" smtClean="0"/>
              <a:t>et déchiffrement.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8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NPCR 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Pixels Change Rate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et UACI 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Unified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NPCR : évaluation du pourcentage  de différence entre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valeurs de pixel de 2 images.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UACI : mesure l’intensité moyenne des différences entre 2 images.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0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Génération des images &gt; script python</a:t>
            </a:r>
            <a:r>
              <a:rPr lang="fr-FR" baseline="0" dirty="0" smtClean="0"/>
              <a:t> &gt;</a:t>
            </a:r>
            <a:r>
              <a:rPr lang="fr-FR" dirty="0" smtClean="0"/>
              <a:t> chiffrement</a:t>
            </a:r>
            <a:r>
              <a:rPr lang="fr-FR" baseline="0" dirty="0" smtClean="0"/>
              <a:t> et déchiffrement.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BARRE TIT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37" y="2347913"/>
            <a:ext cx="6481763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74614" y="2583430"/>
            <a:ext cx="5213875" cy="1740539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7" name="Picture 16" descr="logo-esiea-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641600"/>
            <a:ext cx="265588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14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98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4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80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8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912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67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206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3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RRE TIT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336"/>
            <a:ext cx="8101013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148287"/>
            <a:ext cx="708147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8" name="Picture 10" descr="BARRE foot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56" y="6345408"/>
            <a:ext cx="8204200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logo-esiea-sansbaseline-0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" y="6396208"/>
            <a:ext cx="939800" cy="4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>
            <a:spLocks noGrp="1"/>
          </p:cNvSpPr>
          <p:nvPr userDrawn="1"/>
        </p:nvSpPr>
        <p:spPr>
          <a:xfrm>
            <a:off x="8724728" y="6438900"/>
            <a:ext cx="340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75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35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60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086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61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912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5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133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1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18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BARRE foo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56" y="6345408"/>
            <a:ext cx="8204200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logo-esiea-sansbaseline-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" y="6396208"/>
            <a:ext cx="939800" cy="4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itre 1"/>
          <p:cNvSpPr>
            <a:spLocks noGrp="1"/>
          </p:cNvSpPr>
          <p:nvPr userDrawn="1"/>
        </p:nvSpPr>
        <p:spPr>
          <a:xfrm>
            <a:off x="641388" y="176099"/>
            <a:ext cx="8229600" cy="86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86C7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 userDrawn="1"/>
        </p:nvSpPr>
        <p:spPr>
          <a:xfrm>
            <a:off x="8724728" y="6438900"/>
            <a:ext cx="340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2" name="Picture 12" descr="BARRE TITR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101"/>
            <a:ext cx="42863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11430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+mj-lt"/>
              <a:buAutoNum type="arabicPeriod"/>
              <a:defRPr/>
            </a:lvl1pPr>
          </a:lstStyle>
          <a:p>
            <a:pPr marL="457200" indent="-457200"/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641350" y="1620838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>
              <a:buFont typeface="+mj-lt"/>
              <a:buAutoNum type="alphaUcPeriod"/>
              <a:defRPr sz="1900">
                <a:solidFill>
                  <a:srgbClr val="0086C7"/>
                </a:solidFill>
                <a:latin typeface="Arial"/>
                <a:cs typeface="Arial"/>
              </a:defRPr>
            </a:lvl1pPr>
            <a:lvl2pPr marL="914400" indent="-457200">
              <a:buFont typeface="+mj-lt"/>
              <a:buAutoNum type="alphaUcPeriod"/>
              <a:defRPr sz="1900">
                <a:solidFill>
                  <a:srgbClr val="0086C7"/>
                </a:solidFill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1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641350" y="2320925"/>
            <a:ext cx="8229600" cy="3748088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19568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71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0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54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957"/>
            <a:ext cx="8229600" cy="1535043"/>
          </a:xfrm>
          <a:prstGeom prst="rect">
            <a:avLst/>
          </a:prstGeom>
        </p:spPr>
        <p:txBody>
          <a:bodyPr/>
          <a:lstStyle>
            <a:lvl1pPr algn="l">
              <a:defRPr sz="3000" b="0" u="none" baseline="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F81BD"/>
                </a:solidFill>
              </a:defRPr>
            </a:lvl1pPr>
            <a:lvl2pPr marL="630000">
              <a:defRPr sz="2000"/>
            </a:lvl2pPr>
            <a:lvl3pPr marL="630000" algn="just">
              <a:defRPr sz="1400"/>
            </a:lvl3pPr>
            <a:lvl4pPr marL="630000" algn="just">
              <a:defRPr sz="1400" i="1"/>
            </a:lvl4pPr>
            <a:lvl5pPr marL="630000" algn="just"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2603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32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1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0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image" Target="../media/image7.jpe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3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4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086C7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oneTexte 7"/>
          <p:cNvSpPr txBox="1">
            <a:spLocks noChangeArrowheads="1"/>
          </p:cNvSpPr>
          <p:nvPr userDrawn="1"/>
        </p:nvSpPr>
        <p:spPr bwMode="auto">
          <a:xfrm>
            <a:off x="8466138" y="6443663"/>
            <a:ext cx="5349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4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fld id="{03A357EF-C311-474F-ACDC-EB8AD21111B2}" type="slidenum">
              <a:rPr lang="fr-FR" sz="1400" b="1" smtClean="0">
                <a:solidFill>
                  <a:prstClr val="black"/>
                </a:solidFill>
                <a:latin typeface="Calibri" pitchFamily="34" charset="0"/>
              </a:rPr>
              <a:pPr algn="r" defTabSz="914400" eaLnBrk="1" fontAlgn="base" hangingPunct="1">
                <a:spcBef>
                  <a:spcPct val="20000"/>
                </a:spcBef>
                <a:spcAft>
                  <a:spcPct val="0"/>
                </a:spcAft>
                <a:defRPr/>
              </a:pPr>
              <a:t>‹N°›</a:t>
            </a:fld>
            <a:endParaRPr lang="fr-FR" sz="1400" b="1" smtClean="0">
              <a:solidFill>
                <a:prstClr val="black"/>
              </a:solidFill>
              <a:latin typeface="Calibri" pitchFamily="34" charset="0"/>
            </a:endParaRP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fr-FR" sz="1300" b="1" smtClean="0">
              <a:solidFill>
                <a:srgbClr val="80808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74614" y="2410710"/>
            <a:ext cx="5213875" cy="1740539"/>
          </a:xfrm>
        </p:spPr>
        <p:txBody>
          <a:bodyPr/>
          <a:lstStyle/>
          <a:p>
            <a:r>
              <a:rPr lang="fr-FR" dirty="0" smtClean="0"/>
              <a:t>Projet de Cryptographie</a:t>
            </a:r>
            <a:endParaRPr lang="fr-FR" sz="3800" b="1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4646645" y="5894339"/>
            <a:ext cx="4224305" cy="34934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Mardi 25 Août 2015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1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6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Echantillon de 100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388" y="1134845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Résultats des analyses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581977518"/>
              </p:ext>
            </p:extLst>
          </p:nvPr>
        </p:nvGraphicFramePr>
        <p:xfrm>
          <a:off x="641350" y="2320925"/>
          <a:ext cx="8229600" cy="2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666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Indicator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Lena RGB-Color	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Barbara Grayscale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fr-FR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fr-FR" sz="18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fr-FR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fr-FR" sz="18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fr-FR" dirty="0" smtClean="0"/>
                        <a:t>Corr. </a:t>
                      </a:r>
                      <a:r>
                        <a:rPr lang="fr-FR" dirty="0" err="1" smtClean="0"/>
                        <a:t>Coef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0.003653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0.004081</a:t>
                      </a:r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fr-FR" dirty="0" smtClean="0"/>
                        <a:t>NPCR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98.613225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0.991378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98.612637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0.991381</a:t>
                      </a:r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fr-FR" dirty="0" smtClean="0"/>
                        <a:t>UACI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33.126162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0.343615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33.125216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0.346809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87945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smtClean="0"/>
              <a:t>10/12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3773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184" y="1463831"/>
            <a:ext cx="6277232" cy="631086"/>
          </a:xfrm>
        </p:spPr>
        <p:txBody>
          <a:bodyPr/>
          <a:lstStyle/>
          <a:p>
            <a:r>
              <a:rPr lang="fr-FR" dirty="0" smtClean="0"/>
              <a:t>Conclusion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587945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smtClean="0"/>
              <a:t>11/12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008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184" y="1463831"/>
            <a:ext cx="6277232" cy="631086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671751" y="5792575"/>
            <a:ext cx="16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Maélie </a:t>
            </a:r>
            <a:r>
              <a:rPr lang="fr-FR" dirty="0" err="1" smtClean="0"/>
              <a:t>Dessapt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587945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smtClean="0"/>
              <a:t>12/12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178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148288"/>
            <a:ext cx="7081472" cy="631086"/>
          </a:xfrm>
        </p:spPr>
        <p:txBody>
          <a:bodyPr/>
          <a:lstStyle/>
          <a:p>
            <a:r>
              <a:rPr lang="fr-FR" dirty="0" smtClean="0"/>
              <a:t>Plan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4605" y="3348680"/>
            <a:ext cx="7383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Chiffrement et déchiffrement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de sécurité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en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68" y="1035277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rbar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92" y="1035277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smtClean="0"/>
              <a:t>2/12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649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52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93788" y="942871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6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681056"/>
            <a:ext cx="8229600" cy="10370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fr-FR" dirty="0" smtClean="0"/>
              <a:t>Analyse de l’article</a:t>
            </a:r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 startAt="2"/>
            </a:pPr>
            <a:r>
              <a:rPr lang="fr-FR" dirty="0" smtClean="0"/>
              <a:t> Algorithmes de chiffrement et déchiffrement</a:t>
            </a:r>
          </a:p>
          <a:p>
            <a:pPr marL="342900" indent="-342900">
              <a:buAutoNum type="arabicPeriod" startAt="2"/>
            </a:pPr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.	Analyses de sécurité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3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693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41350" y="1183485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Etude de réalisation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987096"/>
            <a:ext cx="8229600" cy="3748088"/>
          </a:xfrm>
        </p:spPr>
        <p:txBody>
          <a:bodyPr/>
          <a:lstStyle/>
          <a:p>
            <a:r>
              <a:rPr lang="fr-FR" dirty="0" smtClean="0"/>
              <a:t>Contrainte : utilisation du C</a:t>
            </a:r>
          </a:p>
          <a:p>
            <a:endParaRPr lang="fr-FR" dirty="0" smtClean="0"/>
          </a:p>
          <a:p>
            <a:r>
              <a:rPr lang="fr-FR" dirty="0" smtClean="0"/>
              <a:t>Quelles librairies utiliser ? </a:t>
            </a:r>
          </a:p>
          <a:p>
            <a:r>
              <a:rPr lang="fr-FR" dirty="0"/>
              <a:t>	</a:t>
            </a:r>
            <a:r>
              <a:rPr lang="fr-FR" dirty="0" smtClean="0"/>
              <a:t>SFML ? Non.</a:t>
            </a:r>
          </a:p>
          <a:p>
            <a:r>
              <a:rPr lang="fr-FR" dirty="0"/>
              <a:t>	</a:t>
            </a:r>
            <a:r>
              <a:rPr lang="fr-FR" dirty="0" smtClean="0"/>
              <a:t>SDL ? Facile à utiliser.</a:t>
            </a:r>
          </a:p>
          <a:p>
            <a:endParaRPr lang="fr-FR" dirty="0" smtClean="0"/>
          </a:p>
          <a:p>
            <a:r>
              <a:rPr lang="fr-FR" dirty="0" smtClean="0"/>
              <a:t>SDL 2 ne supporte pas </a:t>
            </a:r>
            <a:r>
              <a:rPr lang="fr-FR" dirty="0" err="1" smtClean="0"/>
              <a:t>SDL_Image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Interférences entre SDL1.2 et SDL2.</a:t>
            </a:r>
          </a:p>
          <a:p>
            <a:endParaRPr lang="fr-FR" dirty="0" smtClean="0"/>
          </a:p>
          <a:p>
            <a:r>
              <a:rPr lang="fr-FR" dirty="0" smtClean="0"/>
              <a:t>Utilisation de Code::Blocks sous Windows.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</a:t>
            </a:r>
            <a:r>
              <a:rPr lang="fr-FR" sz="1400" dirty="0" smtClean="0"/>
              <a:t>4/12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150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52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Chiffrement et déchiffrement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50" y="1399388"/>
            <a:ext cx="8229600" cy="2690698"/>
          </a:xfrm>
        </p:spPr>
        <p:txBody>
          <a:bodyPr/>
          <a:lstStyle/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93788" y="881086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Tableau de bits</a:t>
            </a:r>
            <a:endParaRPr lang="fr-FR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347814"/>
            <a:ext cx="8229600" cy="1037038"/>
          </a:xfrm>
        </p:spPr>
        <p:txBody>
          <a:bodyPr/>
          <a:lstStyle/>
          <a:p>
            <a:r>
              <a:rPr lang="fr-FR" dirty="0" err="1" smtClean="0"/>
              <a:t>SDL_Surface</a:t>
            </a:r>
            <a:r>
              <a:rPr lang="fr-FR" dirty="0" smtClean="0"/>
              <a:t> pour récupérer mon image.</a:t>
            </a:r>
          </a:p>
          <a:p>
            <a:r>
              <a:rPr lang="fr-FR" dirty="0" err="1" smtClean="0"/>
              <a:t>obtenirPixel</a:t>
            </a:r>
            <a:r>
              <a:rPr lang="fr-FR" dirty="0" smtClean="0"/>
              <a:t> pour récupérer un pixel.</a:t>
            </a:r>
          </a:p>
          <a:p>
            <a:r>
              <a:rPr lang="fr-FR" dirty="0" err="1" smtClean="0"/>
              <a:t>SDL_getRGB</a:t>
            </a:r>
            <a:r>
              <a:rPr lang="fr-FR" dirty="0" smtClean="0"/>
              <a:t> pour récupérer ses composants.</a:t>
            </a:r>
          </a:p>
          <a:p>
            <a:r>
              <a:rPr lang="fr-FR" dirty="0" smtClean="0"/>
              <a:t>Convertir les valeurs des composants en bits.</a:t>
            </a:r>
          </a:p>
          <a:p>
            <a:r>
              <a:rPr lang="fr-FR" dirty="0" smtClean="0"/>
              <a:t>Stocker dans un tableau de bits.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93788" y="3208275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Calcul de Round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12" y="3652435"/>
            <a:ext cx="8229600" cy="1037038"/>
          </a:xfrm>
        </p:spPr>
        <p:txBody>
          <a:bodyPr/>
          <a:lstStyle/>
          <a:p>
            <a:r>
              <a:rPr lang="fr-FR" dirty="0" smtClean="0"/>
              <a:t>R1 : résister aux attaques de brute-force.</a:t>
            </a:r>
          </a:p>
          <a:p>
            <a:r>
              <a:rPr lang="fr-FR" dirty="0" smtClean="0"/>
              <a:t>R2 : une répartition égale de 0 et de 1.</a:t>
            </a:r>
          </a:p>
          <a:p>
            <a:r>
              <a:rPr lang="fr-FR" dirty="0" smtClean="0"/>
              <a:t>R3 : éviter une forte corrélation entre les images chiffrées.</a:t>
            </a:r>
          </a:p>
          <a:p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793788" y="4825400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Constitution de la clé de chiffrement</a:t>
            </a:r>
            <a:endParaRPr lang="fr-FR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12" y="5262007"/>
            <a:ext cx="8229600" cy="1037038"/>
          </a:xfrm>
        </p:spPr>
        <p:txBody>
          <a:bodyPr/>
          <a:lstStyle/>
          <a:p>
            <a:r>
              <a:rPr lang="fr-FR" dirty="0" err="1"/>
              <a:t>srand</a:t>
            </a:r>
            <a:r>
              <a:rPr lang="fr-FR" dirty="0"/>
              <a:t>(time(NULL</a:t>
            </a:r>
            <a:r>
              <a:rPr lang="fr-FR" dirty="0" smtClean="0"/>
              <a:t>));</a:t>
            </a:r>
          </a:p>
          <a:p>
            <a:r>
              <a:rPr lang="fr-FR" dirty="0"/>
              <a:t>K[i] = rand()%L;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5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015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55915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Analyses de sécurité &gt; Echantillons de 3 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1850" y="1109771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Génération des 3 images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50" y="1658662"/>
            <a:ext cx="8229600" cy="913340"/>
          </a:xfrm>
        </p:spPr>
        <p:txBody>
          <a:bodyPr/>
          <a:lstStyle/>
          <a:p>
            <a:r>
              <a:rPr lang="fr-FR" dirty="0" smtClean="0"/>
              <a:t>Programme qui récupère l’image initiale.</a:t>
            </a:r>
          </a:p>
          <a:p>
            <a:r>
              <a:rPr lang="fr-FR" dirty="0" smtClean="0"/>
              <a:t>Récupère les valeurs du pixel à modifier et les décrémente.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1850" y="2625738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Calculs du coefficient de corrélation, de NPCR et de UACI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641388" y="3787196"/>
            <a:ext cx="8229600" cy="374808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390405"/>
            <a:ext cx="3924300" cy="11144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52" y="3408790"/>
            <a:ext cx="3243833" cy="1188665"/>
          </a:xfrm>
          <a:prstGeom prst="rect">
            <a:avLst/>
          </a:prstGeom>
        </p:spPr>
      </p:pic>
      <p:sp>
        <p:nvSpPr>
          <p:cNvPr id="10" name="Espace réservé du contenu 3"/>
          <p:cNvSpPr txBox="1">
            <a:spLocks/>
          </p:cNvSpPr>
          <p:nvPr/>
        </p:nvSpPr>
        <p:spPr>
          <a:xfrm>
            <a:off x="641388" y="5014958"/>
            <a:ext cx="8229600" cy="91334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x</a:t>
            </a:r>
            <a:r>
              <a:rPr lang="fr-FR" dirty="0" smtClean="0"/>
              <a:t> et y sont les valeurs des pixels adjacents.</a:t>
            </a:r>
          </a:p>
          <a:p>
            <a:r>
              <a:rPr lang="fr-FR" dirty="0" smtClean="0"/>
              <a:t>C1 et C2 sont deux images de même taille W*H. </a:t>
            </a:r>
          </a:p>
          <a:p>
            <a:r>
              <a:rPr lang="fr-FR" dirty="0" smtClean="0"/>
              <a:t>Si C1(</a:t>
            </a:r>
            <a:r>
              <a:rPr lang="fr-FR" dirty="0" err="1" smtClean="0"/>
              <a:t>i,j</a:t>
            </a:r>
            <a:r>
              <a:rPr lang="fr-FR" dirty="0" smtClean="0"/>
              <a:t>) est différent de C2(</a:t>
            </a:r>
            <a:r>
              <a:rPr lang="fr-FR" dirty="0" err="1" smtClean="0"/>
              <a:t>i,j</a:t>
            </a:r>
            <a:r>
              <a:rPr lang="fr-FR" dirty="0" smtClean="0"/>
              <a:t>), alors D(</a:t>
            </a:r>
            <a:r>
              <a:rPr lang="fr-FR" dirty="0" err="1" smtClean="0"/>
              <a:t>i,j</a:t>
            </a:r>
            <a:r>
              <a:rPr lang="fr-FR" dirty="0" smtClean="0"/>
              <a:t>) = 1, sinon 0.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6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175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</a:t>
            </a:r>
            <a:r>
              <a:rPr lang="fr-FR" dirty="0" smtClean="0"/>
              <a:t>Echantillons </a:t>
            </a:r>
            <a:r>
              <a:rPr lang="fr-FR" dirty="0"/>
              <a:t>de 3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349" y="1057453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Résultats des analyses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sz="quarter" idx="11"/>
                <p:extLst>
                  <p:ext uri="{D42A27DB-BD31-4B8C-83A1-F6EECF244321}">
                    <p14:modId xmlns:p14="http://schemas.microsoft.com/office/powerpoint/2010/main" val="753172363"/>
                  </p:ext>
                </p:extLst>
              </p:nvPr>
            </p:nvGraphicFramePr>
            <p:xfrm>
              <a:off x="641350" y="1653268"/>
              <a:ext cx="8229599" cy="1866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0.0020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33.41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/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sz="quarter" idx="11"/>
                <p:extLst>
                  <p:ext uri="{D42A27DB-BD31-4B8C-83A1-F6EECF244321}">
                    <p14:modId xmlns:p14="http://schemas.microsoft.com/office/powerpoint/2010/main" val="753172363"/>
                  </p:ext>
                </p:extLst>
              </p:nvPr>
            </p:nvGraphicFramePr>
            <p:xfrm>
              <a:off x="641350" y="1653268"/>
              <a:ext cx="8229599" cy="189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8" t="-8197" r="-5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518" t="-8197" r="-2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8" t="-198438" r="-602073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0.0020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8" t="-313115" r="-60207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33.41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8" t="-387692" r="-602073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833213"/>
                  </p:ext>
                </p:extLst>
              </p:nvPr>
            </p:nvGraphicFramePr>
            <p:xfrm>
              <a:off x="641389" y="3915029"/>
              <a:ext cx="8229599" cy="1866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33.28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/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0.0036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0.0087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33.30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833213"/>
                  </p:ext>
                </p:extLst>
              </p:nvPr>
            </p:nvGraphicFramePr>
            <p:xfrm>
              <a:off x="641389" y="3915029"/>
              <a:ext cx="8229599" cy="189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8197" r="-5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518" t="-8197" r="-2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98438" r="-602073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33.28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3115" r="-60207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87692" r="-602073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0.0036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0.0087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33.30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ZoneTexte 6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7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652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</a:t>
            </a:r>
            <a:r>
              <a:rPr lang="fr-FR" dirty="0" smtClean="0"/>
              <a:t>Echantillons </a:t>
            </a:r>
            <a:r>
              <a:rPr lang="fr-FR" dirty="0"/>
              <a:t>de 100 </a:t>
            </a:r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914400" y="967038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Chiffrement des 100 </a:t>
            </a:r>
            <a:r>
              <a:rPr lang="fr-FR" dirty="0" smtClean="0"/>
              <a:t>images : Script Python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50" y="1888439"/>
            <a:ext cx="8229600" cy="3748088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os</a:t>
            </a:r>
          </a:p>
          <a:p>
            <a:endParaRPr lang="fr-F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fr-F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__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__ == 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'__main__'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'images/lena100/'</a:t>
            </a: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dirty="0" err="1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os.listdir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endParaRPr lang="fr-F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fr-F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os.listdir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</a:t>
            </a: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fr-FR" dirty="0" err="1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'projet.exe images/lena100</a:t>
            </a:r>
            <a:r>
              <a:rPr lang="fr-FR" dirty="0" smtClean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/‘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fr-FR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</a:t>
            </a:r>
            <a:endParaRPr lang="fr-FR" dirty="0">
              <a:solidFill>
                <a:schemeClr val="accent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os.system(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'projet.exe images/lena100</a:t>
            </a:r>
            <a:r>
              <a:rPr lang="fr-FR" dirty="0" smtClean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/‘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fr-FR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fr-FR" dirty="0" smtClean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'images/lena100C/‘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fr-FR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file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59710"/>
              </p:ext>
            </p:extLst>
          </p:nvPr>
        </p:nvGraphicFramePr>
        <p:xfrm>
          <a:off x="617838" y="1878227"/>
          <a:ext cx="7933038" cy="3756454"/>
        </p:xfrm>
        <a:graphic>
          <a:graphicData uri="http://schemas.openxmlformats.org/drawingml/2006/table">
            <a:tbl>
              <a:tblPr/>
              <a:tblGrid>
                <a:gridCol w="7933038"/>
              </a:tblGrid>
              <a:tr h="37564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8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135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Echantillon de 100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943428" y="1070885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Fonctions spécifiques pour l’analyse de sécurité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929039"/>
            <a:ext cx="8229600" cy="3748088"/>
          </a:xfrm>
        </p:spPr>
        <p:txBody>
          <a:bodyPr/>
          <a:lstStyle/>
          <a:p>
            <a:r>
              <a:rPr lang="fr-FR" dirty="0" smtClean="0"/>
              <a:t>Fonction de calcul des moyennes des coefficients de corrélation, de NPCR et de UACI.</a:t>
            </a:r>
          </a:p>
          <a:p>
            <a:r>
              <a:rPr lang="fr-FR" dirty="0" smtClean="0"/>
              <a:t>Moyennes utilisées dans le calcul des </a:t>
            </a:r>
            <a:r>
              <a:rPr lang="fr-FR" i="1" dirty="0" smtClean="0"/>
              <a:t>Standard </a:t>
            </a:r>
            <a:r>
              <a:rPr lang="fr-FR" i="1" dirty="0" err="1" smtClean="0"/>
              <a:t>Deviation</a:t>
            </a:r>
            <a:r>
              <a:rPr lang="fr-FR" i="1" dirty="0" smtClean="0"/>
              <a:t> Values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Avec </a:t>
            </a:r>
            <a:r>
              <a:rPr lang="el-GR" dirty="0" smtClean="0"/>
              <a:t>μ</a:t>
            </a:r>
            <a:r>
              <a:rPr lang="fr-FR" dirty="0" smtClean="0"/>
              <a:t> la moyenne prise en compte</a:t>
            </a:r>
          </a:p>
          <a:p>
            <a:r>
              <a:rPr lang="fr-FR" dirty="0"/>
              <a:t>	</a:t>
            </a:r>
            <a:r>
              <a:rPr lang="fr-FR" dirty="0" smtClean="0"/>
              <a:t>x</a:t>
            </a:r>
            <a:r>
              <a:rPr lang="fr-FR" sz="1600" dirty="0" smtClean="0"/>
              <a:t>i </a:t>
            </a:r>
            <a:r>
              <a:rPr lang="fr-FR" dirty="0" smtClean="0"/>
              <a:t>la valeur du coefficient courant</a:t>
            </a:r>
          </a:p>
          <a:p>
            <a:r>
              <a:rPr lang="fr-FR" dirty="0"/>
              <a:t>	</a:t>
            </a:r>
            <a:r>
              <a:rPr lang="fr-FR" dirty="0" smtClean="0"/>
              <a:t>N le nombre total de x</a:t>
            </a:r>
            <a:endParaRPr lang="fr-FR" dirty="0"/>
          </a:p>
        </p:txBody>
      </p:sp>
      <p:pic>
        <p:nvPicPr>
          <p:cNvPr id="2052" name="Picture 4" descr="https://www.mathsisfun.com/data/images/standard-deviation-formul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4" y="3164116"/>
            <a:ext cx="2153344" cy="74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637373" y="6519953"/>
            <a:ext cx="67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9</a:t>
            </a:r>
            <a:r>
              <a:rPr lang="fr-FR" sz="1400" dirty="0" smtClean="0"/>
              <a:t>/12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27853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hème Office">
  <a:themeElements>
    <a:clrScheme name="Personnalisée 1">
      <a:dk1>
        <a:sysClr val="windowText" lastClr="000000"/>
      </a:dk1>
      <a:lt1>
        <a:srgbClr val="A6A9B0"/>
      </a:lt1>
      <a:dk2>
        <a:srgbClr val="0E57AC"/>
      </a:dk2>
      <a:lt2>
        <a:srgbClr val="A6A9B0"/>
      </a:lt2>
      <a:accent1>
        <a:srgbClr val="98BD0B"/>
      </a:accent1>
      <a:accent2>
        <a:srgbClr val="FFE500"/>
      </a:accent2>
      <a:accent3>
        <a:srgbClr val="E776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579</Words>
  <Application>Microsoft Office PowerPoint</Application>
  <PresentationFormat>Affichage à l'écran (4:3)</PresentationFormat>
  <Paragraphs>185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Cambria Math</vt:lpstr>
      <vt:lpstr>Verdana</vt:lpstr>
      <vt:lpstr>Thème Office</vt:lpstr>
      <vt:lpstr>1_Thème Office</vt:lpstr>
      <vt:lpstr>Projet de Cryptographie</vt:lpstr>
      <vt:lpstr>Plan </vt:lpstr>
      <vt:lpstr>Introduction</vt:lpstr>
      <vt:lpstr>Introduction</vt:lpstr>
      <vt:lpstr>Chiffrement et déchiffrement</vt:lpstr>
      <vt:lpstr>Analyses de sécurité &gt; Echantillons de 3 images</vt:lpstr>
      <vt:lpstr>Analyses de sécurité &gt; Echantillons de 3 images</vt:lpstr>
      <vt:lpstr>Analyses de sécurité &gt; Echantillons de 100 images</vt:lpstr>
      <vt:lpstr>Analyses de sécurité &gt; Echantillon de 100 images</vt:lpstr>
      <vt:lpstr>Analyses de sécurité &gt; Echantillon de 100 images</vt:lpstr>
      <vt:lpstr>Conclusion </vt:lpstr>
      <vt:lpstr>Merci de votre attention </vt:lpstr>
    </vt:vector>
  </TitlesOfParts>
  <Company>ESIEA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PISSOCHET Franck</dc:creator>
  <cp:lastModifiedBy>Maélie DESSAPT</cp:lastModifiedBy>
  <cp:revision>187</cp:revision>
  <cp:lastPrinted>2015-03-26T08:53:35Z</cp:lastPrinted>
  <dcterms:created xsi:type="dcterms:W3CDTF">2014-08-26T14:06:07Z</dcterms:created>
  <dcterms:modified xsi:type="dcterms:W3CDTF">2015-08-25T07:27:33Z</dcterms:modified>
</cp:coreProperties>
</file>