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50816b8f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c50816b8f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c50816b8f_2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50816b8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c50816b8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50816b8f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c50816b8f_2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50816b8f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c50816b8f_2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50816b8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c50816b8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50816b8f_2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c50816b8f_2_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50816b8f_2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c50816b8f_2_7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 showMasterSp="0">
  <p:cSld name="Cover Slide layout">
    <p:bg>
      <p:bgPr>
        <a:solidFill>
          <a:srgbClr val="61B4F6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Fullslidesppt-Contents\20161206\Real-estate-key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170" y="655242"/>
            <a:ext cx="1695024" cy="35704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dk1">
              <a:alpha val="3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267494"/>
            <a:ext cx="1301512" cy="3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633225" y="1784375"/>
            <a:ext cx="51810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26075" y="2945275"/>
            <a:ext cx="5202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solidFill>
          <a:srgbClr val="61B4F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Fullslidesppt-Contents\20161206\Real-estate-key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0432" y="3939902"/>
            <a:ext cx="503983" cy="10616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25621" y="773956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asic Layout">
  <p:cSld name="9_Basic Layou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2"/>
          <p:cNvGrpSpPr/>
          <p:nvPr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60" name="Google Shape;60;p12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63" name="Google Shape;63;p12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2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" name="Google Shape;65;p12"/>
          <p:cNvSpPr/>
          <p:nvPr>
            <p:ph idx="2" type="pic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asic Layout">
  <p:cSld name="7_Basic Layout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Basic Layout">
  <p:cSld name="13_Basic Layout">
    <p:bg>
      <p:bgPr>
        <a:solidFill>
          <a:srgbClr val="61B4F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0432" y="3939902"/>
            <a:ext cx="503983" cy="10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>
            <p:ph idx="2" type="pic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rgbClr val="D8D8D8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3" type="pic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rgbClr val="D8D8D8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4"/>
          <p:cNvSpPr/>
          <p:nvPr>
            <p:ph idx="4" type="pic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rgbClr val="D8D8D8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5621" y="773956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asic Layout">
  <p:cSld name="10_Basic Layout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1"/>
            <a:ext cx="5559552" cy="515813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63327" y="0"/>
                </a:lnTo>
                <a:lnTo>
                  <a:pt x="119999" y="120000"/>
                </a:lnTo>
                <a:lnTo>
                  <a:pt x="0" y="119659"/>
                </a:lnTo>
                <a:lnTo>
                  <a:pt x="0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987574"/>
            <a:ext cx="4850588" cy="26578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>
            <p:ph idx="2" type="pic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Basic Layout">
  <p:cSld name="12_Basic Layou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608" y="3484704"/>
            <a:ext cx="720080" cy="151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9"/>
          <p:cNvGrpSpPr/>
          <p:nvPr/>
        </p:nvGrpSpPr>
        <p:grpSpPr>
          <a:xfrm>
            <a:off x="3980607" y="699542"/>
            <a:ext cx="1182786" cy="2787530"/>
            <a:chOff x="3980607" y="483518"/>
            <a:chExt cx="1182786" cy="2787530"/>
          </a:xfrm>
        </p:grpSpPr>
        <p:pic>
          <p:nvPicPr>
            <p:cNvPr descr="E:\002-KIMS BUSINESS\007-02-Fullslidesppt-Contents\20161206\Real-estate-key.png" id="94" name="Google Shape;94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80607" y="483518"/>
              <a:ext cx="1182786" cy="2491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9"/>
            <p:cNvSpPr/>
            <p:nvPr/>
          </p:nvSpPr>
          <p:spPr>
            <a:xfrm>
              <a:off x="4087149" y="3071827"/>
              <a:ext cx="1011264" cy="199221"/>
            </a:xfrm>
            <a:prstGeom prst="ellipse">
              <a:avLst/>
            </a:pr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55576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755576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0"/>
          <p:cNvGrpSpPr/>
          <p:nvPr/>
        </p:nvGrpSpPr>
        <p:grpSpPr>
          <a:xfrm>
            <a:off x="755725" y="3062543"/>
            <a:ext cx="1872059" cy="1576233"/>
            <a:chOff x="102157" y="1419622"/>
            <a:chExt cx="1872059" cy="1576233"/>
          </a:xfrm>
        </p:grpSpPr>
        <p:sp>
          <p:nvSpPr>
            <p:cNvPr id="103" name="Google Shape;103;p20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 use Layout">
  <p:cSld name="for use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8820472" y="0"/>
            <a:ext cx="323528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06\Real-estate-key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6662" y="3219822"/>
            <a:ext cx="774340" cy="163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s Layout">
  <p:cSld name="color codes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4"/>
          <p:cNvGrpSpPr/>
          <p:nvPr/>
        </p:nvGrpSpPr>
        <p:grpSpPr>
          <a:xfrm>
            <a:off x="835204" y="699542"/>
            <a:ext cx="1968500" cy="4146550"/>
            <a:chOff x="835204" y="699542"/>
            <a:chExt cx="1968500" cy="4146550"/>
          </a:xfrm>
        </p:grpSpPr>
        <p:pic>
          <p:nvPicPr>
            <p:cNvPr descr="E:\002-KIMS BUSINESS\007-02-Fullslidesppt-Contents\20161206\Real-estate-key.png" id="19" name="Google Shape;1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35204" y="699542"/>
              <a:ext cx="1968500" cy="414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002-KIMS BUSINESS\007-02-Fullslidesppt-Contents\20161206\Real-estate-key2.png" id="20" name="Google Shape;20;p4"/>
            <p:cNvPicPr preferRelativeResize="0"/>
            <p:nvPr/>
          </p:nvPicPr>
          <p:blipFill rotWithShape="1">
            <a:blip r:embed="rId3">
              <a:alphaModFix/>
            </a:blip>
            <a:srcRect b="0" l="50825" r="0" t="0"/>
            <a:stretch/>
          </p:blipFill>
          <p:spPr>
            <a:xfrm>
              <a:off x="1835696" y="699542"/>
              <a:ext cx="968008" cy="4146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4"/>
          <p:cNvSpPr txBox="1"/>
          <p:nvPr>
            <p:ph type="title"/>
          </p:nvPr>
        </p:nvSpPr>
        <p:spPr>
          <a:xfrm>
            <a:off x="2811975" y="464375"/>
            <a:ext cx="63321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803700" y="1040275"/>
            <a:ext cx="6300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solidFill>
          <a:srgbClr val="61B4F6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06\Real-estate-key2.png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6546" y="1473913"/>
            <a:ext cx="1042357" cy="21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6"/>
          <p:cNvGrpSpPr/>
          <p:nvPr/>
        </p:nvGrpSpPr>
        <p:grpSpPr>
          <a:xfrm>
            <a:off x="4132287" y="1717917"/>
            <a:ext cx="879425" cy="2072584"/>
            <a:chOff x="3980607" y="483518"/>
            <a:chExt cx="1182786" cy="2787530"/>
          </a:xfrm>
        </p:grpSpPr>
        <p:pic>
          <p:nvPicPr>
            <p:cNvPr descr="E:\002-KIMS BUSINESS\007-02-Fullslidesppt-Contents\20161206\Real-estate-key.png" id="29" name="Google Shape;2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80607" y="483518"/>
              <a:ext cx="1182786" cy="2491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0;p6"/>
            <p:cNvSpPr/>
            <p:nvPr/>
          </p:nvSpPr>
          <p:spPr>
            <a:xfrm>
              <a:off x="4087149" y="3071827"/>
              <a:ext cx="1011264" cy="199221"/>
            </a:xfrm>
            <a:prstGeom prst="ellipse">
              <a:avLst/>
            </a:pr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solidFill>
          <a:srgbClr val="61B4F6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0432" y="3939902"/>
            <a:ext cx="503983" cy="10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/>
          <p:nvPr>
            <p:ph idx="2" type="pic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5621" y="773956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/>
          <p:nvPr>
            <p:ph idx="2" type="pic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/>
          <p:nvPr>
            <p:ph idx="3" type="pic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4" type="pic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06\Real-estate-key.png"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0612" y="3219822"/>
            <a:ext cx="774340" cy="163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asic Layout">
  <p:cSld name="11_Basic Layout">
    <p:bg>
      <p:bgPr>
        <a:solidFill>
          <a:srgbClr val="61B4F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5621" y="773956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633225" y="1784375"/>
            <a:ext cx="5181000" cy="11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K</a:t>
            </a:r>
            <a:r>
              <a:rPr lang="en"/>
              <a:t>rusty Krab and Big Data</a:t>
            </a:r>
            <a:endParaRPr/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626075" y="2945275"/>
            <a:ext cx="52026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Applying big data on </a:t>
            </a:r>
            <a:r>
              <a:rPr lang="en"/>
              <a:t>restaurants business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7097800" y="83925"/>
            <a:ext cx="1990200" cy="911100"/>
          </a:xfrm>
          <a:prstGeom prst="rect">
            <a:avLst/>
          </a:prstGeom>
          <a:solidFill>
            <a:srgbClr val="61B4F6"/>
          </a:solidFill>
          <a:ln cap="flat" cmpd="sng" w="9525">
            <a:solidFill>
              <a:srgbClr val="61B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61B4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3192806" y="1527681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3"/>
          <p:cNvGrpSpPr/>
          <p:nvPr/>
        </p:nvGrpSpPr>
        <p:grpSpPr>
          <a:xfrm>
            <a:off x="3402125" y="2134748"/>
            <a:ext cx="5749181" cy="540000"/>
            <a:chOff x="3402125" y="2134748"/>
            <a:chExt cx="5749181" cy="540000"/>
          </a:xfrm>
        </p:grpSpPr>
        <p:sp>
          <p:nvSpPr>
            <p:cNvPr id="124" name="Google Shape;124;p23"/>
            <p:cNvSpPr/>
            <p:nvPr/>
          </p:nvSpPr>
          <p:spPr>
            <a:xfrm rot="-5400000">
              <a:off x="6006716" y="-469842"/>
              <a:ext cx="540000" cy="5749181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61B4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 txBox="1"/>
            <p:nvPr/>
          </p:nvSpPr>
          <p:spPr>
            <a:xfrm>
              <a:off x="3469513" y="2220082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3"/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28" name="Google Shape;128;p23"/>
            <p:cNvSpPr/>
            <p:nvPr/>
          </p:nvSpPr>
          <p:spPr>
            <a:xfrm rot="-5400000">
              <a:off x="6138204" y="361351"/>
              <a:ext cx="540000" cy="5471597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61B4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 txBox="1"/>
            <p:nvPr/>
          </p:nvSpPr>
          <p:spPr>
            <a:xfrm>
              <a:off x="3746220" y="291248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3"/>
          <p:cNvGrpSpPr/>
          <p:nvPr/>
        </p:nvGrpSpPr>
        <p:grpSpPr>
          <a:xfrm>
            <a:off x="3402124" y="3519551"/>
            <a:ext cx="5749180" cy="540000"/>
            <a:chOff x="3402124" y="3519551"/>
            <a:chExt cx="5749180" cy="540000"/>
          </a:xfrm>
        </p:grpSpPr>
        <p:sp>
          <p:nvSpPr>
            <p:cNvPr id="132" name="Google Shape;132;p23"/>
            <p:cNvSpPr/>
            <p:nvPr/>
          </p:nvSpPr>
          <p:spPr>
            <a:xfrm rot="-5400000">
              <a:off x="6006714" y="914961"/>
              <a:ext cx="540000" cy="574918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61B4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3"/>
            <p:cNvSpPr txBox="1"/>
            <p:nvPr/>
          </p:nvSpPr>
          <p:spPr>
            <a:xfrm>
              <a:off x="3448443" y="3604884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3"/>
          <p:cNvGrpSpPr/>
          <p:nvPr/>
        </p:nvGrpSpPr>
        <p:grpSpPr>
          <a:xfrm>
            <a:off x="3131841" y="4211952"/>
            <a:ext cx="6012161" cy="540000"/>
            <a:chOff x="3131841" y="4211952"/>
            <a:chExt cx="6012161" cy="540000"/>
          </a:xfrm>
        </p:grpSpPr>
        <p:sp>
          <p:nvSpPr>
            <p:cNvPr id="136" name="Google Shape;136;p23"/>
            <p:cNvSpPr/>
            <p:nvPr/>
          </p:nvSpPr>
          <p:spPr>
            <a:xfrm rot="-5400000">
              <a:off x="5867922" y="1475871"/>
              <a:ext cx="540000" cy="6012161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61B4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 txBox="1"/>
            <p:nvPr/>
          </p:nvSpPr>
          <p:spPr>
            <a:xfrm>
              <a:off x="3175269" y="4297285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3"/>
          <p:cNvSpPr txBox="1"/>
          <p:nvPr/>
        </p:nvSpPr>
        <p:spPr>
          <a:xfrm>
            <a:off x="3643207" y="1567150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Abdirahman Abdullahi          1432401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932408" y="2259551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Mohamed Alrefaei  		1617111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175382" y="2951952"/>
            <a:ext cx="4824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Dr. Raini Binti Hassan  </a:t>
            </a:r>
            <a:r>
              <a:rPr b="1" lang="en" sz="1200">
                <a:solidFill>
                  <a:schemeClr val="lt1"/>
                </a:solidFill>
              </a:rPr>
              <a:t>(Instructor)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932408" y="3644353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Asem Hamood Al-Abdali 	1513599	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643207" y="4336754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MHD Khaled  Maen		1523591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2811975" y="464375"/>
            <a:ext cx="63321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B4F6"/>
              </a:buClr>
              <a:buFont typeface="Arial"/>
              <a:buNone/>
            </a:pPr>
            <a:r>
              <a:rPr lang="en" sz="4000"/>
              <a:t>Team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4"/>
          <p:cNvGrpSpPr/>
          <p:nvPr/>
        </p:nvGrpSpPr>
        <p:grpSpPr>
          <a:xfrm>
            <a:off x="3504454" y="1359143"/>
            <a:ext cx="1811432" cy="2564250"/>
            <a:chOff x="1638999" y="1347614"/>
            <a:chExt cx="1728961" cy="2447504"/>
          </a:xfrm>
        </p:grpSpPr>
        <p:sp>
          <p:nvSpPr>
            <p:cNvPr id="150" name="Google Shape;150;p24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61B4F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4"/>
          <p:cNvSpPr/>
          <p:nvPr/>
        </p:nvSpPr>
        <p:spPr>
          <a:xfrm>
            <a:off x="4096985" y="2000052"/>
            <a:ext cx="626100" cy="529500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6492216" y="1808204"/>
            <a:ext cx="551100" cy="438000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783557" y="3468021"/>
            <a:ext cx="1237800" cy="339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Methodology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6263764" y="3007050"/>
            <a:ext cx="1008000" cy="276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results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1636565" y="1821098"/>
            <a:ext cx="318600" cy="551100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Key Points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768716" y="2614850"/>
            <a:ext cx="1008000" cy="276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Intro.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4"/>
          <p:cNvGrpSpPr/>
          <p:nvPr/>
        </p:nvGrpSpPr>
        <p:grpSpPr>
          <a:xfrm>
            <a:off x="827354" y="1289593"/>
            <a:ext cx="1811369" cy="2564317"/>
            <a:chOff x="1638999" y="1347614"/>
            <a:chExt cx="1728900" cy="2447568"/>
          </a:xfrm>
        </p:grpSpPr>
        <p:sp>
          <p:nvSpPr>
            <p:cNvPr id="161" name="Google Shape;161;p24"/>
            <p:cNvSpPr/>
            <p:nvPr/>
          </p:nvSpPr>
          <p:spPr>
            <a:xfrm>
              <a:off x="1703053" y="2859782"/>
              <a:ext cx="1600800" cy="935400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638999" y="1347614"/>
              <a:ext cx="1728900" cy="17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747374" y="1455989"/>
              <a:ext cx="1512300" cy="1512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61B4F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/>
          <p:nvPr/>
        </p:nvSpPr>
        <p:spPr>
          <a:xfrm>
            <a:off x="1106457" y="3398471"/>
            <a:ext cx="1237800" cy="339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Introduction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6181604" y="1289593"/>
            <a:ext cx="1811369" cy="2564317"/>
            <a:chOff x="1638999" y="1347614"/>
            <a:chExt cx="1728900" cy="2447568"/>
          </a:xfrm>
        </p:grpSpPr>
        <p:sp>
          <p:nvSpPr>
            <p:cNvPr id="166" name="Google Shape;166;p24"/>
            <p:cNvSpPr/>
            <p:nvPr/>
          </p:nvSpPr>
          <p:spPr>
            <a:xfrm>
              <a:off x="1703053" y="2859782"/>
              <a:ext cx="1600800" cy="935400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638999" y="1347614"/>
              <a:ext cx="1728900" cy="17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747374" y="1455989"/>
              <a:ext cx="1512300" cy="1512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61B4F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4"/>
          <p:cNvSpPr txBox="1"/>
          <p:nvPr/>
        </p:nvSpPr>
        <p:spPr>
          <a:xfrm>
            <a:off x="6460707" y="3398471"/>
            <a:ext cx="1237800" cy="339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Result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6633502" y="4184654"/>
            <a:ext cx="354300" cy="35760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449800" y="1937700"/>
            <a:ext cx="551100" cy="51510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6804043" y="1872747"/>
            <a:ext cx="551100" cy="645000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0" y="4457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>
                <a:solidFill>
                  <a:schemeClr val="lt1"/>
                </a:solidFill>
              </a:rPr>
              <a:t>Introduction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96125" y="1649500"/>
            <a:ext cx="35043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R</a:t>
            </a:r>
            <a:r>
              <a:rPr b="1" lang="en">
                <a:solidFill>
                  <a:schemeClr val="lt1"/>
                </a:solidFill>
              </a:rPr>
              <a:t>estaurants are on the top of business ideas it falls into the hospitality business category</a:t>
            </a:r>
            <a:endParaRPr b="1">
              <a:solidFill>
                <a:schemeClr val="lt1"/>
              </a:solidFill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Restaurant business plan varies from person to person.</a:t>
            </a:r>
            <a:endParaRPr b="1">
              <a:solidFill>
                <a:schemeClr val="lt1"/>
              </a:solidFill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The rate of startup restaurant first-year failure which is a 23% failure rate at their first year.</a:t>
            </a:r>
            <a:endParaRPr b="1">
              <a:solidFill>
                <a:schemeClr val="lt1"/>
              </a:solidFill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understand and analyze the data and the best Circumstances for a restaurant to success and what are the most favourite food cuisines to the students.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5832140" y="2715766"/>
            <a:ext cx="1656184" cy="16561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4932040" y="1835898"/>
            <a:ext cx="3456384" cy="3456384"/>
          </a:xfrm>
          <a:prstGeom prst="blockArc">
            <a:avLst>
              <a:gd fmla="val 10800000" name="adj1"/>
              <a:gd fmla="val 13612" name="adj2"/>
              <a:gd fmla="val 2314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603651" y="1997935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6313525" y="1522046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098731" y="1997935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4627836" y="3068568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8041717" y="3068568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811901" y="3262327"/>
            <a:ext cx="325283" cy="32800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299285" y="2221517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7778770" y="2185244"/>
            <a:ext cx="343200" cy="346200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137036" y="3006392"/>
            <a:ext cx="1046389" cy="1044690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6488626" y="1685150"/>
            <a:ext cx="343200" cy="367200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8242325" y="3231675"/>
            <a:ext cx="292200" cy="367200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5633022" y="2521377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244558" y="2693032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2856094" y="2521377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1467630" y="2693032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021486" y="2781073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6"/>
          <p:cNvGrpSpPr/>
          <p:nvPr/>
        </p:nvGrpSpPr>
        <p:grpSpPr>
          <a:xfrm>
            <a:off x="856844" y="1204982"/>
            <a:ext cx="1883306" cy="1107996"/>
            <a:chOff x="611560" y="1883423"/>
            <a:chExt cx="1883306" cy="1107996"/>
          </a:xfrm>
        </p:grpSpPr>
        <p:sp>
          <p:nvSpPr>
            <p:cNvPr id="202" name="Google Shape;202;p26"/>
            <p:cNvSpPr txBox="1"/>
            <p:nvPr/>
          </p:nvSpPr>
          <p:spPr>
            <a:xfrm>
              <a:off x="621347" y="2160422"/>
              <a:ext cx="18735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Understanding</a:t>
              </a:r>
              <a:r>
                <a:rPr lang="en" sz="1200">
                  <a:solidFill>
                    <a:schemeClr val="lt1"/>
                  </a:solidFill>
                </a:rPr>
                <a:t> the students’ tastes of food types.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611560" y="18834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Business understating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4" name="Google Shape;204;p26"/>
          <p:cNvCxnSpPr/>
          <p:nvPr/>
        </p:nvCxnSpPr>
        <p:spPr>
          <a:xfrm>
            <a:off x="907614" y="1476481"/>
            <a:ext cx="188569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oval"/>
            <a:tailEnd len="sm" w="sm" type="oval"/>
          </a:ln>
        </p:spPr>
      </p:cxnSp>
      <p:grpSp>
        <p:nvGrpSpPr>
          <p:cNvPr id="205" name="Google Shape;205;p26"/>
          <p:cNvGrpSpPr/>
          <p:nvPr/>
        </p:nvGrpSpPr>
        <p:grpSpPr>
          <a:xfrm>
            <a:off x="2247253" y="3688445"/>
            <a:ext cx="1883306" cy="1107996"/>
            <a:chOff x="611560" y="1877923"/>
            <a:chExt cx="1883306" cy="1107996"/>
          </a:xfrm>
        </p:grpSpPr>
        <p:sp>
          <p:nvSpPr>
            <p:cNvPr id="206" name="Google Shape;206;p26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Since our problem is unsupervised machine learning clustering K-Means tend to be suitable for the task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Algorithm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" name="Google Shape;208;p26"/>
          <p:cNvCxnSpPr/>
          <p:nvPr/>
        </p:nvCxnSpPr>
        <p:spPr>
          <a:xfrm>
            <a:off x="2284733" y="3965444"/>
            <a:ext cx="188569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oval"/>
            <a:tailEnd len="sm" w="sm" type="oval"/>
          </a:ln>
        </p:spPr>
      </p:cxnSp>
      <p:grpSp>
        <p:nvGrpSpPr>
          <p:cNvPr id="209" name="Google Shape;209;p26"/>
          <p:cNvGrpSpPr/>
          <p:nvPr/>
        </p:nvGrpSpPr>
        <p:grpSpPr>
          <a:xfrm>
            <a:off x="5028070" y="3688445"/>
            <a:ext cx="2177579" cy="1167405"/>
            <a:chOff x="611560" y="1877923"/>
            <a:chExt cx="2177579" cy="1167405"/>
          </a:xfrm>
        </p:grpSpPr>
        <p:sp>
          <p:nvSpPr>
            <p:cNvPr id="210" name="Google Shape;210;p26"/>
            <p:cNvSpPr txBox="1"/>
            <p:nvPr/>
          </p:nvSpPr>
          <p:spPr>
            <a:xfrm>
              <a:off x="621339" y="2154928"/>
              <a:ext cx="2167800" cy="8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●"/>
              </a:pPr>
              <a:r>
                <a:rPr lang="en" sz="1200">
                  <a:solidFill>
                    <a:schemeClr val="lt1"/>
                  </a:solidFill>
                </a:rPr>
                <a:t>Elbow Method: find a good K based on SSE.</a:t>
              </a:r>
              <a:endParaRPr sz="1200">
                <a:solidFill>
                  <a:schemeClr val="lt1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●"/>
              </a:pPr>
              <a:r>
                <a:rPr lang="en" sz="1200">
                  <a:solidFill>
                    <a:schemeClr val="lt1"/>
                  </a:solidFill>
                </a:rPr>
                <a:t>Silhouette Analysis: the average distance from all data point 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11" name="Google Shape;211;p26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Evaluation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2" name="Google Shape;212;p26"/>
          <p:cNvCxnSpPr/>
          <p:nvPr/>
        </p:nvCxnSpPr>
        <p:spPr>
          <a:xfrm>
            <a:off x="5038971" y="3965444"/>
            <a:ext cx="188569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oval"/>
            <a:tailEnd len="sm" w="sm" type="oval"/>
          </a:ln>
        </p:spPr>
      </p:cxnSp>
      <p:grpSp>
        <p:nvGrpSpPr>
          <p:cNvPr id="213" name="Google Shape;213;p26"/>
          <p:cNvGrpSpPr/>
          <p:nvPr/>
        </p:nvGrpSpPr>
        <p:grpSpPr>
          <a:xfrm>
            <a:off x="3637662" y="1192236"/>
            <a:ext cx="1883306" cy="1107996"/>
            <a:chOff x="611560" y="1877923"/>
            <a:chExt cx="1883306" cy="1107996"/>
          </a:xfrm>
        </p:grpSpPr>
        <p:sp>
          <p:nvSpPr>
            <p:cNvPr id="214" name="Google Shape;214;p26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61 attributes of students prefers regarding to food and </a:t>
              </a:r>
              <a:r>
                <a:rPr lang="en" sz="1200">
                  <a:solidFill>
                    <a:schemeClr val="lt1"/>
                  </a:solidFill>
                </a:rPr>
                <a:t>diet</a:t>
              </a:r>
              <a:r>
                <a:rPr lang="en" sz="1200">
                  <a:solidFill>
                    <a:schemeClr val="lt1"/>
                  </a:solidFill>
                </a:rPr>
                <a:t>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Data set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6" name="Google Shape;216;p26"/>
          <p:cNvCxnSpPr/>
          <p:nvPr/>
        </p:nvCxnSpPr>
        <p:spPr>
          <a:xfrm>
            <a:off x="3661852" y="1469235"/>
            <a:ext cx="188569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oval"/>
            <a:tailEnd len="sm" w="sm" type="oval"/>
          </a:ln>
        </p:spPr>
      </p:cxnSp>
      <p:grpSp>
        <p:nvGrpSpPr>
          <p:cNvPr id="217" name="Google Shape;217;p26"/>
          <p:cNvGrpSpPr/>
          <p:nvPr/>
        </p:nvGrpSpPr>
        <p:grpSpPr>
          <a:xfrm>
            <a:off x="6418478" y="1156316"/>
            <a:ext cx="1883306" cy="1107996"/>
            <a:chOff x="611560" y="1877923"/>
            <a:chExt cx="1883306" cy="1107996"/>
          </a:xfrm>
        </p:grpSpPr>
        <p:sp>
          <p:nvSpPr>
            <p:cNvPr id="218" name="Google Shape;218;p26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Drop the less </a:t>
              </a:r>
              <a:r>
                <a:rPr lang="en" sz="1200">
                  <a:solidFill>
                    <a:schemeClr val="lt1"/>
                  </a:solidFill>
                </a:rPr>
                <a:t>significant attribute and fill the missing values.</a:t>
              </a:r>
              <a:r>
                <a:rPr lang="en" sz="1200">
                  <a:solidFill>
                    <a:schemeClr val="lt1"/>
                  </a:solidFill>
                </a:rPr>
                <a:t>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Data preprocessing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0" name="Google Shape;220;p26"/>
          <p:cNvCxnSpPr/>
          <p:nvPr/>
        </p:nvCxnSpPr>
        <p:spPr>
          <a:xfrm>
            <a:off x="6416090" y="1433315"/>
            <a:ext cx="188569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oval"/>
            <a:tailEnd len="sm" w="sm" type="oval"/>
          </a:ln>
        </p:spPr>
      </p:cxnSp>
      <p:grpSp>
        <p:nvGrpSpPr>
          <p:cNvPr id="221" name="Google Shape;221;p26"/>
          <p:cNvGrpSpPr/>
          <p:nvPr/>
        </p:nvGrpSpPr>
        <p:grpSpPr>
          <a:xfrm>
            <a:off x="1038499" y="2046891"/>
            <a:ext cx="7082696" cy="1841420"/>
            <a:chOff x="720039" y="2441748"/>
            <a:chExt cx="7082696" cy="1841420"/>
          </a:xfrm>
        </p:grpSpPr>
        <p:sp>
          <p:nvSpPr>
            <p:cNvPr id="222" name="Google Shape;222;p26"/>
            <p:cNvSpPr/>
            <p:nvPr/>
          </p:nvSpPr>
          <p:spPr>
            <a:xfrm>
              <a:off x="720039" y="2731492"/>
              <a:ext cx="1551676" cy="1551676"/>
            </a:xfrm>
            <a:prstGeom prst="blockArc">
              <a:avLst>
                <a:gd fmla="val 11824196" name="adj1"/>
                <a:gd fmla="val 20729987" name="adj2"/>
                <a:gd fmla="val 8983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 rot="10800000">
              <a:off x="2102794" y="2441748"/>
              <a:ext cx="1551676" cy="1551676"/>
            </a:xfrm>
            <a:prstGeom prst="blockArc">
              <a:avLst>
                <a:gd fmla="val 11824196" name="adj1"/>
                <a:gd fmla="val 20729987" name="adj2"/>
                <a:gd fmla="val 8983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85549" y="2731492"/>
              <a:ext cx="1551676" cy="1551676"/>
            </a:xfrm>
            <a:prstGeom prst="blockArc">
              <a:avLst>
                <a:gd fmla="val 11824196" name="adj1"/>
                <a:gd fmla="val 20729987" name="adj2"/>
                <a:gd fmla="val 8983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 rot="10800000">
              <a:off x="4868304" y="2489127"/>
              <a:ext cx="1551676" cy="1551676"/>
            </a:xfrm>
            <a:prstGeom prst="blockArc">
              <a:avLst>
                <a:gd fmla="val 11824196" name="adj1"/>
                <a:gd fmla="val 20729987" name="adj2"/>
                <a:gd fmla="val 8983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6251059" y="2731492"/>
              <a:ext cx="1551676" cy="1551676"/>
            </a:xfrm>
            <a:prstGeom prst="blockArc">
              <a:avLst>
                <a:gd fmla="val 11824196" name="adj1"/>
                <a:gd fmla="val 20729987" name="adj2"/>
                <a:gd fmla="val 8983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6"/>
          <p:cNvSpPr/>
          <p:nvPr/>
        </p:nvSpPr>
        <p:spPr>
          <a:xfrm>
            <a:off x="1651695" y="2886791"/>
            <a:ext cx="325283" cy="32800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3072530" y="2734644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0" y="246545"/>
            <a:ext cx="91440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Methodology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4419663" y="2856138"/>
            <a:ext cx="343200" cy="367200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5808120" y="2694981"/>
            <a:ext cx="343200" cy="346200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7222100" y="2944175"/>
            <a:ext cx="292200" cy="367200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79512" y="399575"/>
            <a:ext cx="4392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200">
                <a:solidFill>
                  <a:schemeClr val="lt1"/>
                </a:solidFill>
              </a:rPr>
              <a:t>Result</a:t>
            </a:r>
            <a:endParaRPr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474875" y="1421382"/>
            <a:ext cx="35874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After 10000 iterations with k=3, K-Means algorithm revealed that the students who are clustered in c3 are 50% of the whole data, in that Krusty krab will target this group and try to add additional meals to approach the one of the remaining groups or both of them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37" y="975875"/>
            <a:ext cx="3657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Custom 2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