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50816b8f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c50816b8f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c50816b8f_2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50816b8f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c50816b8f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c50816b8f_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c50816b8f_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50816b8f_2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c50816b8f_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50816b8f_2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c50816b8f_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50816b8f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c50816b8f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50816b8f_2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c50816b8f_2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Slide layout">
  <p:cSld name="Cover Slide layout">
    <p:bg>
      <p:bgPr>
        <a:solidFill>
          <a:srgbClr val="61B4F6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170" y="655242"/>
            <a:ext cx="1695024" cy="35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1037304" y="4348431"/>
            <a:ext cx="1878512" cy="288032"/>
          </a:xfrm>
          <a:prstGeom prst="ellipse">
            <a:avLst/>
          </a:prstGeom>
          <a:solidFill>
            <a:schemeClr val="dk1">
              <a:alpha val="3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36" y="267494"/>
            <a:ext cx="1301512" cy="32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solidFill>
          <a:srgbClr val="61B4F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2"/>
            <a:ext cx="503983" cy="106161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2"/>
          <p:cNvGrpSpPr/>
          <p:nvPr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60" name="Google Shape;60;p12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" name="Google Shape;62;p1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63" name="Google Shape;63;p12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2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" name="Google Shape;65;p12"/>
          <p:cNvSpPr>
            <a:spLocks noGrp="1"/>
          </p:cNvSpPr>
          <p:nvPr>
            <p:ph type="pic" idx="2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Basic Layout">
  <p:cSld name="13_Basic Layout">
    <p:bg>
      <p:bgPr>
        <a:solidFill>
          <a:srgbClr val="61B4F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2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546867" y="2426592"/>
            <a:ext cx="2160240" cy="2160240"/>
          </a:xfrm>
          <a:prstGeom prst="ellipse">
            <a:avLst/>
          </a:prstGeom>
          <a:solidFill>
            <a:srgbClr val="D8D8D8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3"/>
          </p:nvPr>
        </p:nvSpPr>
        <p:spPr>
          <a:xfrm>
            <a:off x="3492451" y="1464654"/>
            <a:ext cx="2160240" cy="2160240"/>
          </a:xfrm>
          <a:prstGeom prst="ellipse">
            <a:avLst/>
          </a:prstGeom>
          <a:solidFill>
            <a:srgbClr val="D8D8D8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>
            <a:spLocks noGrp="1"/>
          </p:cNvSpPr>
          <p:nvPr>
            <p:ph type="pic" idx="4"/>
          </p:nvPr>
        </p:nvSpPr>
        <p:spPr>
          <a:xfrm>
            <a:off x="6416090" y="2426592"/>
            <a:ext cx="2160240" cy="2160240"/>
          </a:xfrm>
          <a:prstGeom prst="ellipse">
            <a:avLst/>
          </a:prstGeom>
          <a:solidFill>
            <a:srgbClr val="D8D8D8"/>
          </a:solidFill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229600" y="987574"/>
            <a:ext cx="914400" cy="1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1"/>
            <a:ext cx="5559552" cy="515813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63327" y="0"/>
                </a:lnTo>
                <a:lnTo>
                  <a:pt x="119999" y="120000"/>
                </a:lnTo>
                <a:lnTo>
                  <a:pt x="0" y="119659"/>
                </a:lnTo>
                <a:lnTo>
                  <a:pt x="0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987574"/>
            <a:ext cx="4850588" cy="26578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1320644" y="1124274"/>
            <a:ext cx="3280615" cy="217365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>
            <a:spLocks noGrp="1"/>
          </p:cNvSpPr>
          <p:nvPr>
            <p:ph type="pic" idx="2"/>
          </p:nvPr>
        </p:nvSpPr>
        <p:spPr>
          <a:xfrm>
            <a:off x="0" y="2121243"/>
            <a:ext cx="9144000" cy="26326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asic Layout">
  <p:cSld name="12_Basic Layou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>
            <a:off x="2843808" y="0"/>
            <a:ext cx="63001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3484704"/>
            <a:ext cx="720080" cy="151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3980607" y="699542"/>
            <a:ext cx="1182786" cy="2787530"/>
            <a:chOff x="3980607" y="483518"/>
            <a:chExt cx="1182786" cy="2787530"/>
          </a:xfrm>
        </p:grpSpPr>
        <p:pic>
          <p:nvPicPr>
            <p:cNvPr id="94" name="Google Shape;94;p19" descr="E:\002-KIMS BUSINESS\007-02-Fullslidesppt-Contents\20161206\Real-estate-key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607" y="483518"/>
              <a:ext cx="1182786" cy="249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9"/>
            <p:cNvSpPr/>
            <p:nvPr/>
          </p:nvSpPr>
          <p:spPr>
            <a:xfrm>
              <a:off x="4087149" y="3071827"/>
              <a:ext cx="1011264" cy="199221"/>
            </a:xfrm>
            <a:prstGeom prst="ellipse">
              <a:avLst/>
            </a:pr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03" name="Google Shape;103;p20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use Layout">
  <p:cSld name="for use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154766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8820472" y="0"/>
            <a:ext cx="323528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6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s Layout">
  <p:cSld name="color codes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8796" y="0"/>
            <a:ext cx="1844492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4"/>
          <p:cNvGrpSpPr/>
          <p:nvPr/>
        </p:nvGrpSpPr>
        <p:grpSpPr>
          <a:xfrm>
            <a:off x="835204" y="699542"/>
            <a:ext cx="1968500" cy="4146550"/>
            <a:chOff x="835204" y="699542"/>
            <a:chExt cx="1968500" cy="4146550"/>
          </a:xfrm>
        </p:grpSpPr>
        <p:pic>
          <p:nvPicPr>
            <p:cNvPr id="19" name="Google Shape;19;p4" descr="E:\002-KIMS BUSINESS\007-02-Fullslidesppt-Contents\20161206\Real-estate-key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35204" y="699542"/>
              <a:ext cx="1968500" cy="4146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 descr="E:\002-KIMS BUSINESS\007-02-Fullslidesppt-Contents\20161206\Real-estate-key2.png"/>
            <p:cNvPicPr preferRelativeResize="0"/>
            <p:nvPr/>
          </p:nvPicPr>
          <p:blipFill rotWithShape="1">
            <a:blip r:embed="rId3">
              <a:alphaModFix/>
            </a:blip>
            <a:srcRect l="50825"/>
            <a:stretch/>
          </p:blipFill>
          <p:spPr>
            <a:xfrm>
              <a:off x="1835696" y="699542"/>
              <a:ext cx="968008" cy="4146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2803700" y="1040275"/>
            <a:ext cx="63003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1B4F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solidFill>
          <a:srgbClr val="61B4F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683568" y="1167594"/>
            <a:ext cx="2808312" cy="280831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5" descr="E:\002-KIMS BUSINESS\007-02-Fullslidesppt-Contents\20161206\Real-estate-key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6546" y="1473913"/>
            <a:ext cx="1042357" cy="21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879812" y="0"/>
            <a:ext cx="3384376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6"/>
          <p:cNvGrpSpPr/>
          <p:nvPr/>
        </p:nvGrpSpPr>
        <p:grpSpPr>
          <a:xfrm>
            <a:off x="4132287" y="1717917"/>
            <a:ext cx="879425" cy="2072584"/>
            <a:chOff x="3980607" y="483518"/>
            <a:chExt cx="1182786" cy="2787530"/>
          </a:xfrm>
        </p:grpSpPr>
        <p:pic>
          <p:nvPicPr>
            <p:cNvPr id="29" name="Google Shape;29;p6" descr="E:\002-KIMS BUSINESS\007-02-Fullslidesppt-Contents\20161206\Real-estate-key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980607" y="483518"/>
              <a:ext cx="1182786" cy="249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6"/>
            <p:cNvSpPr/>
            <p:nvPr/>
          </p:nvSpPr>
          <p:spPr>
            <a:xfrm>
              <a:off x="4087149" y="3071827"/>
              <a:ext cx="1011264" cy="199221"/>
            </a:xfrm>
            <a:prstGeom prst="ellipse">
              <a:avLst/>
            </a:prstGeom>
            <a:solidFill>
              <a:schemeClr val="dk1">
                <a:alpha val="2196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solidFill>
          <a:srgbClr val="61B4F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32" y="3939902"/>
            <a:ext cx="503983" cy="10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539552" y="2070194"/>
            <a:ext cx="1728192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2824302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4917030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7009757" y="1439512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2824302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4917030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7009757" y="3135468"/>
            <a:ext cx="1536170" cy="15361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2844950" y="12347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3"/>
          </p:nvPr>
        </p:nvSpPr>
        <p:spPr>
          <a:xfrm>
            <a:off x="2844950" y="1799098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4"/>
          </p:nvPr>
        </p:nvSpPr>
        <p:spPr>
          <a:xfrm>
            <a:off x="2844950" y="3474719"/>
            <a:ext cx="1728192" cy="15121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" name="Google Shape;47;p8" descr="E:\002-KIMS BUSINESS\007-02-Fullslidesppt-Contents\20161206\Real-estate-ke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612" y="3219822"/>
            <a:ext cx="774340" cy="16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asic Layout">
  <p:cSld name="11_Basic Layout">
    <p:bg>
      <p:bgPr>
        <a:solidFill>
          <a:srgbClr val="61B4F6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5621" y="773956"/>
            <a:ext cx="91185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633225" y="1784375"/>
            <a:ext cx="5181000" cy="11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Krusty Krab and Big Data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3626075" y="2945275"/>
            <a:ext cx="5202600" cy="3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/>
              <a:t>Applying big data on restaurants business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7097800" y="83925"/>
            <a:ext cx="1990200" cy="911100"/>
          </a:xfrm>
          <a:prstGeom prst="rect">
            <a:avLst/>
          </a:prstGeom>
          <a:solidFill>
            <a:srgbClr val="61B4F6"/>
          </a:solidFill>
          <a:ln w="9525" cap="flat" cmpd="sng">
            <a:solidFill>
              <a:srgbClr val="61B4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3131841" y="1442348"/>
            <a:ext cx="6012162" cy="540000"/>
            <a:chOff x="3131841" y="1442348"/>
            <a:chExt cx="6012162" cy="5400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867922" y="-1293733"/>
              <a:ext cx="540000" cy="6012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3180602" y="1478347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3192806" y="1527681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800" b="1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3"/>
          <p:cNvGrpSpPr/>
          <p:nvPr/>
        </p:nvGrpSpPr>
        <p:grpSpPr>
          <a:xfrm>
            <a:off x="3402125" y="2134748"/>
            <a:ext cx="5749181" cy="540000"/>
            <a:chOff x="3402125" y="2134748"/>
            <a:chExt cx="5749181" cy="540000"/>
          </a:xfrm>
        </p:grpSpPr>
        <p:sp>
          <p:nvSpPr>
            <p:cNvPr id="124" name="Google Shape;124;p23"/>
            <p:cNvSpPr/>
            <p:nvPr/>
          </p:nvSpPr>
          <p:spPr>
            <a:xfrm rot="-5400000">
              <a:off x="6006716" y="-469842"/>
              <a:ext cx="540000" cy="57491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3442659" y="2170748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 txBox="1"/>
            <p:nvPr/>
          </p:nvSpPr>
          <p:spPr>
            <a:xfrm>
              <a:off x="3469513" y="2220082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800" b="1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3"/>
          <p:cNvGrpSpPr/>
          <p:nvPr/>
        </p:nvGrpSpPr>
        <p:grpSpPr>
          <a:xfrm>
            <a:off x="3672405" y="2827150"/>
            <a:ext cx="5471597" cy="540000"/>
            <a:chOff x="3672405" y="2827150"/>
            <a:chExt cx="5471597" cy="540000"/>
          </a:xfrm>
        </p:grpSpPr>
        <p:sp>
          <p:nvSpPr>
            <p:cNvPr id="128" name="Google Shape;128;p23"/>
            <p:cNvSpPr/>
            <p:nvPr/>
          </p:nvSpPr>
          <p:spPr>
            <a:xfrm rot="-5400000">
              <a:off x="6138204" y="361351"/>
              <a:ext cx="540000" cy="54715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3721166" y="2863149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3746220" y="2912483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800" b="1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3"/>
          <p:cNvGrpSpPr/>
          <p:nvPr/>
        </p:nvGrpSpPr>
        <p:grpSpPr>
          <a:xfrm>
            <a:off x="3402124" y="3519551"/>
            <a:ext cx="5749180" cy="540000"/>
            <a:chOff x="3402124" y="3519551"/>
            <a:chExt cx="5749180" cy="540000"/>
          </a:xfrm>
        </p:grpSpPr>
        <p:sp>
          <p:nvSpPr>
            <p:cNvPr id="132" name="Google Shape;132;p23"/>
            <p:cNvSpPr/>
            <p:nvPr/>
          </p:nvSpPr>
          <p:spPr>
            <a:xfrm rot="-5400000">
              <a:off x="6006714" y="914961"/>
              <a:ext cx="540000" cy="57491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3442659" y="3555550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 txBox="1"/>
            <p:nvPr/>
          </p:nvSpPr>
          <p:spPr>
            <a:xfrm>
              <a:off x="3448443" y="3604884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800" b="1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3"/>
          <p:cNvGrpSpPr/>
          <p:nvPr/>
        </p:nvGrpSpPr>
        <p:grpSpPr>
          <a:xfrm>
            <a:off x="3131841" y="4211952"/>
            <a:ext cx="6012161" cy="540000"/>
            <a:chOff x="3131841" y="4211952"/>
            <a:chExt cx="6012161" cy="540000"/>
          </a:xfrm>
        </p:grpSpPr>
        <p:sp>
          <p:nvSpPr>
            <p:cNvPr id="136" name="Google Shape;136;p23"/>
            <p:cNvSpPr/>
            <p:nvPr/>
          </p:nvSpPr>
          <p:spPr>
            <a:xfrm rot="-5400000">
              <a:off x="5867922" y="1475871"/>
              <a:ext cx="540000" cy="60121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1B4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180602" y="4247951"/>
              <a:ext cx="468000" cy="468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3"/>
            <p:cNvSpPr txBox="1"/>
            <p:nvPr/>
          </p:nvSpPr>
          <p:spPr>
            <a:xfrm>
              <a:off x="3175269" y="4297285"/>
              <a:ext cx="4411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61B4F6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1800" b="1">
                <a:solidFill>
                  <a:srgbClr val="61B4F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3"/>
          <p:cNvSpPr txBox="1"/>
          <p:nvPr/>
        </p:nvSpPr>
        <p:spPr>
          <a:xfrm>
            <a:off x="3643207" y="1567150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Abdirahman </a:t>
            </a:r>
            <a:r>
              <a:rPr lang="en" sz="1200" dirty="0" err="1">
                <a:solidFill>
                  <a:schemeClr val="lt1"/>
                </a:solidFill>
              </a:rPr>
              <a:t>Abdullahi</a:t>
            </a:r>
            <a:r>
              <a:rPr lang="en" sz="1200" dirty="0">
                <a:solidFill>
                  <a:schemeClr val="lt1"/>
                </a:solidFill>
              </a:rPr>
              <a:t>          1432401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3932408" y="2259551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 Mohamed </a:t>
            </a:r>
            <a:r>
              <a:rPr lang="en" sz="1200" dirty="0" err="1">
                <a:solidFill>
                  <a:schemeClr val="lt1"/>
                </a:solidFill>
              </a:rPr>
              <a:t>Alrefaei</a:t>
            </a:r>
            <a:r>
              <a:rPr lang="en" sz="1200" dirty="0">
                <a:solidFill>
                  <a:schemeClr val="lt1"/>
                </a:solidFill>
              </a:rPr>
              <a:t>  	1617111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175382" y="2951952"/>
            <a:ext cx="48246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Dr. Raini Binti Hassan  </a:t>
            </a:r>
            <a:r>
              <a:rPr lang="en" sz="1200" b="1">
                <a:solidFill>
                  <a:schemeClr val="lt1"/>
                </a:solidFill>
              </a:rPr>
              <a:t>(Instructor)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932408" y="3644353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Asem Hamood Al-Abdali 	1513599	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643207" y="4336754"/>
            <a:ext cx="49998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MHD Khaled  Maen	1523591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2811975" y="464375"/>
            <a:ext cx="6332100" cy="6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1B4F6"/>
              </a:buClr>
              <a:buFont typeface="Arial"/>
              <a:buNone/>
            </a:pPr>
            <a:r>
              <a:rPr lang="en" sz="4000"/>
              <a:t>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4"/>
          <p:cNvGrpSpPr/>
          <p:nvPr/>
        </p:nvGrpSpPr>
        <p:grpSpPr>
          <a:xfrm>
            <a:off x="3504454" y="1359143"/>
            <a:ext cx="1811432" cy="2564250"/>
            <a:chOff x="1638999" y="1347614"/>
            <a:chExt cx="1728961" cy="2447504"/>
          </a:xfrm>
        </p:grpSpPr>
        <p:sp>
          <p:nvSpPr>
            <p:cNvPr id="150" name="Google Shape;150;p24"/>
            <p:cNvSpPr/>
            <p:nvPr/>
          </p:nvSpPr>
          <p:spPr>
            <a:xfrm>
              <a:off x="1703053" y="2859782"/>
              <a:ext cx="1600853" cy="935336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1638999" y="1347614"/>
              <a:ext cx="1728961" cy="17289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1747374" y="1455989"/>
              <a:ext cx="1512211" cy="151221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61B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4"/>
          <p:cNvSpPr/>
          <p:nvPr/>
        </p:nvSpPr>
        <p:spPr>
          <a:xfrm>
            <a:off x="4096985" y="2000052"/>
            <a:ext cx="626100" cy="52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6492216" y="1808204"/>
            <a:ext cx="551100" cy="43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8644" y="84564"/>
                </a:moveTo>
                <a:cubicBezTo>
                  <a:pt x="87539" y="84564"/>
                  <a:pt x="86644" y="85691"/>
                  <a:pt x="86644" y="87082"/>
                </a:cubicBezTo>
                <a:cubicBezTo>
                  <a:pt x="86644" y="88472"/>
                  <a:pt x="87539" y="89599"/>
                  <a:pt x="88644" y="89599"/>
                </a:cubicBezTo>
                <a:lnTo>
                  <a:pt x="95311" y="89599"/>
                </a:lnTo>
                <a:cubicBezTo>
                  <a:pt x="96415" y="89599"/>
                  <a:pt x="97311" y="88472"/>
                  <a:pt x="97311" y="87082"/>
                </a:cubicBezTo>
                <a:cubicBezTo>
                  <a:pt x="97311" y="85691"/>
                  <a:pt x="96415" y="84564"/>
                  <a:pt x="95311" y="84564"/>
                </a:cubicBezTo>
                <a:close/>
                <a:moveTo>
                  <a:pt x="6420" y="84564"/>
                </a:moveTo>
                <a:cubicBezTo>
                  <a:pt x="5315" y="84564"/>
                  <a:pt x="4420" y="85691"/>
                  <a:pt x="4420" y="87082"/>
                </a:cubicBezTo>
                <a:cubicBezTo>
                  <a:pt x="4420" y="88472"/>
                  <a:pt x="5315" y="89599"/>
                  <a:pt x="6420" y="89599"/>
                </a:cubicBezTo>
                <a:lnTo>
                  <a:pt x="13086" y="89599"/>
                </a:lnTo>
                <a:cubicBezTo>
                  <a:pt x="14191" y="89599"/>
                  <a:pt x="15086" y="88472"/>
                  <a:pt x="15086" y="87082"/>
                </a:cubicBezTo>
                <a:cubicBezTo>
                  <a:pt x="15086" y="85691"/>
                  <a:pt x="14191" y="84564"/>
                  <a:pt x="13086" y="84564"/>
                </a:cubicBezTo>
                <a:close/>
                <a:moveTo>
                  <a:pt x="108648" y="83725"/>
                </a:moveTo>
                <a:cubicBezTo>
                  <a:pt x="107175" y="83725"/>
                  <a:pt x="105981" y="85228"/>
                  <a:pt x="105981" y="87082"/>
                </a:cubicBezTo>
                <a:cubicBezTo>
                  <a:pt x="105981" y="88935"/>
                  <a:pt x="107175" y="90438"/>
                  <a:pt x="108648" y="90438"/>
                </a:cubicBezTo>
                <a:cubicBezTo>
                  <a:pt x="110120" y="90438"/>
                  <a:pt x="111314" y="88935"/>
                  <a:pt x="111314" y="87082"/>
                </a:cubicBezTo>
                <a:cubicBezTo>
                  <a:pt x="111314" y="85228"/>
                  <a:pt x="110120" y="83725"/>
                  <a:pt x="108648" y="83725"/>
                </a:cubicBezTo>
                <a:close/>
                <a:moveTo>
                  <a:pt x="4420" y="5727"/>
                </a:moveTo>
                <a:lnTo>
                  <a:pt x="4420" y="80560"/>
                </a:lnTo>
                <a:lnTo>
                  <a:pt x="115579" y="80560"/>
                </a:lnTo>
                <a:lnTo>
                  <a:pt x="115579" y="5727"/>
                </a:lnTo>
                <a:close/>
                <a:moveTo>
                  <a:pt x="0" y="0"/>
                </a:moveTo>
                <a:lnTo>
                  <a:pt x="120000" y="0"/>
                </a:lnTo>
                <a:lnTo>
                  <a:pt x="120000" y="93987"/>
                </a:lnTo>
                <a:lnTo>
                  <a:pt x="67114" y="93987"/>
                </a:lnTo>
                <a:lnTo>
                  <a:pt x="68781" y="108155"/>
                </a:lnTo>
                <a:lnTo>
                  <a:pt x="87301" y="108155"/>
                </a:lnTo>
                <a:cubicBezTo>
                  <a:pt x="89900" y="108155"/>
                  <a:pt x="92006" y="110807"/>
                  <a:pt x="92006" y="114077"/>
                </a:cubicBezTo>
                <a:lnTo>
                  <a:pt x="92006" y="120000"/>
                </a:lnTo>
                <a:lnTo>
                  <a:pt x="27999" y="120000"/>
                </a:lnTo>
                <a:lnTo>
                  <a:pt x="27999" y="114077"/>
                </a:lnTo>
                <a:cubicBezTo>
                  <a:pt x="27999" y="110807"/>
                  <a:pt x="30106" y="108155"/>
                  <a:pt x="32705" y="108155"/>
                </a:cubicBezTo>
                <a:lnTo>
                  <a:pt x="51218" y="108155"/>
                </a:lnTo>
                <a:lnTo>
                  <a:pt x="52886" y="93987"/>
                </a:lnTo>
                <a:lnTo>
                  <a:pt x="0" y="93987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783557" y="346802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Methodology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6263764" y="3007050"/>
            <a:ext cx="1008000" cy="276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results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636565" y="1821098"/>
            <a:ext cx="318600" cy="55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99" y="105648"/>
                </a:moveTo>
                <a:cubicBezTo>
                  <a:pt x="55224" y="105648"/>
                  <a:pt x="51353" y="107884"/>
                  <a:pt x="51353" y="110644"/>
                </a:cubicBezTo>
                <a:cubicBezTo>
                  <a:pt x="51353" y="113403"/>
                  <a:pt x="55224" y="115640"/>
                  <a:pt x="59999" y="115640"/>
                </a:cubicBezTo>
                <a:cubicBezTo>
                  <a:pt x="64775" y="115640"/>
                  <a:pt x="68646" y="113403"/>
                  <a:pt x="68646" y="110644"/>
                </a:cubicBezTo>
                <a:cubicBezTo>
                  <a:pt x="68646" y="107884"/>
                  <a:pt x="64775" y="105648"/>
                  <a:pt x="59999" y="105648"/>
                </a:cubicBezTo>
                <a:close/>
                <a:moveTo>
                  <a:pt x="9230" y="11966"/>
                </a:moveTo>
                <a:lnTo>
                  <a:pt x="9230" y="99976"/>
                </a:lnTo>
                <a:lnTo>
                  <a:pt x="110769" y="99976"/>
                </a:lnTo>
                <a:lnTo>
                  <a:pt x="110769" y="11966"/>
                </a:lnTo>
                <a:close/>
                <a:moveTo>
                  <a:pt x="46155" y="3965"/>
                </a:moveTo>
                <a:cubicBezTo>
                  <a:pt x="44243" y="3965"/>
                  <a:pt x="42694" y="4861"/>
                  <a:pt x="42694" y="5965"/>
                </a:cubicBezTo>
                <a:cubicBezTo>
                  <a:pt x="42694" y="7070"/>
                  <a:pt x="44243" y="7965"/>
                  <a:pt x="46155" y="7965"/>
                </a:cubicBezTo>
                <a:lnTo>
                  <a:pt x="73844" y="7965"/>
                </a:lnTo>
                <a:cubicBezTo>
                  <a:pt x="75756" y="7965"/>
                  <a:pt x="77305" y="7070"/>
                  <a:pt x="77305" y="5965"/>
                </a:cubicBezTo>
                <a:cubicBezTo>
                  <a:pt x="77305" y="4861"/>
                  <a:pt x="75756" y="3965"/>
                  <a:pt x="73844" y="3965"/>
                </a:cubicBezTo>
                <a:close/>
                <a:moveTo>
                  <a:pt x="20000" y="0"/>
                </a:moveTo>
                <a:lnTo>
                  <a:pt x="99999" y="0"/>
                </a:lnTo>
                <a:cubicBezTo>
                  <a:pt x="111045" y="0"/>
                  <a:pt x="119999" y="5174"/>
                  <a:pt x="119999" y="11557"/>
                </a:cubicBezTo>
                <a:lnTo>
                  <a:pt x="119999" y="108442"/>
                </a:lnTo>
                <a:cubicBezTo>
                  <a:pt x="119999" y="114825"/>
                  <a:pt x="111045" y="120000"/>
                  <a:pt x="99999" y="120000"/>
                </a:cubicBezTo>
                <a:lnTo>
                  <a:pt x="20000" y="120000"/>
                </a:lnTo>
                <a:cubicBezTo>
                  <a:pt x="8954" y="120000"/>
                  <a:pt x="0" y="114825"/>
                  <a:pt x="0" y="108442"/>
                </a:cubicBezTo>
                <a:lnTo>
                  <a:pt x="0" y="11557"/>
                </a:lnTo>
                <a:cubicBezTo>
                  <a:pt x="0" y="5174"/>
                  <a:pt x="8954" y="0"/>
                  <a:pt x="20000" y="0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25" y="150470"/>
            <a:ext cx="91440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Key Points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768716" y="2614850"/>
            <a:ext cx="1008000" cy="276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Intro.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4"/>
          <p:cNvGrpSpPr/>
          <p:nvPr/>
        </p:nvGrpSpPr>
        <p:grpSpPr>
          <a:xfrm>
            <a:off x="827354" y="1289593"/>
            <a:ext cx="1811369" cy="2564317"/>
            <a:chOff x="1638999" y="1347614"/>
            <a:chExt cx="1728900" cy="2447568"/>
          </a:xfrm>
        </p:grpSpPr>
        <p:sp>
          <p:nvSpPr>
            <p:cNvPr id="161" name="Google Shape;161;p24"/>
            <p:cNvSpPr/>
            <p:nvPr/>
          </p:nvSpPr>
          <p:spPr>
            <a:xfrm>
              <a:off x="1703053" y="2859782"/>
              <a:ext cx="1600800" cy="935400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638999" y="1347614"/>
              <a:ext cx="1728900" cy="17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1747374" y="1455989"/>
              <a:ext cx="1512300" cy="1512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61B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/>
          <p:nvPr/>
        </p:nvSpPr>
        <p:spPr>
          <a:xfrm>
            <a:off x="1106457" y="339847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Introduction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24"/>
          <p:cNvGrpSpPr/>
          <p:nvPr/>
        </p:nvGrpSpPr>
        <p:grpSpPr>
          <a:xfrm>
            <a:off x="6181604" y="1289593"/>
            <a:ext cx="1811369" cy="2564317"/>
            <a:chOff x="1638999" y="1347614"/>
            <a:chExt cx="1728900" cy="2447568"/>
          </a:xfrm>
        </p:grpSpPr>
        <p:sp>
          <p:nvSpPr>
            <p:cNvPr id="166" name="Google Shape;166;p24"/>
            <p:cNvSpPr/>
            <p:nvPr/>
          </p:nvSpPr>
          <p:spPr>
            <a:xfrm>
              <a:off x="1703053" y="2859782"/>
              <a:ext cx="1600800" cy="935400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638999" y="1347614"/>
              <a:ext cx="1728900" cy="17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747374" y="1455989"/>
              <a:ext cx="1512300" cy="1512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rgbClr val="61B4F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4"/>
          <p:cNvSpPr txBox="1"/>
          <p:nvPr/>
        </p:nvSpPr>
        <p:spPr>
          <a:xfrm>
            <a:off x="6460707" y="3398471"/>
            <a:ext cx="1237800" cy="339900"/>
          </a:xfrm>
          <a:prstGeom prst="rect">
            <a:avLst/>
          </a:pr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Result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633502" y="4184654"/>
            <a:ext cx="354300" cy="3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449800" y="1937700"/>
            <a:ext cx="551100" cy="515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0443" y="99563"/>
                </a:moveTo>
                <a:cubicBezTo>
                  <a:pt x="81108" y="99323"/>
                  <a:pt x="81844" y="99663"/>
                  <a:pt x="82086" y="100322"/>
                </a:cubicBezTo>
                <a:lnTo>
                  <a:pt x="88051" y="116556"/>
                </a:lnTo>
                <a:cubicBezTo>
                  <a:pt x="88293" y="117216"/>
                  <a:pt x="87950" y="117945"/>
                  <a:pt x="87284" y="118185"/>
                </a:cubicBezTo>
                <a:lnTo>
                  <a:pt x="82464" y="119923"/>
                </a:lnTo>
                <a:cubicBezTo>
                  <a:pt x="81799" y="120162"/>
                  <a:pt x="81063" y="119823"/>
                  <a:pt x="80821" y="119163"/>
                </a:cubicBezTo>
                <a:lnTo>
                  <a:pt x="74856" y="102929"/>
                </a:lnTo>
                <a:cubicBezTo>
                  <a:pt x="74614" y="102270"/>
                  <a:pt x="74957" y="101541"/>
                  <a:pt x="75623" y="101301"/>
                </a:cubicBezTo>
                <a:close/>
                <a:moveTo>
                  <a:pt x="39556" y="99563"/>
                </a:moveTo>
                <a:lnTo>
                  <a:pt x="44376" y="101301"/>
                </a:lnTo>
                <a:cubicBezTo>
                  <a:pt x="45042" y="101541"/>
                  <a:pt x="45385" y="102270"/>
                  <a:pt x="45143" y="102929"/>
                </a:cubicBezTo>
                <a:lnTo>
                  <a:pt x="39178" y="119163"/>
                </a:lnTo>
                <a:cubicBezTo>
                  <a:pt x="38936" y="119823"/>
                  <a:pt x="38200" y="120162"/>
                  <a:pt x="37535" y="119923"/>
                </a:cubicBezTo>
                <a:lnTo>
                  <a:pt x="32715" y="118185"/>
                </a:lnTo>
                <a:cubicBezTo>
                  <a:pt x="32049" y="117945"/>
                  <a:pt x="31706" y="117216"/>
                  <a:pt x="31948" y="116556"/>
                </a:cubicBezTo>
                <a:lnTo>
                  <a:pt x="37913" y="100322"/>
                </a:lnTo>
                <a:cubicBezTo>
                  <a:pt x="38155" y="99663"/>
                  <a:pt x="38891" y="99323"/>
                  <a:pt x="39556" y="99563"/>
                </a:cubicBezTo>
                <a:close/>
                <a:moveTo>
                  <a:pt x="99695" y="75713"/>
                </a:moveTo>
                <a:cubicBezTo>
                  <a:pt x="100012" y="75629"/>
                  <a:pt x="100362" y="75665"/>
                  <a:pt x="100668" y="75840"/>
                </a:cubicBezTo>
                <a:lnTo>
                  <a:pt x="115771" y="84478"/>
                </a:lnTo>
                <a:cubicBezTo>
                  <a:pt x="116384" y="84829"/>
                  <a:pt x="116594" y="85606"/>
                  <a:pt x="116240" y="86214"/>
                </a:cubicBezTo>
                <a:lnTo>
                  <a:pt x="113676" y="90614"/>
                </a:lnTo>
                <a:cubicBezTo>
                  <a:pt x="113322" y="91222"/>
                  <a:pt x="112537" y="91430"/>
                  <a:pt x="111924" y="91079"/>
                </a:cubicBezTo>
                <a:lnTo>
                  <a:pt x="96821" y="82441"/>
                </a:lnTo>
                <a:cubicBezTo>
                  <a:pt x="96208" y="82090"/>
                  <a:pt x="95998" y="81313"/>
                  <a:pt x="96352" y="80706"/>
                </a:cubicBezTo>
                <a:lnTo>
                  <a:pt x="98917" y="76305"/>
                </a:lnTo>
                <a:cubicBezTo>
                  <a:pt x="99094" y="76001"/>
                  <a:pt x="99378" y="75798"/>
                  <a:pt x="99695" y="75713"/>
                </a:cubicBezTo>
                <a:close/>
                <a:moveTo>
                  <a:pt x="20304" y="75713"/>
                </a:moveTo>
                <a:cubicBezTo>
                  <a:pt x="20621" y="75798"/>
                  <a:pt x="20905" y="76001"/>
                  <a:pt x="21082" y="76305"/>
                </a:cubicBezTo>
                <a:lnTo>
                  <a:pt x="23647" y="80706"/>
                </a:lnTo>
                <a:cubicBezTo>
                  <a:pt x="24001" y="81313"/>
                  <a:pt x="23791" y="82090"/>
                  <a:pt x="23178" y="82441"/>
                </a:cubicBezTo>
                <a:lnTo>
                  <a:pt x="8075" y="91079"/>
                </a:lnTo>
                <a:cubicBezTo>
                  <a:pt x="7462" y="91430"/>
                  <a:pt x="6677" y="91222"/>
                  <a:pt x="6323" y="90614"/>
                </a:cubicBezTo>
                <a:lnTo>
                  <a:pt x="3759" y="86214"/>
                </a:lnTo>
                <a:cubicBezTo>
                  <a:pt x="3405" y="85606"/>
                  <a:pt x="3615" y="84829"/>
                  <a:pt x="4228" y="84478"/>
                </a:cubicBezTo>
                <a:lnTo>
                  <a:pt x="19331" y="75840"/>
                </a:lnTo>
                <a:cubicBezTo>
                  <a:pt x="19637" y="75665"/>
                  <a:pt x="19987" y="75629"/>
                  <a:pt x="20304" y="75713"/>
                </a:cubicBezTo>
                <a:close/>
                <a:moveTo>
                  <a:pt x="116524" y="34251"/>
                </a:moveTo>
                <a:cubicBezTo>
                  <a:pt x="117190" y="34011"/>
                  <a:pt x="117925" y="34351"/>
                  <a:pt x="118168" y="35011"/>
                </a:cubicBezTo>
                <a:lnTo>
                  <a:pt x="119922" y="39785"/>
                </a:lnTo>
                <a:cubicBezTo>
                  <a:pt x="120164" y="40445"/>
                  <a:pt x="119821" y="41174"/>
                  <a:pt x="119155" y="41414"/>
                </a:cubicBezTo>
                <a:lnTo>
                  <a:pt x="102768" y="47322"/>
                </a:lnTo>
                <a:cubicBezTo>
                  <a:pt x="102103" y="47562"/>
                  <a:pt x="101367" y="47223"/>
                  <a:pt x="101125" y="46563"/>
                </a:cubicBezTo>
                <a:lnTo>
                  <a:pt x="99370" y="41788"/>
                </a:lnTo>
                <a:cubicBezTo>
                  <a:pt x="99128" y="41129"/>
                  <a:pt x="99471" y="40400"/>
                  <a:pt x="100137" y="40160"/>
                </a:cubicBezTo>
                <a:close/>
                <a:moveTo>
                  <a:pt x="3475" y="34251"/>
                </a:moveTo>
                <a:lnTo>
                  <a:pt x="19862" y="40160"/>
                </a:lnTo>
                <a:cubicBezTo>
                  <a:pt x="20528" y="40400"/>
                  <a:pt x="20871" y="41129"/>
                  <a:pt x="20629" y="41788"/>
                </a:cubicBezTo>
                <a:lnTo>
                  <a:pt x="18874" y="46563"/>
                </a:lnTo>
                <a:cubicBezTo>
                  <a:pt x="18632" y="47223"/>
                  <a:pt x="17896" y="47562"/>
                  <a:pt x="17231" y="47322"/>
                </a:cubicBezTo>
                <a:lnTo>
                  <a:pt x="844" y="41414"/>
                </a:lnTo>
                <a:cubicBezTo>
                  <a:pt x="178" y="41174"/>
                  <a:pt x="-164" y="40445"/>
                  <a:pt x="77" y="39785"/>
                </a:cubicBezTo>
                <a:lnTo>
                  <a:pt x="1831" y="35011"/>
                </a:lnTo>
                <a:cubicBezTo>
                  <a:pt x="2074" y="34351"/>
                  <a:pt x="2809" y="34011"/>
                  <a:pt x="3475" y="34251"/>
                </a:cubicBezTo>
                <a:close/>
                <a:moveTo>
                  <a:pt x="59999" y="24567"/>
                </a:moveTo>
                <a:cubicBezTo>
                  <a:pt x="79687" y="24567"/>
                  <a:pt x="95647" y="40378"/>
                  <a:pt x="95647" y="59882"/>
                </a:cubicBezTo>
                <a:cubicBezTo>
                  <a:pt x="95647" y="79386"/>
                  <a:pt x="79687" y="95197"/>
                  <a:pt x="59999" y="95197"/>
                </a:cubicBezTo>
                <a:cubicBezTo>
                  <a:pt x="40312" y="95197"/>
                  <a:pt x="24352" y="79386"/>
                  <a:pt x="24352" y="59882"/>
                </a:cubicBezTo>
                <a:cubicBezTo>
                  <a:pt x="24352" y="40378"/>
                  <a:pt x="40312" y="24567"/>
                  <a:pt x="59999" y="24567"/>
                </a:cubicBezTo>
                <a:close/>
                <a:moveTo>
                  <a:pt x="84568" y="43"/>
                </a:moveTo>
                <a:cubicBezTo>
                  <a:pt x="84884" y="-40"/>
                  <a:pt x="85234" y="-5"/>
                  <a:pt x="85541" y="170"/>
                </a:cubicBezTo>
                <a:lnTo>
                  <a:pt x="89982" y="2711"/>
                </a:lnTo>
                <a:cubicBezTo>
                  <a:pt x="90596" y="3061"/>
                  <a:pt x="90806" y="3838"/>
                  <a:pt x="90452" y="4446"/>
                </a:cubicBezTo>
                <a:lnTo>
                  <a:pt x="81732" y="19408"/>
                </a:lnTo>
                <a:cubicBezTo>
                  <a:pt x="81378" y="20015"/>
                  <a:pt x="80594" y="20223"/>
                  <a:pt x="79981" y="19873"/>
                </a:cubicBezTo>
                <a:lnTo>
                  <a:pt x="75539" y="17332"/>
                </a:lnTo>
                <a:cubicBezTo>
                  <a:pt x="74925" y="16981"/>
                  <a:pt x="74715" y="16204"/>
                  <a:pt x="75069" y="15597"/>
                </a:cubicBezTo>
                <a:lnTo>
                  <a:pt x="83789" y="635"/>
                </a:lnTo>
                <a:cubicBezTo>
                  <a:pt x="83966" y="331"/>
                  <a:pt x="84251" y="127"/>
                  <a:pt x="84568" y="43"/>
                </a:cubicBezTo>
                <a:close/>
                <a:moveTo>
                  <a:pt x="35431" y="43"/>
                </a:moveTo>
                <a:cubicBezTo>
                  <a:pt x="35748" y="127"/>
                  <a:pt x="36033" y="331"/>
                  <a:pt x="36210" y="635"/>
                </a:cubicBezTo>
                <a:lnTo>
                  <a:pt x="44930" y="15597"/>
                </a:lnTo>
                <a:cubicBezTo>
                  <a:pt x="45284" y="16204"/>
                  <a:pt x="45074" y="16981"/>
                  <a:pt x="44460" y="17332"/>
                </a:cubicBezTo>
                <a:lnTo>
                  <a:pt x="40018" y="19873"/>
                </a:lnTo>
                <a:cubicBezTo>
                  <a:pt x="39405" y="20223"/>
                  <a:pt x="38621" y="20015"/>
                  <a:pt x="38267" y="19408"/>
                </a:cubicBezTo>
                <a:lnTo>
                  <a:pt x="29547" y="4446"/>
                </a:lnTo>
                <a:cubicBezTo>
                  <a:pt x="29193" y="3838"/>
                  <a:pt x="29403" y="3061"/>
                  <a:pt x="30016" y="2711"/>
                </a:cubicBezTo>
                <a:lnTo>
                  <a:pt x="34458" y="170"/>
                </a:lnTo>
                <a:cubicBezTo>
                  <a:pt x="34765" y="-5"/>
                  <a:pt x="35114" y="-40"/>
                  <a:pt x="35431" y="43"/>
                </a:cubicBez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6804043" y="1872747"/>
            <a:ext cx="551100" cy="64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4457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Introduction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96125" y="1649500"/>
            <a:ext cx="3504300" cy="3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b="1">
                <a:solidFill>
                  <a:schemeClr val="lt1"/>
                </a:solidFill>
              </a:rPr>
              <a:t>R</a:t>
            </a:r>
            <a:r>
              <a:rPr lang="en" b="1">
                <a:solidFill>
                  <a:schemeClr val="lt1"/>
                </a:solidFill>
              </a:rPr>
              <a:t>estaurants are on the top of business ideas it falls into the hospitality business category</a:t>
            </a:r>
            <a:endParaRPr b="1">
              <a:solidFill>
                <a:schemeClr val="lt1"/>
              </a:solidFill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b="1">
                <a:solidFill>
                  <a:schemeClr val="lt1"/>
                </a:solidFill>
              </a:rPr>
              <a:t>Restaurant business plan varies from person to person.</a:t>
            </a:r>
            <a:endParaRPr b="1">
              <a:solidFill>
                <a:schemeClr val="lt1"/>
              </a:solidFill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b="1">
                <a:solidFill>
                  <a:schemeClr val="lt1"/>
                </a:solidFill>
              </a:rPr>
              <a:t>The rate of startup restaurant first-year failure which is a 23% failure rate at their first year.</a:t>
            </a:r>
            <a:endParaRPr b="1">
              <a:solidFill>
                <a:schemeClr val="lt1"/>
              </a:solidFill>
            </a:endParaRPr>
          </a:p>
          <a:p>
            <a:pPr marL="457200" marR="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b="1">
                <a:solidFill>
                  <a:schemeClr val="lt1"/>
                </a:solidFill>
              </a:rPr>
              <a:t>understand and analyze the data and the best Circumstances for a restaurant to success and what are the most favourite food cuisines to the students.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5832140" y="2715766"/>
            <a:ext cx="1656184" cy="165618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4932040" y="1835898"/>
            <a:ext cx="3456384" cy="3456384"/>
          </a:xfrm>
          <a:prstGeom prst="blockArc">
            <a:avLst>
              <a:gd name="adj1" fmla="val 10800000"/>
              <a:gd name="adj2" fmla="val 13612"/>
              <a:gd name="adj3" fmla="val 23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603651" y="1997935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6313525" y="1522046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098731" y="1997935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4627836" y="3068568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8041717" y="3068568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811901" y="326232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299285" y="2221517"/>
            <a:ext cx="292306" cy="27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778770" y="2185244"/>
            <a:ext cx="343200" cy="34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137036" y="3006392"/>
            <a:ext cx="1046389" cy="104469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219" y="23920"/>
                </a:moveTo>
                <a:lnTo>
                  <a:pt x="99031" y="62795"/>
                </a:lnTo>
                <a:lnTo>
                  <a:pt x="99031" y="62795"/>
                </a:lnTo>
                <a:lnTo>
                  <a:pt x="99031" y="119999"/>
                </a:lnTo>
                <a:lnTo>
                  <a:pt x="74902" y="119999"/>
                </a:lnTo>
                <a:lnTo>
                  <a:pt x="74902" y="93509"/>
                </a:lnTo>
                <a:cubicBezTo>
                  <a:pt x="74902" y="89337"/>
                  <a:pt x="71525" y="85954"/>
                  <a:pt x="67359" y="85954"/>
                </a:cubicBezTo>
                <a:lnTo>
                  <a:pt x="53078" y="85954"/>
                </a:lnTo>
                <a:cubicBezTo>
                  <a:pt x="48912" y="85954"/>
                  <a:pt x="45535" y="89337"/>
                  <a:pt x="45535" y="93509"/>
                </a:cubicBezTo>
                <a:lnTo>
                  <a:pt x="45535" y="119999"/>
                </a:lnTo>
                <a:lnTo>
                  <a:pt x="21406" y="119999"/>
                </a:lnTo>
                <a:lnTo>
                  <a:pt x="21406" y="62795"/>
                </a:lnTo>
                <a:lnTo>
                  <a:pt x="21406" y="62795"/>
                </a:lnTo>
                <a:close/>
                <a:moveTo>
                  <a:pt x="18957" y="4568"/>
                </a:moveTo>
                <a:lnTo>
                  <a:pt x="35017" y="4568"/>
                </a:lnTo>
                <a:lnTo>
                  <a:pt x="35017" y="20200"/>
                </a:lnTo>
                <a:lnTo>
                  <a:pt x="18957" y="36287"/>
                </a:lnTo>
                <a:close/>
                <a:moveTo>
                  <a:pt x="60219" y="264"/>
                </a:moveTo>
                <a:lnTo>
                  <a:pt x="120000" y="62795"/>
                </a:lnTo>
                <a:lnTo>
                  <a:pt x="107816" y="62795"/>
                </a:lnTo>
                <a:lnTo>
                  <a:pt x="60219" y="13008"/>
                </a:lnTo>
                <a:close/>
                <a:moveTo>
                  <a:pt x="60219" y="0"/>
                </a:moveTo>
                <a:lnTo>
                  <a:pt x="60219" y="12744"/>
                </a:lnTo>
                <a:lnTo>
                  <a:pt x="12273" y="62531"/>
                </a:lnTo>
                <a:lnTo>
                  <a:pt x="0" y="62531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6488626" y="1685150"/>
            <a:ext cx="343200" cy="36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8242325" y="3231675"/>
            <a:ext cx="292200" cy="36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5633022" y="2521377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4244558" y="2693032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2856094" y="2521377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467630" y="2693032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021486" y="2781073"/>
            <a:ext cx="693414" cy="6934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856844" y="1204982"/>
            <a:ext cx="1883306" cy="1107996"/>
            <a:chOff x="611560" y="1883423"/>
            <a:chExt cx="1883306" cy="1107996"/>
          </a:xfrm>
        </p:grpSpPr>
        <p:sp>
          <p:nvSpPr>
            <p:cNvPr id="202" name="Google Shape;202;p26"/>
            <p:cNvSpPr txBox="1"/>
            <p:nvPr/>
          </p:nvSpPr>
          <p:spPr>
            <a:xfrm>
              <a:off x="621347" y="21604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Understanding the students’ tastes of food types.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611560" y="18834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Business understating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4" name="Google Shape;204;p26"/>
          <p:cNvCxnSpPr/>
          <p:nvPr/>
        </p:nvCxnSpPr>
        <p:spPr>
          <a:xfrm>
            <a:off x="907614" y="1476481"/>
            <a:ext cx="188569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sm" len="sm"/>
            <a:tailEnd type="oval" w="sm" len="sm"/>
          </a:ln>
        </p:spPr>
      </p:cxnSp>
      <p:grpSp>
        <p:nvGrpSpPr>
          <p:cNvPr id="205" name="Google Shape;205;p26"/>
          <p:cNvGrpSpPr/>
          <p:nvPr/>
        </p:nvGrpSpPr>
        <p:grpSpPr>
          <a:xfrm>
            <a:off x="2247253" y="3688445"/>
            <a:ext cx="1883306" cy="1107996"/>
            <a:chOff x="611560" y="1877923"/>
            <a:chExt cx="1883306" cy="1107996"/>
          </a:xfrm>
        </p:grpSpPr>
        <p:sp>
          <p:nvSpPr>
            <p:cNvPr id="206" name="Google Shape;206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Since our problem is unsupervised machine learning clustering K-Means tend to be suitable for the task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Algorithm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" name="Google Shape;208;p26"/>
          <p:cNvCxnSpPr/>
          <p:nvPr/>
        </p:nvCxnSpPr>
        <p:spPr>
          <a:xfrm>
            <a:off x="2284733" y="3965444"/>
            <a:ext cx="188569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sm" len="sm"/>
            <a:tailEnd type="oval" w="sm" len="sm"/>
          </a:ln>
        </p:spPr>
      </p:cxnSp>
      <p:grpSp>
        <p:nvGrpSpPr>
          <p:cNvPr id="209" name="Google Shape;209;p26"/>
          <p:cNvGrpSpPr/>
          <p:nvPr/>
        </p:nvGrpSpPr>
        <p:grpSpPr>
          <a:xfrm>
            <a:off x="5028070" y="3688445"/>
            <a:ext cx="2177579" cy="1167405"/>
            <a:chOff x="611560" y="1877923"/>
            <a:chExt cx="2177579" cy="1167405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621339" y="2154928"/>
              <a:ext cx="2167800" cy="8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●"/>
              </a:pPr>
              <a:r>
                <a:rPr lang="en" sz="1200">
                  <a:solidFill>
                    <a:schemeClr val="lt1"/>
                  </a:solidFill>
                </a:rPr>
                <a:t>Elbow Method: find a good K based on SSE.</a:t>
              </a:r>
              <a:endParaRPr sz="1200">
                <a:solidFill>
                  <a:schemeClr val="lt1"/>
                </a:solidFill>
              </a:endParaRPr>
            </a:p>
            <a:p>
              <a:pPr marL="457200" marR="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Char char="●"/>
              </a:pPr>
              <a:r>
                <a:rPr lang="en" sz="1200">
                  <a:solidFill>
                    <a:schemeClr val="lt1"/>
                  </a:solidFill>
                </a:rPr>
                <a:t>Silhouette Analysis: the average distance from all data point </a:t>
              </a:r>
              <a:endParaRPr sz="1200">
                <a:solidFill>
                  <a:schemeClr val="lt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Evaluation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" name="Google Shape;212;p26"/>
          <p:cNvCxnSpPr/>
          <p:nvPr/>
        </p:nvCxnSpPr>
        <p:spPr>
          <a:xfrm>
            <a:off x="5038971" y="3965444"/>
            <a:ext cx="188569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sm" len="sm"/>
            <a:tailEnd type="oval" w="sm" len="sm"/>
          </a:ln>
        </p:spPr>
      </p:cxnSp>
      <p:grpSp>
        <p:nvGrpSpPr>
          <p:cNvPr id="213" name="Google Shape;213;p26"/>
          <p:cNvGrpSpPr/>
          <p:nvPr/>
        </p:nvGrpSpPr>
        <p:grpSpPr>
          <a:xfrm>
            <a:off x="3637662" y="1192236"/>
            <a:ext cx="1883306" cy="1107996"/>
            <a:chOff x="611560" y="1877923"/>
            <a:chExt cx="1883306" cy="1107996"/>
          </a:xfrm>
        </p:grpSpPr>
        <p:sp>
          <p:nvSpPr>
            <p:cNvPr id="214" name="Google Shape;214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61 attributes of students prefers regarding to food and diet.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Data set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6" name="Google Shape;216;p26"/>
          <p:cNvCxnSpPr/>
          <p:nvPr/>
        </p:nvCxnSpPr>
        <p:spPr>
          <a:xfrm>
            <a:off x="3661852" y="1469235"/>
            <a:ext cx="188569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sm" len="sm"/>
            <a:tailEnd type="oval" w="sm" len="sm"/>
          </a:ln>
        </p:spPr>
      </p:cxnSp>
      <p:grpSp>
        <p:nvGrpSpPr>
          <p:cNvPr id="217" name="Google Shape;217;p26"/>
          <p:cNvGrpSpPr/>
          <p:nvPr/>
        </p:nvGrpSpPr>
        <p:grpSpPr>
          <a:xfrm>
            <a:off x="6418478" y="1156316"/>
            <a:ext cx="1883306" cy="1107996"/>
            <a:chOff x="611560" y="1877923"/>
            <a:chExt cx="1883306" cy="1107996"/>
          </a:xfrm>
        </p:grpSpPr>
        <p:sp>
          <p:nvSpPr>
            <p:cNvPr id="218" name="Google Shape;218;p26"/>
            <p:cNvSpPr txBox="1"/>
            <p:nvPr/>
          </p:nvSpPr>
          <p:spPr>
            <a:xfrm>
              <a:off x="621347" y="2154922"/>
              <a:ext cx="187351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Drop the less significant attribute and fill the missing values.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Data preprocessing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p26"/>
          <p:cNvCxnSpPr/>
          <p:nvPr/>
        </p:nvCxnSpPr>
        <p:spPr>
          <a:xfrm>
            <a:off x="6416090" y="1433315"/>
            <a:ext cx="188569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sm" len="sm"/>
            <a:tailEnd type="oval" w="sm" len="sm"/>
          </a:ln>
        </p:spPr>
      </p:cxnSp>
      <p:grpSp>
        <p:nvGrpSpPr>
          <p:cNvPr id="221" name="Google Shape;221;p26"/>
          <p:cNvGrpSpPr/>
          <p:nvPr/>
        </p:nvGrpSpPr>
        <p:grpSpPr>
          <a:xfrm>
            <a:off x="1038499" y="2046891"/>
            <a:ext cx="7082696" cy="1841420"/>
            <a:chOff x="720039" y="2441748"/>
            <a:chExt cx="7082696" cy="1841420"/>
          </a:xfrm>
        </p:grpSpPr>
        <p:sp>
          <p:nvSpPr>
            <p:cNvPr id="222" name="Google Shape;222;p26"/>
            <p:cNvSpPr/>
            <p:nvPr/>
          </p:nvSpPr>
          <p:spPr>
            <a:xfrm>
              <a:off x="72003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 rot="10800000">
              <a:off x="2102794" y="2441748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8554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 rot="10800000">
              <a:off x="4868304" y="2489127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251059" y="2731492"/>
              <a:ext cx="1551676" cy="1551676"/>
            </a:xfrm>
            <a:prstGeom prst="blockArc">
              <a:avLst>
                <a:gd name="adj1" fmla="val 11824196"/>
                <a:gd name="adj2" fmla="val 20729987"/>
                <a:gd name="adj3" fmla="val 898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6"/>
          <p:cNvSpPr/>
          <p:nvPr/>
        </p:nvSpPr>
        <p:spPr>
          <a:xfrm>
            <a:off x="1651695" y="2886791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5274" y="39473"/>
                </a:moveTo>
                <a:cubicBezTo>
                  <a:pt x="53599" y="36371"/>
                  <a:pt x="41599" y="43242"/>
                  <a:pt x="38470" y="54820"/>
                </a:cubicBezTo>
                <a:cubicBezTo>
                  <a:pt x="35342" y="66398"/>
                  <a:pt x="42270" y="78299"/>
                  <a:pt x="53945" y="81402"/>
                </a:cubicBezTo>
                <a:cubicBezTo>
                  <a:pt x="65620" y="84504"/>
                  <a:pt x="77621" y="77633"/>
                  <a:pt x="80749" y="66055"/>
                </a:cubicBezTo>
                <a:cubicBezTo>
                  <a:pt x="83877" y="54477"/>
                  <a:pt x="76949" y="42576"/>
                  <a:pt x="65274" y="39473"/>
                </a:cubicBezTo>
                <a:close/>
                <a:moveTo>
                  <a:pt x="69168" y="25060"/>
                </a:moveTo>
                <a:cubicBezTo>
                  <a:pt x="88870" y="30296"/>
                  <a:pt x="100561" y="50379"/>
                  <a:pt x="95282" y="69917"/>
                </a:cubicBezTo>
                <a:cubicBezTo>
                  <a:pt x="90003" y="89455"/>
                  <a:pt x="69753" y="101050"/>
                  <a:pt x="50051" y="95815"/>
                </a:cubicBezTo>
                <a:cubicBezTo>
                  <a:pt x="30350" y="90579"/>
                  <a:pt x="18658" y="70496"/>
                  <a:pt x="23937" y="50958"/>
                </a:cubicBezTo>
                <a:cubicBezTo>
                  <a:pt x="29216" y="31420"/>
                  <a:pt x="49467" y="19825"/>
                  <a:pt x="69168" y="25060"/>
                </a:cubicBezTo>
                <a:close/>
                <a:moveTo>
                  <a:pt x="70584" y="19819"/>
                </a:moveTo>
                <a:cubicBezTo>
                  <a:pt x="47964" y="13808"/>
                  <a:pt x="24713" y="27121"/>
                  <a:pt x="18652" y="49554"/>
                </a:cubicBezTo>
                <a:cubicBezTo>
                  <a:pt x="12591" y="71987"/>
                  <a:pt x="26015" y="95045"/>
                  <a:pt x="48635" y="101056"/>
                </a:cubicBezTo>
                <a:cubicBezTo>
                  <a:pt x="71255" y="107067"/>
                  <a:pt x="94506" y="93754"/>
                  <a:pt x="100567" y="71321"/>
                </a:cubicBezTo>
                <a:cubicBezTo>
                  <a:pt x="106628" y="48888"/>
                  <a:pt x="93204" y="25830"/>
                  <a:pt x="70584" y="19819"/>
                </a:cubicBezTo>
                <a:close/>
                <a:moveTo>
                  <a:pt x="120000" y="28418"/>
                </a:moveTo>
                <a:lnTo>
                  <a:pt x="119819" y="29085"/>
                </a:lnTo>
                <a:lnTo>
                  <a:pt x="119636" y="28804"/>
                </a:lnTo>
                <a:close/>
                <a:moveTo>
                  <a:pt x="84120" y="4683"/>
                </a:moveTo>
                <a:lnTo>
                  <a:pt x="83867" y="19572"/>
                </a:lnTo>
                <a:lnTo>
                  <a:pt x="83406" y="19449"/>
                </a:lnTo>
                <a:cubicBezTo>
                  <a:pt x="87163" y="21546"/>
                  <a:pt x="90559" y="24117"/>
                  <a:pt x="93431" y="27166"/>
                </a:cubicBezTo>
                <a:lnTo>
                  <a:pt x="106796" y="23870"/>
                </a:lnTo>
                <a:lnTo>
                  <a:pt x="115363" y="39849"/>
                </a:lnTo>
                <a:lnTo>
                  <a:pt x="105840" y="48364"/>
                </a:lnTo>
                <a:cubicBezTo>
                  <a:pt x="107034" y="52676"/>
                  <a:pt x="107596" y="57191"/>
                  <a:pt x="107394" y="61781"/>
                </a:cubicBezTo>
                <a:lnTo>
                  <a:pt x="119289" y="68330"/>
                </a:lnTo>
                <a:lnTo>
                  <a:pt x="114566" y="85810"/>
                </a:lnTo>
                <a:lnTo>
                  <a:pt x="100132" y="85570"/>
                </a:lnTo>
                <a:cubicBezTo>
                  <a:pt x="98307" y="88594"/>
                  <a:pt x="96096" y="91321"/>
                  <a:pt x="93619" y="93756"/>
                </a:cubicBezTo>
                <a:lnTo>
                  <a:pt x="98359" y="106025"/>
                </a:lnTo>
                <a:lnTo>
                  <a:pt x="83411" y="116405"/>
                </a:lnTo>
                <a:lnTo>
                  <a:pt x="72073" y="106643"/>
                </a:lnTo>
                <a:lnTo>
                  <a:pt x="73453" y="105685"/>
                </a:lnTo>
                <a:cubicBezTo>
                  <a:pt x="69110" y="107079"/>
                  <a:pt x="64517" y="107749"/>
                  <a:pt x="59835" y="107723"/>
                </a:cubicBezTo>
                <a:lnTo>
                  <a:pt x="52963" y="119999"/>
                </a:lnTo>
                <a:lnTo>
                  <a:pt x="35336" y="115316"/>
                </a:lnTo>
                <a:lnTo>
                  <a:pt x="35574" y="101277"/>
                </a:lnTo>
                <a:cubicBezTo>
                  <a:pt x="31839" y="99165"/>
                  <a:pt x="28466" y="96583"/>
                  <a:pt x="25614" y="93529"/>
                </a:cubicBezTo>
                <a:lnTo>
                  <a:pt x="25843" y="94015"/>
                </a:lnTo>
                <a:lnTo>
                  <a:pt x="11102" y="96847"/>
                </a:lnTo>
                <a:lnTo>
                  <a:pt x="3390" y="80445"/>
                </a:lnTo>
                <a:lnTo>
                  <a:pt x="13359" y="72429"/>
                </a:lnTo>
                <a:cubicBezTo>
                  <a:pt x="12295" y="68561"/>
                  <a:pt x="11739" y="64530"/>
                  <a:pt x="11738" y="60428"/>
                </a:cubicBezTo>
                <a:lnTo>
                  <a:pt x="0" y="53965"/>
                </a:lnTo>
                <a:lnTo>
                  <a:pt x="4723" y="36484"/>
                </a:lnTo>
                <a:lnTo>
                  <a:pt x="18174" y="36709"/>
                </a:lnTo>
                <a:cubicBezTo>
                  <a:pt x="19999" y="33515"/>
                  <a:pt x="22203" y="30603"/>
                  <a:pt x="24696" y="27997"/>
                </a:cubicBezTo>
                <a:lnTo>
                  <a:pt x="20190" y="14215"/>
                </a:lnTo>
                <a:lnTo>
                  <a:pt x="35666" y="4625"/>
                </a:lnTo>
                <a:lnTo>
                  <a:pt x="46473" y="14962"/>
                </a:lnTo>
                <a:lnTo>
                  <a:pt x="46365" y="15030"/>
                </a:lnTo>
                <a:cubicBezTo>
                  <a:pt x="50613" y="13704"/>
                  <a:pt x="55098" y="13091"/>
                  <a:pt x="59667" y="13141"/>
                </a:cubicBezTo>
                <a:lnTo>
                  <a:pt x="59206" y="13018"/>
                </a:lnTo>
                <a:lnTo>
                  <a:pt x="66493" y="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072530" y="2734644"/>
            <a:ext cx="292306" cy="27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392" y="109921"/>
                </a:moveTo>
                <a:cubicBezTo>
                  <a:pt x="58392" y="109945"/>
                  <a:pt x="61607" y="110494"/>
                  <a:pt x="61607" y="109921"/>
                </a:cubicBezTo>
                <a:lnTo>
                  <a:pt x="61607" y="109851"/>
                </a:lnTo>
                <a:cubicBezTo>
                  <a:pt x="80929" y="103093"/>
                  <a:pt x="90538" y="98937"/>
                  <a:pt x="110790" y="107213"/>
                </a:cubicBezTo>
                <a:lnTo>
                  <a:pt x="111142" y="20850"/>
                </a:lnTo>
                <a:lnTo>
                  <a:pt x="105743" y="20850"/>
                </a:lnTo>
                <a:cubicBezTo>
                  <a:pt x="105821" y="46504"/>
                  <a:pt x="105899" y="72157"/>
                  <a:pt x="105976" y="97811"/>
                </a:cubicBezTo>
                <a:cubicBezTo>
                  <a:pt x="91995" y="91718"/>
                  <a:pt x="76016" y="96522"/>
                  <a:pt x="61607" y="109411"/>
                </a:cubicBezTo>
                <a:lnTo>
                  <a:pt x="61607" y="20850"/>
                </a:lnTo>
                <a:lnTo>
                  <a:pt x="61607" y="17030"/>
                </a:lnTo>
                <a:lnTo>
                  <a:pt x="61607" y="15907"/>
                </a:lnTo>
                <a:cubicBezTo>
                  <a:pt x="70238" y="5918"/>
                  <a:pt x="78364" y="83"/>
                  <a:pt x="89113" y="0"/>
                </a:cubicBezTo>
                <a:cubicBezTo>
                  <a:pt x="93999" y="-36"/>
                  <a:pt x="99427" y="1114"/>
                  <a:pt x="105691" y="3604"/>
                </a:cubicBezTo>
                <a:cubicBezTo>
                  <a:pt x="105705" y="8079"/>
                  <a:pt x="105718" y="12555"/>
                  <a:pt x="105732" y="17030"/>
                </a:cubicBezTo>
                <a:lnTo>
                  <a:pt x="115580" y="16954"/>
                </a:lnTo>
                <a:lnTo>
                  <a:pt x="115580" y="29213"/>
                </a:lnTo>
                <a:lnTo>
                  <a:pt x="120000" y="29213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29213"/>
                </a:lnTo>
                <a:lnTo>
                  <a:pt x="3795" y="29213"/>
                </a:lnTo>
                <a:lnTo>
                  <a:pt x="3795" y="16954"/>
                </a:lnTo>
                <a:lnTo>
                  <a:pt x="14267" y="17030"/>
                </a:lnTo>
                <a:cubicBezTo>
                  <a:pt x="14281" y="12555"/>
                  <a:pt x="14294" y="8079"/>
                  <a:pt x="14308" y="3604"/>
                </a:cubicBezTo>
                <a:cubicBezTo>
                  <a:pt x="20572" y="1114"/>
                  <a:pt x="26000" y="-36"/>
                  <a:pt x="30886" y="0"/>
                </a:cubicBezTo>
                <a:cubicBezTo>
                  <a:pt x="41635" y="83"/>
                  <a:pt x="49761" y="5918"/>
                  <a:pt x="58392" y="15907"/>
                </a:cubicBezTo>
                <a:lnTo>
                  <a:pt x="58392" y="17030"/>
                </a:lnTo>
                <a:lnTo>
                  <a:pt x="58392" y="20850"/>
                </a:lnTo>
                <a:lnTo>
                  <a:pt x="58392" y="109411"/>
                </a:lnTo>
                <a:cubicBezTo>
                  <a:pt x="43983" y="96522"/>
                  <a:pt x="28004" y="91718"/>
                  <a:pt x="14023" y="97811"/>
                </a:cubicBezTo>
                <a:lnTo>
                  <a:pt x="14256" y="20850"/>
                </a:lnTo>
                <a:lnTo>
                  <a:pt x="8857" y="20850"/>
                </a:lnTo>
                <a:lnTo>
                  <a:pt x="8504" y="106459"/>
                </a:lnTo>
                <a:cubicBezTo>
                  <a:pt x="28638" y="97578"/>
                  <a:pt x="40064" y="103903"/>
                  <a:pt x="58392" y="109851"/>
                </a:cubicBezTo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0" y="246545"/>
            <a:ext cx="91440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000"/>
              <a:t>Methodology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4419663" y="2856138"/>
            <a:ext cx="343200" cy="36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5880" y="100923"/>
                </a:moveTo>
                <a:lnTo>
                  <a:pt x="43780" y="108554"/>
                </a:lnTo>
                <a:lnTo>
                  <a:pt x="76219" y="108554"/>
                </a:lnTo>
                <a:lnTo>
                  <a:pt x="74119" y="100923"/>
                </a:lnTo>
                <a:close/>
                <a:moveTo>
                  <a:pt x="17368" y="4644"/>
                </a:moveTo>
                <a:lnTo>
                  <a:pt x="17368" y="64398"/>
                </a:lnTo>
                <a:lnTo>
                  <a:pt x="102631" y="64398"/>
                </a:lnTo>
                <a:lnTo>
                  <a:pt x="102631" y="4644"/>
                </a:lnTo>
                <a:close/>
                <a:moveTo>
                  <a:pt x="11052" y="0"/>
                </a:moveTo>
                <a:lnTo>
                  <a:pt x="108947" y="0"/>
                </a:lnTo>
                <a:lnTo>
                  <a:pt x="108947" y="69042"/>
                </a:lnTo>
                <a:lnTo>
                  <a:pt x="108965" y="69042"/>
                </a:lnTo>
                <a:lnTo>
                  <a:pt x="120000" y="113859"/>
                </a:lnTo>
                <a:lnTo>
                  <a:pt x="120000" y="119999"/>
                </a:lnTo>
                <a:lnTo>
                  <a:pt x="0" y="119999"/>
                </a:lnTo>
                <a:lnTo>
                  <a:pt x="0" y="113859"/>
                </a:lnTo>
                <a:lnTo>
                  <a:pt x="11034" y="69042"/>
                </a:lnTo>
                <a:lnTo>
                  <a:pt x="11052" y="69042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808120" y="2694981"/>
            <a:ext cx="343200" cy="346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8400" y="39542"/>
                </a:moveTo>
                <a:cubicBezTo>
                  <a:pt x="61899" y="39542"/>
                  <a:pt x="65213" y="40327"/>
                  <a:pt x="68141" y="41798"/>
                </a:cubicBezTo>
                <a:lnTo>
                  <a:pt x="60267" y="49608"/>
                </a:lnTo>
                <a:cubicBezTo>
                  <a:pt x="59663" y="49468"/>
                  <a:pt x="59037" y="49421"/>
                  <a:pt x="58400" y="49421"/>
                </a:cubicBezTo>
                <a:cubicBezTo>
                  <a:pt x="51357" y="49421"/>
                  <a:pt x="45648" y="55085"/>
                  <a:pt x="45648" y="62070"/>
                </a:cubicBezTo>
                <a:cubicBezTo>
                  <a:pt x="45648" y="69056"/>
                  <a:pt x="51357" y="74719"/>
                  <a:pt x="58400" y="74719"/>
                </a:cubicBezTo>
                <a:cubicBezTo>
                  <a:pt x="65443" y="74719"/>
                  <a:pt x="71152" y="69056"/>
                  <a:pt x="71152" y="62070"/>
                </a:cubicBezTo>
                <a:cubicBezTo>
                  <a:pt x="71152" y="60979"/>
                  <a:pt x="71013" y="59920"/>
                  <a:pt x="70706" y="58922"/>
                </a:cubicBezTo>
                <a:lnTo>
                  <a:pt x="78287" y="51402"/>
                </a:lnTo>
                <a:cubicBezTo>
                  <a:pt x="80122" y="54539"/>
                  <a:pt x="81112" y="58190"/>
                  <a:pt x="81112" y="62070"/>
                </a:cubicBezTo>
                <a:cubicBezTo>
                  <a:pt x="81112" y="74512"/>
                  <a:pt x="70943" y="84598"/>
                  <a:pt x="58400" y="84598"/>
                </a:cubicBezTo>
                <a:cubicBezTo>
                  <a:pt x="45857" y="84598"/>
                  <a:pt x="35689" y="74512"/>
                  <a:pt x="35689" y="62070"/>
                </a:cubicBezTo>
                <a:cubicBezTo>
                  <a:pt x="35689" y="49629"/>
                  <a:pt x="45857" y="39542"/>
                  <a:pt x="58400" y="39542"/>
                </a:cubicBezTo>
                <a:close/>
                <a:moveTo>
                  <a:pt x="58400" y="21520"/>
                </a:moveTo>
                <a:cubicBezTo>
                  <a:pt x="66955" y="21520"/>
                  <a:pt x="74896" y="24127"/>
                  <a:pt x="81454" y="28592"/>
                </a:cubicBezTo>
                <a:lnTo>
                  <a:pt x="73607" y="36375"/>
                </a:lnTo>
                <a:cubicBezTo>
                  <a:pt x="69191" y="33656"/>
                  <a:pt x="63972" y="32157"/>
                  <a:pt x="58400" y="32157"/>
                </a:cubicBezTo>
                <a:cubicBezTo>
                  <a:pt x="41745" y="32157"/>
                  <a:pt x="28243" y="45550"/>
                  <a:pt x="28243" y="62070"/>
                </a:cubicBezTo>
                <a:cubicBezTo>
                  <a:pt x="28243" y="78591"/>
                  <a:pt x="41745" y="91984"/>
                  <a:pt x="58400" y="91984"/>
                </a:cubicBezTo>
                <a:cubicBezTo>
                  <a:pt x="75055" y="91984"/>
                  <a:pt x="88557" y="78591"/>
                  <a:pt x="88557" y="62070"/>
                </a:cubicBezTo>
                <a:cubicBezTo>
                  <a:pt x="88557" y="56133"/>
                  <a:pt x="86813" y="50599"/>
                  <a:pt x="83753" y="45979"/>
                </a:cubicBezTo>
                <a:lnTo>
                  <a:pt x="91481" y="38314"/>
                </a:lnTo>
                <a:cubicBezTo>
                  <a:pt x="96400" y="44970"/>
                  <a:pt x="99281" y="53186"/>
                  <a:pt x="99281" y="62070"/>
                </a:cubicBezTo>
                <a:cubicBezTo>
                  <a:pt x="99281" y="84466"/>
                  <a:pt x="80978" y="102621"/>
                  <a:pt x="58400" y="102621"/>
                </a:cubicBezTo>
                <a:cubicBezTo>
                  <a:pt x="35823" y="102621"/>
                  <a:pt x="17520" y="84466"/>
                  <a:pt x="17520" y="62070"/>
                </a:cubicBezTo>
                <a:cubicBezTo>
                  <a:pt x="17520" y="39675"/>
                  <a:pt x="35823" y="21520"/>
                  <a:pt x="58400" y="21520"/>
                </a:cubicBezTo>
                <a:close/>
                <a:moveTo>
                  <a:pt x="58400" y="4141"/>
                </a:moveTo>
                <a:cubicBezTo>
                  <a:pt x="70706" y="4141"/>
                  <a:pt x="82124" y="7917"/>
                  <a:pt x="91524" y="14385"/>
                </a:cubicBezTo>
                <a:lnTo>
                  <a:pt x="91775" y="18354"/>
                </a:lnTo>
                <a:lnTo>
                  <a:pt x="86376" y="23709"/>
                </a:lnTo>
                <a:cubicBezTo>
                  <a:pt x="78537" y="18013"/>
                  <a:pt x="68861" y="14679"/>
                  <a:pt x="58400" y="14679"/>
                </a:cubicBezTo>
                <a:cubicBezTo>
                  <a:pt x="32013" y="14679"/>
                  <a:pt x="10623" y="35897"/>
                  <a:pt x="10623" y="62070"/>
                </a:cubicBezTo>
                <a:cubicBezTo>
                  <a:pt x="10623" y="88244"/>
                  <a:pt x="32013" y="109462"/>
                  <a:pt x="58400" y="109462"/>
                </a:cubicBezTo>
                <a:cubicBezTo>
                  <a:pt x="84787" y="109462"/>
                  <a:pt x="106178" y="88244"/>
                  <a:pt x="106178" y="62070"/>
                </a:cubicBezTo>
                <a:cubicBezTo>
                  <a:pt x="106178" y="51295"/>
                  <a:pt x="102553" y="41360"/>
                  <a:pt x="96403" y="33431"/>
                </a:cubicBezTo>
                <a:lnTo>
                  <a:pt x="101234" y="28640"/>
                </a:lnTo>
                <a:lnTo>
                  <a:pt x="106278" y="28953"/>
                </a:lnTo>
                <a:cubicBezTo>
                  <a:pt x="112921" y="38322"/>
                  <a:pt x="116801" y="49747"/>
                  <a:pt x="116801" y="62070"/>
                </a:cubicBezTo>
                <a:cubicBezTo>
                  <a:pt x="116801" y="94064"/>
                  <a:pt x="90654" y="120000"/>
                  <a:pt x="58400" y="120000"/>
                </a:cubicBezTo>
                <a:cubicBezTo>
                  <a:pt x="26146" y="120000"/>
                  <a:pt x="0" y="94064"/>
                  <a:pt x="0" y="62070"/>
                </a:cubicBezTo>
                <a:cubicBezTo>
                  <a:pt x="0" y="30077"/>
                  <a:pt x="26146" y="4141"/>
                  <a:pt x="58400" y="4141"/>
                </a:cubicBezTo>
                <a:close/>
                <a:moveTo>
                  <a:pt x="108805" y="0"/>
                </a:moveTo>
                <a:lnTo>
                  <a:pt x="109465" y="10449"/>
                </a:lnTo>
                <a:lnTo>
                  <a:pt x="120000" y="11103"/>
                </a:lnTo>
                <a:lnTo>
                  <a:pt x="107089" y="23910"/>
                </a:lnTo>
                <a:lnTo>
                  <a:pt x="100443" y="23497"/>
                </a:lnTo>
                <a:lnTo>
                  <a:pt x="64259" y="59389"/>
                </a:lnTo>
                <a:cubicBezTo>
                  <a:pt x="64676" y="60193"/>
                  <a:pt x="64889" y="61107"/>
                  <a:pt x="64889" y="62070"/>
                </a:cubicBezTo>
                <a:cubicBezTo>
                  <a:pt x="64889" y="65625"/>
                  <a:pt x="61984" y="68507"/>
                  <a:pt x="58400" y="68507"/>
                </a:cubicBezTo>
                <a:cubicBezTo>
                  <a:pt x="54816" y="68507"/>
                  <a:pt x="51911" y="65625"/>
                  <a:pt x="51911" y="62070"/>
                </a:cubicBezTo>
                <a:cubicBezTo>
                  <a:pt x="51911" y="58516"/>
                  <a:pt x="54816" y="55634"/>
                  <a:pt x="58400" y="55634"/>
                </a:cubicBezTo>
                <a:lnTo>
                  <a:pt x="59506" y="55855"/>
                </a:lnTo>
                <a:lnTo>
                  <a:pt x="96308" y="19350"/>
                </a:lnTo>
                <a:lnTo>
                  <a:pt x="95895" y="12806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7222100" y="2944175"/>
            <a:ext cx="292200" cy="36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093" y="74980"/>
                </a:moveTo>
                <a:lnTo>
                  <a:pt x="60343" y="74980"/>
                </a:lnTo>
                <a:lnTo>
                  <a:pt x="45775" y="79402"/>
                </a:lnTo>
                <a:lnTo>
                  <a:pt x="51330" y="84462"/>
                </a:lnTo>
                <a:lnTo>
                  <a:pt x="56381" y="82929"/>
                </a:lnTo>
                <a:lnTo>
                  <a:pt x="56381" y="91734"/>
                </a:lnTo>
                <a:lnTo>
                  <a:pt x="45775" y="91734"/>
                </a:lnTo>
                <a:lnTo>
                  <a:pt x="45775" y="97577"/>
                </a:lnTo>
                <a:lnTo>
                  <a:pt x="75202" y="97577"/>
                </a:lnTo>
                <a:lnTo>
                  <a:pt x="75201" y="91734"/>
                </a:lnTo>
                <a:lnTo>
                  <a:pt x="67092" y="91734"/>
                </a:lnTo>
                <a:lnTo>
                  <a:pt x="67092" y="79677"/>
                </a:lnTo>
                <a:lnTo>
                  <a:pt x="67093" y="79677"/>
                </a:lnTo>
                <a:close/>
                <a:moveTo>
                  <a:pt x="60000" y="65781"/>
                </a:moveTo>
                <a:cubicBezTo>
                  <a:pt x="83810" y="65781"/>
                  <a:pt x="103111" y="75930"/>
                  <a:pt x="103111" y="88450"/>
                </a:cubicBezTo>
                <a:cubicBezTo>
                  <a:pt x="103111" y="100970"/>
                  <a:pt x="83810" y="111119"/>
                  <a:pt x="60000" y="111119"/>
                </a:cubicBezTo>
                <a:cubicBezTo>
                  <a:pt x="36189" y="111119"/>
                  <a:pt x="16888" y="100970"/>
                  <a:pt x="16888" y="88450"/>
                </a:cubicBezTo>
                <a:cubicBezTo>
                  <a:pt x="16888" y="75930"/>
                  <a:pt x="36189" y="65781"/>
                  <a:pt x="60000" y="65781"/>
                </a:cubicBezTo>
                <a:close/>
                <a:moveTo>
                  <a:pt x="60000" y="62556"/>
                </a:moveTo>
                <a:cubicBezTo>
                  <a:pt x="32802" y="62556"/>
                  <a:pt x="10754" y="74149"/>
                  <a:pt x="10754" y="88450"/>
                </a:cubicBezTo>
                <a:cubicBezTo>
                  <a:pt x="10754" y="102751"/>
                  <a:pt x="32802" y="114345"/>
                  <a:pt x="60000" y="114345"/>
                </a:cubicBezTo>
                <a:cubicBezTo>
                  <a:pt x="87197" y="114345"/>
                  <a:pt x="109245" y="102751"/>
                  <a:pt x="109245" y="88450"/>
                </a:cubicBezTo>
                <a:cubicBezTo>
                  <a:pt x="109245" y="74149"/>
                  <a:pt x="87197" y="62556"/>
                  <a:pt x="60000" y="62556"/>
                </a:cubicBezTo>
                <a:close/>
                <a:moveTo>
                  <a:pt x="60000" y="56901"/>
                </a:moveTo>
                <a:cubicBezTo>
                  <a:pt x="93137" y="56901"/>
                  <a:pt x="120000" y="71026"/>
                  <a:pt x="120000" y="88450"/>
                </a:cubicBezTo>
                <a:cubicBezTo>
                  <a:pt x="120000" y="105874"/>
                  <a:pt x="93137" y="120000"/>
                  <a:pt x="60000" y="120000"/>
                </a:cubicBezTo>
                <a:cubicBezTo>
                  <a:pt x="26862" y="120000"/>
                  <a:pt x="0" y="105874"/>
                  <a:pt x="0" y="88450"/>
                </a:cubicBezTo>
                <a:cubicBezTo>
                  <a:pt x="0" y="71026"/>
                  <a:pt x="26862" y="56901"/>
                  <a:pt x="60000" y="56901"/>
                </a:cubicBezTo>
                <a:close/>
                <a:moveTo>
                  <a:pt x="82630" y="0"/>
                </a:moveTo>
                <a:lnTo>
                  <a:pt x="97460" y="0"/>
                </a:lnTo>
                <a:lnTo>
                  <a:pt x="97460" y="35352"/>
                </a:lnTo>
                <a:lnTo>
                  <a:pt x="82630" y="43989"/>
                </a:lnTo>
                <a:close/>
                <a:moveTo>
                  <a:pt x="43634" y="0"/>
                </a:moveTo>
                <a:lnTo>
                  <a:pt x="77458" y="0"/>
                </a:lnTo>
                <a:lnTo>
                  <a:pt x="77458" y="46869"/>
                </a:lnTo>
                <a:lnTo>
                  <a:pt x="60546" y="56764"/>
                </a:lnTo>
                <a:lnTo>
                  <a:pt x="43634" y="46869"/>
                </a:lnTo>
                <a:close/>
                <a:moveTo>
                  <a:pt x="23632" y="0"/>
                </a:moveTo>
                <a:lnTo>
                  <a:pt x="38462" y="0"/>
                </a:lnTo>
                <a:lnTo>
                  <a:pt x="38462" y="43191"/>
                </a:lnTo>
                <a:lnTo>
                  <a:pt x="23632" y="34350"/>
                </a:lnTo>
                <a:close/>
              </a:path>
            </a:pathLst>
          </a:custGeom>
          <a:solidFill>
            <a:srgbClr val="61B4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body" idx="1"/>
          </p:nvPr>
        </p:nvSpPr>
        <p:spPr>
          <a:xfrm>
            <a:off x="179512" y="399575"/>
            <a:ext cx="4392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>
                <a:solidFill>
                  <a:schemeClr val="lt1"/>
                </a:solidFill>
              </a:rPr>
              <a:t>Result</a:t>
            </a:r>
            <a:endParaRPr sz="32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474875" y="1421382"/>
            <a:ext cx="3587400" cy="19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After 10000 iterations with k=3, K-Means algorithm revealed that the students who are clustered in c3 are 50% of the whole data, in that Krusty krab will target this group and try to add additional meals to approach the one of the remaining groups or both of them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37" y="975875"/>
            <a:ext cx="3657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2879812" y="3579862"/>
            <a:ext cx="338437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Contents Slide Master</vt:lpstr>
      <vt:lpstr>Krusty Krab and Big Data</vt:lpstr>
      <vt:lpstr>Team Members</vt:lpstr>
      <vt:lpstr>Key Points</vt:lpstr>
      <vt:lpstr>PowerPoint Presentation</vt:lpstr>
      <vt:lpstr>Methodology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Krusty Krab and Big Data</dc:title>
  <cp:lastModifiedBy>MHD KHALED MAEN</cp:lastModifiedBy>
  <cp:revision>1</cp:revision>
  <dcterms:modified xsi:type="dcterms:W3CDTF">2019-05-07T13:56:59Z</dcterms:modified>
</cp:coreProperties>
</file>