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5" r:id="rId2"/>
    <p:sldId id="264" r:id="rId3"/>
    <p:sldId id="288" r:id="rId4"/>
    <p:sldId id="266" r:id="rId5"/>
    <p:sldId id="301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6CC"/>
    <a:srgbClr val="FAF3E7"/>
    <a:srgbClr val="F4E6CC"/>
    <a:srgbClr val="FFCC99"/>
    <a:srgbClr val="FFFFFF"/>
    <a:srgbClr val="A45200"/>
    <a:srgbClr val="E6AA00"/>
    <a:srgbClr val="FFFFCC"/>
    <a:srgbClr val="000099"/>
    <a:srgbClr val="E7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4249" autoAdjust="0"/>
  </p:normalViewPr>
  <p:slideViewPr>
    <p:cSldViewPr>
      <p:cViewPr varScale="1">
        <p:scale>
          <a:sx n="68" d="100"/>
          <a:sy n="68" d="100"/>
        </p:scale>
        <p:origin x="4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58C9584-854F-46B7-994E-5C143C710F4F}" type="datetimeFigureOut">
              <a:rPr lang="en-MY"/>
              <a:t>12/2/2019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MY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MY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BEBFEA8-497B-4F10-A395-E8289301429C}" type="slidenum">
              <a:rPr lang="en-MY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EBFEA8-497B-4F10-A395-E8289301429C}" type="slidenum">
              <a:rPr lang="en-MY" smtClean="0"/>
              <a:t>1</a:t>
            </a:fld>
            <a:endParaRPr lang="en-M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19890DC-E3F3-4219-AB05-E3A643DB65A1}" type="slidenum">
              <a:rPr lang="en-GB" altLang="en-US" smtClean="0">
                <a:latin typeface="Arial" panose="020B0604020202020204" pitchFamily="34" charset="0"/>
              </a:r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6400" tIns="43200" rIns="86400" bIns="43200"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5EB38F-DFBE-426D-AD29-4D6334309BB3}" type="slidenum"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-105" charset="-128"/>
              </a:rPr>
              <a:t>2</a:t>
            </a:fld>
            <a:endParaRPr lang="en-GB" altLang="en-US" sz="2000" b="1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-105" charset="-128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/>
          <a:lstStyle/>
          <a:p>
            <a:pPr eaLnBrk="1" hangingPunct="1">
              <a:spcBef>
                <a:spcPct val="0"/>
              </a:spcBef>
            </a:pPr>
            <a:endParaRPr lang="en-GB" altLang="en-US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19890DC-E3F3-4219-AB05-E3A643DB65A1}" type="slidenum">
              <a:rPr lang="en-GB" altLang="en-US" smtClean="0">
                <a:latin typeface="Arial" panose="020B0604020202020204" pitchFamily="34" charset="0"/>
              </a:r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6400" tIns="43200" rIns="86400" bIns="43200"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5EB38F-DFBE-426D-AD29-4D6334309BB3}" type="slidenum"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-105" charset="-128"/>
              </a:rPr>
              <a:t>3</a:t>
            </a:fld>
            <a:endParaRPr lang="en-GB" altLang="en-US" sz="2000" b="1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-105" charset="-128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/>
          <a:lstStyle/>
          <a:p>
            <a:pPr eaLnBrk="1" hangingPunct="1">
              <a:spcBef>
                <a:spcPct val="0"/>
              </a:spcBef>
            </a:pPr>
            <a:endParaRPr lang="en-GB" altLang="en-US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93" tIns="43247" rIns="86493" bIns="43247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A09E92A-18D5-4B18-AD4B-E69BF71F84D7}" type="slidenum">
              <a:rPr lang="en-US" altLang="en-US" sz="2000" b="1" smtClean="0">
                <a:latin typeface="Helvetica" pitchFamily="-105" charset="0"/>
                <a:ea typeface="MS PGothic" panose="020B0600070205080204" pitchFamily="-105" charset="-128"/>
              </a:rPr>
              <a:t>4</a:t>
            </a:fld>
            <a:endParaRPr lang="en-US" altLang="en-US" sz="2000" b="1">
              <a:latin typeface="Helvetica" pitchFamily="-105" charset="0"/>
              <a:ea typeface="MS PGothic" panose="020B0600070205080204" pitchFamily="-105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Times New Roman" panose="02020603050405020304" pitchFamily="16" charset="0"/>
              <a:ea typeface="MS PGothic" panose="020B0600070205080204" pitchFamily="-105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C89A4F4-2EA6-4C63-9642-DDAEED064562}" type="slidenum">
              <a:rPr lang="en-GB" altLang="en-US" smtClean="0">
                <a:latin typeface="Arial" panose="020B0604020202020204" pitchFamily="34" charset="0"/>
              </a:r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6400" tIns="43200" rIns="86400" bIns="43200"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75301BD-FDB2-443C-8481-CA38804E1475}" type="slidenum"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-105" charset="-128"/>
              </a:rPr>
              <a:t>5</a:t>
            </a:fld>
            <a:endParaRPr lang="en-GB" altLang="en-US" sz="2000" b="1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-105" charset="-128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/>
          <a:lstStyle/>
          <a:p>
            <a:pPr eaLnBrk="1" hangingPunct="1">
              <a:spcBef>
                <a:spcPct val="0"/>
              </a:spcBef>
            </a:pPr>
            <a:endParaRPr lang="en-GB" altLang="en-US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AFBA7E3-2FD8-4473-ADD0-DFF9FA6B38B4}" type="slidenum">
              <a:rPr lang="en-GB" altLang="en-US" smtClean="0">
                <a:latin typeface="Arial" panose="020B0604020202020204" pitchFamily="34" charset="0"/>
              </a:r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6400" tIns="43200" rIns="86400" bIns="43200"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B7E68C3-DAC4-44E4-A364-E9BAF24733DA}" type="slidenum"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-105" charset="-128"/>
              </a:rPr>
              <a:t>6</a:t>
            </a:fld>
            <a:endParaRPr lang="en-GB" altLang="en-US" sz="2000" b="1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-105" charset="-128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/>
          <a:lstStyle/>
          <a:p>
            <a:pPr eaLnBrk="1" hangingPunct="1">
              <a:spcBef>
                <a:spcPct val="0"/>
              </a:spcBef>
            </a:pPr>
            <a:endParaRPr lang="en-GB" altLang="en-US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B6C5D2-20FF-4322-AD06-81D5A5FAE634}" type="slidenum">
              <a:rPr lang="es-ES" altLang="en-US" smtClean="0"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3EA85-01C0-4965-9A81-A2772807AB79}" type="slidenum">
              <a:rPr lang="es-ES" altLang="en-US" smtClean="0"/>
              <a:t>‹#›</a:t>
            </a:fld>
            <a:endParaRPr lang="es-ES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3EA85-01C0-4965-9A81-A2772807AB79}" type="slidenum">
              <a:rPr lang="es-ES" altLang="en-US" smtClean="0"/>
              <a:t>‹#›</a:t>
            </a:fld>
            <a:endParaRPr lang="es-E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3EA85-01C0-4965-9A81-A2772807AB79}" type="slidenum">
              <a:rPr lang="es-ES" altLang="en-US" smtClean="0"/>
              <a:t>‹#›</a:t>
            </a:fld>
            <a:endParaRPr lang="es-ES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3EA85-01C0-4965-9A81-A2772807AB79}" type="slidenum">
              <a:rPr lang="es-ES" altLang="en-US" smtClean="0"/>
              <a:t>‹#›</a:t>
            </a:fld>
            <a:endParaRPr lang="es-E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3EA85-01C0-4965-9A81-A2772807AB79}" type="slidenum">
              <a:rPr lang="es-ES" altLang="en-US" smtClean="0"/>
              <a:t>‹#›</a:t>
            </a:fld>
            <a:endParaRPr lang="es-ES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30A18F-80F8-4E8F-B9EC-C5B8C3DB4663}" type="slidenum">
              <a:rPr lang="es-ES" altLang="en-US" smtClean="0"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C771B-4300-4AB3-9063-EA45AFA65342}" type="slidenum">
              <a:rPr lang="es-ES" altLang="en-US" smtClean="0"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Helvetica" pitchFamily="-105" charset="0"/>
                <a:ea typeface="MS PGothic" panose="020B0600070205080204" pitchFamily="-105" charset="-128"/>
                <a:cs typeface="MS PGothic" panose="020B0600070205080204" pitchFamily="-10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81100" y="5951538"/>
            <a:ext cx="52562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96793-977C-47F3-A23C-5F3E548016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949A7-12A7-4A12-84F9-ECB89D5F0175}" type="slidenum">
              <a:rPr lang="es-ES" altLang="en-US" smtClean="0"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21E0F-2D64-4503-A72C-2CDB927FE2EE}" type="slidenum">
              <a:rPr lang="es-ES" altLang="en-US" smtClean="0"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735775-7C99-4113-89BB-E888360B72CD}" type="slidenum">
              <a:rPr lang="es-ES" altLang="en-US" smtClean="0"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8D51B-671A-474E-80F0-D6402C772701}" type="slidenum">
              <a:rPr lang="es-ES" altLang="en-US" smtClean="0"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8DCB-E295-4961-A71F-1A6FA2444AD3}" type="slidenum">
              <a:rPr lang="es-ES" altLang="en-US" smtClean="0"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C614C-A5AD-472E-AD96-1EDAEEA5A6F7}" type="slidenum">
              <a:rPr lang="es-ES" altLang="en-US" smtClean="0"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FDBBD-823E-4608-8F67-1AC23B5FF248}" type="slidenum">
              <a:rPr lang="es-ES" altLang="en-US" smtClean="0"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57CCC-544C-4646-8E90-996B6B878180}" type="slidenum">
              <a:rPr lang="es-ES" altLang="en-US" smtClean="0"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873EA85-01C0-4965-9A81-A2772807AB79}" type="slidenum">
              <a:rPr lang="es-ES" altLang="en-US" smtClean="0"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7625" y="2420888"/>
            <a:ext cx="5832648" cy="36933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12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LECTURE 0 :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AN INTRODUCTION</a:t>
            </a:r>
          </a:p>
          <a:p>
            <a:pPr algn="ctr">
              <a:spcBef>
                <a:spcPts val="12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 err="1">
                <a:latin typeface="Arial Narrow" panose="020B0606020202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Suriani</a:t>
            </a:r>
            <a:r>
              <a:rPr lang="en-GB" sz="2000" b="1" dirty="0">
                <a:latin typeface="Arial Narrow" panose="020B0606020202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GB" sz="2000" b="1" dirty="0" err="1">
                <a:latin typeface="Arial Narrow" panose="020B0606020202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Sulaiman</a:t>
            </a:r>
            <a:r>
              <a:rPr lang="en-GB" sz="2000" b="1" dirty="0">
                <a:latin typeface="Arial Narrow" panose="020B0606020202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, PhD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Arial Narrow" panose="020B0606020202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Office:  Level 5, KICT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Arial Narrow" panose="020B0606020202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Email : </a:t>
            </a:r>
            <a:r>
              <a:rPr lang="en-GB" sz="2000" b="1" dirty="0">
                <a:solidFill>
                  <a:srgbClr val="FF0000"/>
                </a:solidFill>
                <a:latin typeface="Arial Narrow" panose="020B0606020202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ssuriani@iium.edu.my 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sz="2000" b="1" dirty="0">
                <a:latin typeface="Arial Narrow" panose="020B0606020202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Ext :  5459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2000" b="1" dirty="0">
              <a:latin typeface="Arial Narrow" panose="020B060602020203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2000" b="1" dirty="0">
              <a:latin typeface="Arial Narrow" panose="020B060602020203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sz="2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4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755576" y="908720"/>
            <a:ext cx="6696743" cy="1512168"/>
          </a:xfrm>
          <a:custGeom>
            <a:avLst/>
            <a:gdLst>
              <a:gd name="connsiteX0" fmla="*/ 0 w 6696743"/>
              <a:gd name="connsiteY0" fmla="*/ 1656185 h 1656185"/>
              <a:gd name="connsiteX1" fmla="*/ 414046 w 6696743"/>
              <a:gd name="connsiteY1" fmla="*/ 0 h 1656185"/>
              <a:gd name="connsiteX2" fmla="*/ 6282697 w 6696743"/>
              <a:gd name="connsiteY2" fmla="*/ 0 h 1656185"/>
              <a:gd name="connsiteX3" fmla="*/ 6696743 w 6696743"/>
              <a:gd name="connsiteY3" fmla="*/ 1656185 h 1656185"/>
              <a:gd name="connsiteX4" fmla="*/ 0 w 6696743"/>
              <a:gd name="connsiteY4" fmla="*/ 1656185 h 1656185"/>
              <a:gd name="connsiteX0-1" fmla="*/ 0 w 6696743"/>
              <a:gd name="connsiteY0-2" fmla="*/ 1656185 h 1656185"/>
              <a:gd name="connsiteX1-3" fmla="*/ 329640 w 6696743"/>
              <a:gd name="connsiteY1-4" fmla="*/ 0 h 1656185"/>
              <a:gd name="connsiteX2-5" fmla="*/ 6282697 w 6696743"/>
              <a:gd name="connsiteY2-6" fmla="*/ 0 h 1656185"/>
              <a:gd name="connsiteX3-7" fmla="*/ 6696743 w 6696743"/>
              <a:gd name="connsiteY3-8" fmla="*/ 1656185 h 1656185"/>
              <a:gd name="connsiteX4-9" fmla="*/ 0 w 6696743"/>
              <a:gd name="connsiteY4-10" fmla="*/ 1656185 h 1656185"/>
              <a:gd name="connsiteX0-11" fmla="*/ 0 w 6696743"/>
              <a:gd name="connsiteY0-12" fmla="*/ 1670252 h 1670252"/>
              <a:gd name="connsiteX1-13" fmla="*/ 540655 w 6696743"/>
              <a:gd name="connsiteY1-14" fmla="*/ 0 h 1670252"/>
              <a:gd name="connsiteX2-15" fmla="*/ 6282697 w 6696743"/>
              <a:gd name="connsiteY2-16" fmla="*/ 14067 h 1670252"/>
              <a:gd name="connsiteX3-17" fmla="*/ 6696743 w 6696743"/>
              <a:gd name="connsiteY3-18" fmla="*/ 1670252 h 1670252"/>
              <a:gd name="connsiteX4-19" fmla="*/ 0 w 6696743"/>
              <a:gd name="connsiteY4-20" fmla="*/ 1670252 h 1670252"/>
              <a:gd name="connsiteX0-21" fmla="*/ 0 w 6696743"/>
              <a:gd name="connsiteY0-22" fmla="*/ 1670252 h 1670252"/>
              <a:gd name="connsiteX1-23" fmla="*/ 540655 w 6696743"/>
              <a:gd name="connsiteY1-24" fmla="*/ 0 h 1670252"/>
              <a:gd name="connsiteX2-25" fmla="*/ 6127953 w 6696743"/>
              <a:gd name="connsiteY2-26" fmla="*/ 28134 h 1670252"/>
              <a:gd name="connsiteX3-27" fmla="*/ 6696743 w 6696743"/>
              <a:gd name="connsiteY3-28" fmla="*/ 1670252 h 1670252"/>
              <a:gd name="connsiteX4-29" fmla="*/ 0 w 6696743"/>
              <a:gd name="connsiteY4-30" fmla="*/ 1670252 h 16702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96743" h="1670252">
                <a:moveTo>
                  <a:pt x="0" y="1670252"/>
                </a:moveTo>
                <a:lnTo>
                  <a:pt x="540655" y="0"/>
                </a:lnTo>
                <a:lnTo>
                  <a:pt x="6127953" y="28134"/>
                </a:lnTo>
                <a:lnTo>
                  <a:pt x="6696743" y="1670252"/>
                </a:lnTo>
                <a:lnTo>
                  <a:pt x="0" y="167025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es-UY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NATURAL LANGUAGE PROCESSING</a:t>
            </a:r>
            <a:br>
              <a:rPr lang="en-US" altLang="es-UY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r>
              <a:rPr lang="es-UY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CSC </a:t>
            </a:r>
            <a:r>
              <a:rPr lang="en-US" altLang="es-UY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4309</a:t>
            </a:r>
            <a:br>
              <a:rPr lang="en-US" altLang="es-UY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r>
              <a:rPr lang="es-UY" alt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parajita" panose="020B0604020202020204" pitchFamily="34" charset="0"/>
              </a:rPr>
              <a:t>Semester</a:t>
            </a:r>
            <a:r>
              <a:rPr lang="es-UY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parajita" panose="020B0604020202020204" pitchFamily="34" charset="0"/>
              </a:rPr>
              <a:t> 2, 2018/19</a:t>
            </a:r>
            <a:endParaRPr lang="es-ES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Aparajita" panose="020B0604020202020204" pitchFamily="34" charset="0"/>
            </a:endParaRPr>
          </a:p>
        </p:txBody>
      </p:sp>
      <p:sp>
        <p:nvSpPr>
          <p:cNvPr id="9" name="Frame 8"/>
          <p:cNvSpPr/>
          <p:nvPr/>
        </p:nvSpPr>
        <p:spPr>
          <a:xfrm>
            <a:off x="1475656" y="2647657"/>
            <a:ext cx="1008112" cy="1008112"/>
          </a:xfrm>
          <a:prstGeom prst="fram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3.30 PM</a:t>
            </a:r>
          </a:p>
        </p:txBody>
      </p:sp>
      <p:sp>
        <p:nvSpPr>
          <p:cNvPr id="10" name="Frame 9"/>
          <p:cNvSpPr/>
          <p:nvPr/>
        </p:nvSpPr>
        <p:spPr>
          <a:xfrm>
            <a:off x="5868144" y="2647657"/>
            <a:ext cx="1008112" cy="1008112"/>
          </a:xfrm>
          <a:prstGeom prst="fram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4.50</a:t>
            </a:r>
          </a:p>
          <a:p>
            <a:pPr algn="ctr"/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 </a:t>
            </a:r>
          </a:p>
        </p:txBody>
      </p:sp>
      <p:sp>
        <p:nvSpPr>
          <p:cNvPr id="12" name="Flowchart: Predefined Process 11"/>
          <p:cNvSpPr/>
          <p:nvPr/>
        </p:nvSpPr>
        <p:spPr>
          <a:xfrm>
            <a:off x="3779912" y="5208289"/>
            <a:ext cx="936104" cy="885007"/>
          </a:xfrm>
          <a:prstGeom prst="flowChartPredefinedProcess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Narrow" panose="020B0606020202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C5.31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15315" y="1770380"/>
            <a:ext cx="7378065" cy="389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0" tIns="45000" rIns="457200" bIns="45000"/>
          <a:lstStyle>
            <a:lvl1pPr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25146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marL="29718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marL="34290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marL="38862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lvl="1">
              <a:spcBef>
                <a:spcPts val="9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Oral Presentation                                                                     </a:t>
            </a: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  <a:sym typeface="+mn-ea"/>
              </a:rPr>
              <a:t>10%</a:t>
            </a: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                               	</a:t>
            </a:r>
          </a:p>
          <a:p>
            <a:pPr marL="0" lvl="1">
              <a:spcBef>
                <a:spcPts val="9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Class Exercises                                                                           15%</a:t>
            </a:r>
          </a:p>
          <a:p>
            <a:pPr marL="342900" lvl="1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1600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Individual</a:t>
            </a:r>
          </a:p>
          <a:p>
            <a:pPr marL="342900" lvl="1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1600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Pair</a:t>
            </a: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	</a:t>
            </a:r>
          </a:p>
          <a:p>
            <a:pPr marL="0" lvl="1" indent="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None/>
              <a:defRPr/>
            </a:pPr>
            <a:endParaRPr lang="en-US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 marL="0" lvl="1" indent="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Assignments (4 x 5% each)                                                 20% </a:t>
            </a:r>
            <a:endParaRPr lang="en-US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 marL="342900" lvl="1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1600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  <a:sym typeface="+mn-ea"/>
              </a:rPr>
              <a:t>Individual</a:t>
            </a:r>
          </a:p>
          <a:p>
            <a:pPr marL="342900" lvl="1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1600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  <a:sym typeface="+mn-ea"/>
              </a:rPr>
              <a:t>Pair</a:t>
            </a:r>
            <a:endParaRPr lang="en-US" sz="1600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 marL="342900" lvl="1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1600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  <a:sym typeface="+mn-ea"/>
              </a:rPr>
              <a:t>Group</a:t>
            </a:r>
            <a:endParaRPr lang="en-US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>
              <a:spcBef>
                <a:spcPts val="9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>
              <a:spcBef>
                <a:spcPts val="9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Test (2 x 15% each)                                                                </a:t>
            </a: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  <a:sym typeface="+mn-ea"/>
              </a:rPr>
              <a:t>30%</a:t>
            </a: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           </a:t>
            </a:r>
          </a:p>
          <a:p>
            <a:pPr>
              <a:spcBef>
                <a:spcPts val="9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>
              <a:spcBef>
                <a:spcPts val="9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Group Project                                                                            25%      	</a:t>
            </a:r>
          </a:p>
          <a:p>
            <a:pPr>
              <a:spcBef>
                <a:spcPts val="9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	</a:t>
            </a:r>
          </a:p>
          <a:p>
            <a:pPr>
              <a:spcBef>
                <a:spcPts val="9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>
              <a:spcBef>
                <a:spcPts val="9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 algn="ctr">
              <a:spcBef>
                <a:spcPts val="9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>
              <a:spcBef>
                <a:spcPts val="9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>
              <a:spcBef>
                <a:spcPts val="9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	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79405" y="404664"/>
            <a:ext cx="5112568" cy="752484"/>
          </a:xfrm>
          <a:prstGeom prst="snip2DiagRect">
            <a:avLst/>
          </a:prstGeom>
          <a:solidFill>
            <a:schemeClr val="accent3">
              <a:lumMod val="50000"/>
            </a:schemeClr>
          </a:solidFill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MS PGothic" panose="020B0600070205080204" pitchFamily="-105" charset="-128"/>
              </a:rPr>
              <a:t>Course Assessment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9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9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92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92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92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92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61315" y="1638300"/>
            <a:ext cx="6936740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0" tIns="45000" rIns="457200" bIns="45000"/>
          <a:lstStyle>
            <a:lvl1pPr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25146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marL="29718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marL="34290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marL="3886200" indent="-228600" defTabSz="448945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7484745" algn="ctr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285750" lvl="1" indent="-28575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2400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At least 85% (max. of 3 classes missing)</a:t>
            </a:r>
          </a:p>
          <a:p>
            <a:pPr marL="800100" lvl="2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2000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1 class missed ~ 3-5% penalty</a:t>
            </a:r>
          </a:p>
          <a:p>
            <a:pPr marL="800100" lvl="2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2000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Between 1-3 classes missed --&gt; 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Warning letter</a:t>
            </a:r>
          </a:p>
          <a:p>
            <a:pPr marL="1257300" lvl="3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A copy will be sent to parents/sponsor</a:t>
            </a:r>
          </a:p>
          <a:p>
            <a:pPr marL="800100" lvl="2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2000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More than 3 classes missed --&gt; 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Barring letter</a:t>
            </a:r>
          </a:p>
          <a:p>
            <a:pPr marL="1257300" lvl="3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Students are not allowed to take the Final Assessment</a:t>
            </a:r>
          </a:p>
          <a:p>
            <a:pPr marL="800100" lvl="2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2000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Valid medical certificate(IIUM Health Center) is needed for excused absence due to sickness</a:t>
            </a:r>
          </a:p>
          <a:p>
            <a:pPr marL="800100" lvl="2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2000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Other emergency cases needs valid letter from authorised parties</a:t>
            </a:r>
          </a:p>
          <a:p>
            <a:pPr marL="0" lvl="1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endParaRPr lang="en-US" sz="2400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  <a:sym typeface="+mn-ea"/>
            </a:endParaRPr>
          </a:p>
          <a:p>
            <a:pPr marL="0" lvl="1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2400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  <a:sym typeface="+mn-ea"/>
              </a:rPr>
              <a:t>Attendance to tutorials are compulsory</a:t>
            </a:r>
            <a:endParaRPr lang="en-US" sz="2400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 marL="800100" lvl="2" indent="-342900">
              <a:spcBef>
                <a:spcPts val="90"/>
              </a:spcBef>
              <a:spcAft>
                <a:spcPts val="0"/>
              </a:spcAft>
              <a:buFont typeface="Wingdings" panose="05000000000000000000" charset="0"/>
              <a:buChar char=""/>
              <a:defRPr/>
            </a:pPr>
            <a:r>
              <a:rPr lang="en-US" sz="2000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Same rules apply</a:t>
            </a:r>
            <a:r>
              <a:rPr lang="en-US" sz="2400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	</a:t>
            </a:r>
          </a:p>
          <a:p>
            <a:pPr lvl="1">
              <a:spcBef>
                <a:spcPts val="90"/>
              </a:spcBef>
              <a:spcAft>
                <a:spcPts val="0"/>
              </a:spcAft>
              <a:defRPr/>
            </a:pPr>
            <a:endParaRPr lang="en-US" sz="2400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 algn="ctr">
              <a:spcBef>
                <a:spcPts val="90"/>
              </a:spcBef>
              <a:spcAft>
                <a:spcPts val="0"/>
              </a:spcAft>
              <a:defRPr/>
            </a:pPr>
            <a:endParaRPr lang="en-US" sz="2400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>
              <a:spcBef>
                <a:spcPts val="90"/>
              </a:spcBef>
              <a:spcAft>
                <a:spcPts val="0"/>
              </a:spcAft>
              <a:defRPr/>
            </a:pPr>
            <a:endParaRPr lang="en-US" sz="2400" b="1" dirty="0">
              <a:solidFill>
                <a:srgbClr val="404040"/>
              </a:solidFill>
              <a:latin typeface="Cambria" panose="02040503050406030204" pitchFamily="18" charset="0"/>
              <a:ea typeface="MS PGothic" panose="020B0600070205080204" pitchFamily="-105" charset="-128"/>
              <a:cs typeface="MS PGothic" panose="020B0600070205080204" pitchFamily="-105" charset="-128"/>
            </a:endParaRPr>
          </a:p>
          <a:p>
            <a:pPr>
              <a:spcBef>
                <a:spcPts val="9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404040"/>
                </a:solidFill>
                <a:latin typeface="Cambria" panose="02040503050406030204" pitchFamily="18" charset="0"/>
                <a:ea typeface="MS PGothic" panose="020B0600070205080204" pitchFamily="-105" charset="-128"/>
                <a:cs typeface="MS PGothic" panose="020B0600070205080204" pitchFamily="-105" charset="-128"/>
              </a:rPr>
              <a:t>	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79405" y="404664"/>
            <a:ext cx="5112568" cy="752484"/>
          </a:xfrm>
          <a:prstGeom prst="snip2DiagRect">
            <a:avLst/>
          </a:prstGeom>
          <a:solidFill>
            <a:schemeClr val="accent3">
              <a:lumMod val="50000"/>
            </a:schemeClr>
          </a:solidFill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MS PGothic" panose="020B0600070205080204" pitchFamily="-105" charset="-128"/>
              </a:rPr>
              <a:t>Attendance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9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9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199647"/>
              </p:ext>
            </p:extLst>
          </p:nvPr>
        </p:nvGraphicFramePr>
        <p:xfrm>
          <a:off x="239774" y="1052736"/>
          <a:ext cx="8664451" cy="56163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6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Wk</a:t>
                      </a:r>
                      <a:r>
                        <a:rPr lang="en-US" sz="1400" dirty="0"/>
                        <a:t> #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 Date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Lecture/Tutorial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Remarks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8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1424" marR="91424" marT="45729" marB="45729" anchor="ctr">
                    <a:solidFill>
                      <a:srgbClr val="F4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5/2/2019</a:t>
                      </a:r>
                      <a:endParaRPr lang="en-MY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PUBLIC HOLIDAY</a:t>
                      </a:r>
                    </a:p>
                  </a:txBody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CNY</a:t>
                      </a:r>
                    </a:p>
                  </a:txBody>
                  <a:tcPr marL="91424" marR="91424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2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7/2/2019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3" marR="9523" marT="9527" marB="0" anchor="ctr">
                    <a:solidFill>
                      <a:srgbClr val="F5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CLASS POSTPONED</a:t>
                      </a:r>
                    </a:p>
                  </a:txBody>
                  <a:tcPr marL="91424" marR="91424" marT="45729" marB="45729" anchor="ctr">
                    <a:solidFill>
                      <a:srgbClr val="F5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aseline="0" dirty="0"/>
                        <a:t>Exercise 1</a:t>
                      </a:r>
                    </a:p>
                  </a:txBody>
                  <a:tcPr marL="91424" marR="91424" marT="45729" marB="45729">
                    <a:solidFill>
                      <a:srgbClr val="F5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91424" marR="91424" marT="45729" marB="45729" anchor="ctr"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12/2/2019</a:t>
                      </a:r>
                      <a:endParaRPr lang="en-MY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3" marR="9523" marT="9527" marB="0" anchor="ctr"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Topic 1: Introduction to NLP</a:t>
                      </a:r>
                      <a:endParaRPr lang="en-US" sz="14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29" marB="45729" anchor="ctr"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29" marB="45729" anchor="ctr">
                    <a:solidFill>
                      <a:srgbClr val="FA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14/2/2019</a:t>
                      </a:r>
                      <a:endParaRPr lang="en-MY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3" marR="9523" marT="9527" marB="0" anchor="ctr"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effectLst/>
                        </a:rPr>
                        <a:t>Topic 2: NLP Programming in Python (Pt 1)</a:t>
                      </a:r>
                      <a:endParaRPr lang="en-US" sz="14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29" marB="45729" anchor="ctr"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Exercise 1</a:t>
                      </a:r>
                    </a:p>
                  </a:txBody>
                  <a:tcPr marL="91424" marR="91424" marT="45729" marB="45729">
                    <a:solidFill>
                      <a:srgbClr val="FA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91424" marR="91424" marT="45729" marB="45729" anchor="ctr">
                    <a:solidFill>
                      <a:srgbClr val="F4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19/2/2019 </a:t>
                      </a:r>
                      <a:endParaRPr lang="en-MY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3" marR="9523" marT="9527" marB="0" anchor="ctr">
                    <a:solidFill>
                      <a:srgbClr val="F4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sym typeface="+mn-ea"/>
                        </a:rPr>
                        <a:t>Topic 2: NLP Programming in Python (Pt 2) : NLTK</a:t>
                      </a:r>
                      <a:endParaRPr 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29" marB="45729" anchor="ctr">
                    <a:solidFill>
                      <a:srgbClr val="F4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Exercise 2</a:t>
                      </a:r>
                      <a:endParaRPr lang="en-US" sz="1400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29" marB="45729">
                    <a:solidFill>
                      <a:srgbClr val="F4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21/2/2019</a:t>
                      </a:r>
                      <a:endParaRPr lang="en-MY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3" marR="9523" marT="9527" marB="0" anchor="ctr">
                    <a:solidFill>
                      <a:srgbClr val="F4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sym typeface="+mn-ea"/>
                        </a:rPr>
                        <a:t>Topic 3: Regular Expressions and Automata (Pt 1)</a:t>
                      </a:r>
                      <a:endParaRPr 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29" marB="45729" anchor="ctr">
                    <a:solidFill>
                      <a:srgbClr val="F4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ASSIGN 1</a:t>
                      </a:r>
                      <a:endParaRPr lang="en-US" sz="1400" b="1" baseline="0" dirty="0"/>
                    </a:p>
                  </a:txBody>
                  <a:tcPr marL="91424" marR="91424" marT="45729" marB="45729">
                    <a:solidFill>
                      <a:srgbClr val="F4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91424" marR="91424" marT="45729" marB="45729" anchor="ctr"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26/2/2019</a:t>
                      </a:r>
                      <a:endParaRPr lang="en-MY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3" marR="9523" marT="9527" marB="0" anchor="ctr"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sym typeface="+mn-ea"/>
                        </a:rPr>
                        <a:t>Topic 3: Regular Expressions and Automata (Pt 2)</a:t>
                      </a:r>
                      <a:endParaRPr 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29" marB="45729" anchor="ctr"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/>
                    </a:p>
                  </a:txBody>
                  <a:tcPr marL="91424" marR="91424" marT="45729" marB="45729">
                    <a:solidFill>
                      <a:srgbClr val="FA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28/2/2019</a:t>
                      </a:r>
                      <a:endParaRPr lang="en-MY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3" marR="9523" marT="9527" marB="0" anchor="ctr"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sym typeface="+mn-ea"/>
                        </a:rPr>
                        <a:t>Topic 4: Words and </a:t>
                      </a:r>
                      <a:r>
                        <a:rPr lang="en-US" sz="1400" dirty="0" err="1">
                          <a:effectLst/>
                          <a:sym typeface="+mn-ea"/>
                        </a:rPr>
                        <a:t>Tranducers</a:t>
                      </a:r>
                      <a:r>
                        <a:rPr lang="en-US" sz="1400" dirty="0">
                          <a:effectLst/>
                          <a:sym typeface="+mn-ea"/>
                        </a:rPr>
                        <a:t> </a:t>
                      </a:r>
                      <a:endParaRPr 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29" marB="45729" anchor="ctr"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29" marB="45729">
                    <a:solidFill>
                      <a:srgbClr val="FA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94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91424" marR="91424" marT="45729" marB="4572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5/3/2019</a:t>
                      </a:r>
                      <a:endParaRPr lang="en-MY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3" marR="9523" marT="952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sym typeface="+mn-ea"/>
                        </a:rPr>
                        <a:t>Topic 4: Words and </a:t>
                      </a:r>
                      <a:r>
                        <a:rPr lang="en-US" sz="1400" dirty="0" err="1">
                          <a:effectLst/>
                          <a:sym typeface="+mn-ea"/>
                        </a:rPr>
                        <a:t>Tranducers</a:t>
                      </a:r>
                      <a:r>
                        <a:rPr lang="en-US" sz="1400" dirty="0">
                          <a:effectLst/>
                          <a:sym typeface="+mn-ea"/>
                        </a:rPr>
                        <a:t> </a:t>
                      </a:r>
                      <a:endParaRPr lang="en-US" sz="14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29" marB="4572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29" marB="4572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3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7/3/2019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3" marR="9523" marT="952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</a:rPr>
                        <a:t>Topic 5: Information Theory &amp; Language Modeling</a:t>
                      </a:r>
                      <a:endParaRPr lang="en-US" sz="14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29" marB="4572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ASSIGN 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29" marB="4572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43898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91424" marR="91424" marT="45729" marB="45729" anchor="ctr">
                    <a:solidFill>
                      <a:srgbClr val="F5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12/3/2019</a:t>
                      </a:r>
                      <a:endParaRPr lang="en-MY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3" marR="9523" marT="9527" marB="0" anchor="ctr">
                    <a:solidFill>
                      <a:srgbClr val="F5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</a:rPr>
                        <a:t>Topic 5: Information Theory &amp; Language Modeling</a:t>
                      </a:r>
                      <a:endParaRPr 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29" marB="45729" anchor="ctr">
                    <a:solidFill>
                      <a:srgbClr val="F5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24" marR="91424" marT="45729" marB="45729">
                    <a:solidFill>
                      <a:srgbClr val="F5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4" marR="91424"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14/3/2019</a:t>
                      </a:r>
                      <a:endParaRPr lang="en-MY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3" marR="9523" marT="9527" marB="0" anchor="ctr">
                    <a:solidFill>
                      <a:srgbClr val="F5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sym typeface="+mn-ea"/>
                        </a:rPr>
                        <a:t>Topic 6: Python Machine Learning for NLP</a:t>
                      </a:r>
                      <a:endParaRPr lang="en-US" sz="1400" baseline="0" dirty="0"/>
                    </a:p>
                  </a:txBody>
                  <a:tcPr marL="91424" marR="91424" marT="45729" marB="45729" anchor="ctr">
                    <a:solidFill>
                      <a:srgbClr val="F5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29" marB="45729">
                    <a:solidFill>
                      <a:srgbClr val="F5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91424" marR="91424" marT="45729" marB="45729" anchor="ctr">
                    <a:solidFill>
                      <a:srgbClr val="F5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19/3/2019</a:t>
                      </a:r>
                    </a:p>
                  </a:txBody>
                  <a:tcPr marL="9523" marR="9523" marT="9527" marB="0" anchor="ctr">
                    <a:solidFill>
                      <a:srgbClr val="F5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sym typeface="+mn-ea"/>
                        </a:rPr>
                        <a:t>Topic 6: Python Machine Learning for NLP</a:t>
                      </a:r>
                      <a:endParaRPr lang="en-US" sz="1400" b="0" baseline="0" dirty="0">
                        <a:latin typeface="+mn-lt"/>
                      </a:endParaRPr>
                    </a:p>
                  </a:txBody>
                  <a:tcPr marL="91424" marR="91424" marT="45729" marB="45729" anchor="ctr">
                    <a:solidFill>
                      <a:srgbClr val="F5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Exercise 3</a:t>
                      </a:r>
                    </a:p>
                  </a:txBody>
                  <a:tcPr marL="91424" marR="91424" marT="45729" marB="45729">
                    <a:solidFill>
                      <a:srgbClr val="F5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75061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latin typeface="+mn-lt"/>
                      </a:endParaRPr>
                    </a:p>
                  </a:txBody>
                  <a:tcPr marL="91424" marR="91424" marT="45729" marB="45729" anchor="ctr">
                    <a:solidFill>
                      <a:srgbClr val="F5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21/3/2019</a:t>
                      </a:r>
                    </a:p>
                  </a:txBody>
                  <a:tcPr marL="9523" marR="9523" marT="9527" marB="0" anchor="ctr">
                    <a:solidFill>
                      <a:srgbClr val="F5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MID SEMESTER BREAK</a:t>
                      </a:r>
                      <a:endParaRPr lang="en-US" sz="1400" b="0" baseline="0" dirty="0">
                        <a:latin typeface="+mn-lt"/>
                      </a:endParaRPr>
                    </a:p>
                  </a:txBody>
                  <a:tcPr marL="91424" marR="91424" marT="45729" marB="45729" anchor="ctr">
                    <a:solidFill>
                      <a:srgbClr val="F5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="0" baseline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91424" marR="91424" marT="45729" marB="45729">
                    <a:solidFill>
                      <a:srgbClr val="F5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876070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baseline="0" dirty="0">
                          <a:latin typeface="+mn-lt"/>
                        </a:rPr>
                        <a:t>8</a:t>
                      </a:r>
                    </a:p>
                  </a:txBody>
                  <a:tcPr marL="91424" marR="91424" marT="45729" marB="4572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26/3/2019</a:t>
                      </a:r>
                    </a:p>
                  </a:txBody>
                  <a:tcPr marL="9523" marR="9523" marT="9527" marB="0" anchor="ctr">
                    <a:solidFill>
                      <a:srgbClr val="F5E6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0" dirty="0">
                        <a:latin typeface="+mn-lt"/>
                      </a:endParaRPr>
                    </a:p>
                  </a:txBody>
                  <a:tcPr marL="91424" marR="91424" marT="45729" marB="45729" anchor="ctr">
                    <a:solidFill>
                      <a:srgbClr val="F5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sym typeface="+mn-ea"/>
                        </a:rPr>
                        <a:t>TEST I</a:t>
                      </a:r>
                      <a:endParaRPr lang="en-US" sz="1400" b="0" baseline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91424" marR="91424" marT="45729" marB="45729">
                    <a:solidFill>
                      <a:srgbClr val="F5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77173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algn="ctr"/>
                      <a:endParaRPr lang="en-US" sz="1400" b="0" baseline="0" dirty="0">
                        <a:latin typeface="+mn-lt"/>
                      </a:endParaRPr>
                    </a:p>
                  </a:txBody>
                  <a:tcPr marL="91424" marR="91424" marT="45729" marB="4572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1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28/3/2019</a:t>
                      </a:r>
                    </a:p>
                  </a:txBody>
                  <a:tcPr marL="9523" marR="9523" marT="9527" marB="0" anchor="ctr">
                    <a:solidFill>
                      <a:srgbClr val="F5E6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="0" baseline="0" dirty="0">
                        <a:latin typeface="+mn-lt"/>
                      </a:endParaRPr>
                    </a:p>
                  </a:txBody>
                  <a:tcPr marL="91424" marR="91424" marT="45729" marB="45729" anchor="ctr">
                    <a:solidFill>
                      <a:srgbClr val="F5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sym typeface="+mn-ea"/>
                        </a:rPr>
                        <a:t>Topic  1 – 5</a:t>
                      </a:r>
                      <a:endParaRPr lang="en-US" sz="1400" b="0" baseline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91424" marR="91424" marT="45729" marB="45729">
                    <a:solidFill>
                      <a:srgbClr val="F5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64957"/>
                  </a:ext>
                </a:extLst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9552" y="260648"/>
            <a:ext cx="6573490" cy="792088"/>
          </a:xfrm>
          <a:prstGeom prst="trapezoid">
            <a:avLst/>
          </a:prstGeom>
          <a:solidFill>
            <a:schemeClr val="accent3">
              <a:lumMod val="50000"/>
            </a:schemeClr>
          </a:solidFill>
        </p:spPr>
        <p:txBody>
          <a:bodyPr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MS PGothic" panose="020B0600070205080204" pitchFamily="-105" charset="-128"/>
              </a:rPr>
              <a:t>CSC 4309 Schedule for Semester 2 2018/19</a:t>
            </a:r>
          </a:p>
          <a:p>
            <a:pPr>
              <a:defRPr/>
            </a:pPr>
            <a:r>
              <a:rPr lang="en-US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# Week 1 – 7 (T-TH)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anose="020B0600070205080204" pitchFamily="-105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80827" y="580683"/>
            <a:ext cx="6573490" cy="792088"/>
          </a:xfrm>
          <a:prstGeom prst="trapezoid">
            <a:avLst/>
          </a:prstGeom>
          <a:solidFill>
            <a:schemeClr val="accent3">
              <a:lumMod val="50000"/>
            </a:schemeClr>
          </a:solidFill>
        </p:spPr>
        <p:txBody>
          <a:bodyPr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MS PGothic" panose="020B0600070205080204" pitchFamily="-105" charset="-128"/>
              </a:rPr>
              <a:t>CSC 4309 Schedule for Semester 2 2018/19</a:t>
            </a:r>
          </a:p>
          <a:p>
            <a:pPr>
              <a:defRPr/>
            </a:pPr>
            <a:r>
              <a:rPr lang="en-US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# Week 8 – 14 (T-TH) : TBD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anose="020B0600070205080204" pitchFamily="-105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30ED5-77EF-4F87-8483-3797A6973D11}"/>
              </a:ext>
            </a:extLst>
          </p:cNvPr>
          <p:cNvSpPr txBox="1"/>
          <p:nvPr/>
        </p:nvSpPr>
        <p:spPr>
          <a:xfrm>
            <a:off x="580827" y="1772816"/>
            <a:ext cx="165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be updated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 rot="21018116">
            <a:off x="1047209" y="2962330"/>
            <a:ext cx="6624637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0" tIns="45000" rIns="457200" bIns="45000"/>
          <a:lstStyle>
            <a:lvl1pPr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65"/>
              </a:spcBef>
              <a:spcAft>
                <a:spcPts val="600"/>
              </a:spcAft>
              <a:buFontTx/>
              <a:buNone/>
            </a:pPr>
            <a:r>
              <a:rPr lang="en-US" altLang="en-US" sz="2800" b="1" dirty="0">
                <a:latin typeface="Cambria" panose="02040503050406030204" pitchFamily="18" charset="0"/>
                <a:ea typeface="MS PGothic" panose="020B0600070205080204" pitchFamily="-105" charset="-128"/>
              </a:rPr>
              <a:t>MONDAY : 2.30 pm – 3.00 pm</a:t>
            </a:r>
          </a:p>
          <a:p>
            <a:pPr algn="ctr" eaLnBrk="1" hangingPunct="1">
              <a:spcBef>
                <a:spcPts val="365"/>
              </a:spcBef>
              <a:spcAft>
                <a:spcPts val="600"/>
              </a:spcAft>
              <a:buFontTx/>
              <a:buNone/>
            </a:pPr>
            <a:r>
              <a:rPr lang="en-US" altLang="en-US" sz="2800" b="1" dirty="0">
                <a:latin typeface="Cambria" panose="02040503050406030204" pitchFamily="18" charset="0"/>
                <a:ea typeface="MS PGothic" panose="020B0600070205080204" pitchFamily="-105" charset="-128"/>
              </a:rPr>
              <a:t>THURS</a:t>
            </a:r>
            <a:r>
              <a:rPr lang="en-US" altLang="en-US" sz="2800" b="1" dirty="0">
                <a:latin typeface="Cambria" panose="02040503050406030204" pitchFamily="18" charset="0"/>
                <a:ea typeface="SimSun" panose="02010600030101010101" pitchFamily="2" charset="-122"/>
              </a:rPr>
              <a:t>DAY : 10.30 am – 11.30 am</a:t>
            </a:r>
          </a:p>
          <a:p>
            <a:pPr algn="ctr" eaLnBrk="1" hangingPunct="1">
              <a:spcBef>
                <a:spcPts val="365"/>
              </a:spcBef>
              <a:spcAft>
                <a:spcPts val="600"/>
              </a:spcAft>
              <a:buFontTx/>
              <a:buNone/>
            </a:pPr>
            <a:endParaRPr lang="en-US" altLang="en-US" sz="2800" b="1" dirty="0">
              <a:latin typeface="Cambria" panose="02040503050406030204" pitchFamily="18" charset="0"/>
              <a:ea typeface="SimSun" panose="02010600030101010101" pitchFamily="2" charset="-122"/>
            </a:endParaRPr>
          </a:p>
          <a:p>
            <a:pPr algn="ctr" eaLnBrk="1" hangingPunct="1">
              <a:spcBef>
                <a:spcPts val="365"/>
              </a:spcBef>
              <a:spcAft>
                <a:spcPts val="600"/>
              </a:spcAft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ambria" panose="02040503050406030204" pitchFamily="18" charset="0"/>
                <a:ea typeface="SimSun" panose="02010600030101010101" pitchFamily="2" charset="-122"/>
              </a:rPr>
              <a:t>~ OTHERS: BY APPOINTMENT ONLY ~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 rot="20977097">
            <a:off x="1319936" y="1488886"/>
            <a:ext cx="5112568" cy="1027929"/>
          </a:xfrm>
          <a:prstGeom prst="snip2DiagRect">
            <a:avLst/>
          </a:prstGeom>
          <a:solidFill>
            <a:schemeClr val="accent3">
              <a:lumMod val="50000"/>
            </a:schemeClr>
          </a:solidFill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MS PGothic" panose="020B0600070205080204" pitchFamily="-105" charset="-128"/>
              </a:rPr>
              <a:t>Consultation Hours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642</TotalTime>
  <Words>349</Words>
  <Application>Microsoft Office PowerPoint</Application>
  <PresentationFormat>On-screen Show (4:3)</PresentationFormat>
  <Paragraphs>120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Agency FB</vt:lpstr>
      <vt:lpstr>Arial</vt:lpstr>
      <vt:lpstr>Arial Narrow</vt:lpstr>
      <vt:lpstr>Calibri</vt:lpstr>
      <vt:lpstr>Cambria</vt:lpstr>
      <vt:lpstr>Helvetica</vt:lpstr>
      <vt:lpstr>Times New Roman</vt:lpstr>
      <vt:lpstr>Trebuchet MS</vt:lpstr>
      <vt:lpstr>Wingdings</vt:lpstr>
      <vt:lpstr>Wingdings 3</vt:lpstr>
      <vt:lpstr>Facet</vt:lpstr>
      <vt:lpstr>NATURAL LANGUAGE PROCESSING CSC 4309 Semester 2, 2018/19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HP</cp:lastModifiedBy>
  <cp:revision>882</cp:revision>
  <dcterms:created xsi:type="dcterms:W3CDTF">2010-05-23T14:28:00Z</dcterms:created>
  <dcterms:modified xsi:type="dcterms:W3CDTF">2019-02-12T05:56:17Z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