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oboto"/>
      <p:regular r:id="rId24"/>
      <p:bold r:id="rId25"/>
      <p:italic r:id="rId26"/>
      <p:boldItalic r:id="rId27"/>
    </p:embeddedFont>
    <p:embeddedFont>
      <p:font typeface="Candar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hfJ+RgLoDTlFVDnxmtWnyl1qDs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A3DCB3-B157-4F68-850F-D2CDEF7BC57C}">
  <a:tblStyle styleId="{9FA3DCB3-B157-4F68-850F-D2CDEF7BC5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Candara-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ndar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ndara-boldItalic.fntdata"/><Relationship Id="rId30" Type="http://schemas.openxmlformats.org/officeDocument/2006/relationships/font" Target="fonts/Candara-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b866c013f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b866c013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b866c013f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b866c013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b866c013f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b866c013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confusion matrix, f1 score </a:t>
            </a:r>
            <a:endParaRPr/>
          </a:p>
        </p:txBody>
      </p:sp>
      <p:sp>
        <p:nvSpPr>
          <p:cNvPr id="188" name="Google Shape;1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put the graphs, we can say the model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b5715d2d2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b5715d2d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b866c013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db866c013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b866c013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b866c01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b866c013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b866c01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ndara"/>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ndara"/>
                <a:ea typeface="Candara"/>
                <a:cs typeface="Candara"/>
                <a:sym typeface="Candara"/>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1" name="Google Shape;21;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1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3"/>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228600" lvl="0" marL="457200" algn="l">
              <a:lnSpc>
                <a:spcPct val="90000"/>
              </a:lnSpc>
              <a:spcBef>
                <a:spcPts val="1200"/>
              </a:spcBef>
              <a:spcAft>
                <a:spcPts val="0"/>
              </a:spcAft>
              <a:buSzPts val="1800"/>
              <a:buNone/>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8" name="Google Shape;88;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1" name="Shape 91"/>
        <p:cNvGrpSpPr/>
        <p:nvPr/>
      </p:nvGrpSpPr>
      <p:grpSpPr>
        <a:xfrm>
          <a:off x="0" y="0"/>
          <a:ext cx="0" cy="0"/>
          <a:chOff x="0" y="0"/>
          <a:chExt cx="0" cy="0"/>
        </a:xfrm>
      </p:grpSpPr>
      <p:sp>
        <p:nvSpPr>
          <p:cNvPr id="92" name="Google Shape;92;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4"/>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4"/>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228600" lvl="0" marL="457200" algn="l">
              <a:lnSpc>
                <a:spcPct val="90000"/>
              </a:lnSpc>
              <a:spcBef>
                <a:spcPts val="1200"/>
              </a:spcBef>
              <a:spcAft>
                <a:spcPts val="0"/>
              </a:spcAft>
              <a:buSzPts val="1800"/>
              <a:buNone/>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ndar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1800"/>
              <a:buNone/>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 name="Google Shape;28;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1" name="Shape 31"/>
        <p:cNvGrpSpPr/>
        <p:nvPr/>
      </p:nvGrpSpPr>
      <p:grpSpPr>
        <a:xfrm>
          <a:off x="0" y="0"/>
          <a:ext cx="0" cy="0"/>
          <a:chOff x="0" y="0"/>
          <a:chExt cx="0" cy="0"/>
        </a:xfrm>
      </p:grpSpPr>
      <p:sp>
        <p:nvSpPr>
          <p:cNvPr id="32" name="Google Shape;32;p1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ndara"/>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ndara"/>
                <a:ea typeface="Candara"/>
                <a:cs typeface="Candara"/>
                <a:sym typeface="Candara"/>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6" name="Google Shape;36;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9" name="Google Shape;39;p1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1800"/>
              <a:buNone/>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 name="Google Shape;43;p1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1800"/>
              <a:buNone/>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 name="Google Shape;44;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8"/>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18"/>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1800"/>
              <a:buNone/>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8"/>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18"/>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1800"/>
              <a:buNone/>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1" name="Shape 61"/>
        <p:cNvGrpSpPr/>
        <p:nvPr/>
      </p:nvGrpSpPr>
      <p:grpSpPr>
        <a:xfrm>
          <a:off x="0" y="0"/>
          <a:ext cx="0" cy="0"/>
          <a:chOff x="0" y="0"/>
          <a:chExt cx="0" cy="0"/>
        </a:xfrm>
      </p:grpSpPr>
      <p:sp>
        <p:nvSpPr>
          <p:cNvPr id="62" name="Google Shape;62;p2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21"/>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1"/>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1"/>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ndara"/>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1"/>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1800"/>
              <a:buNone/>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21"/>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3" name="Google Shape;73;p21"/>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ndara"/>
                <a:ea typeface="Candara"/>
                <a:cs typeface="Candara"/>
                <a:sym typeface="Candara"/>
              </a:defRPr>
            </a:lvl1pPr>
            <a:lvl2pPr indent="0" lvl="1" marL="0" algn="r">
              <a:spcBef>
                <a:spcPts val="0"/>
              </a:spcBef>
              <a:buNone/>
              <a:defRPr b="0" i="0" sz="1050" u="none" cap="none" strike="noStrike">
                <a:solidFill>
                  <a:schemeClr val="dk2"/>
                </a:solidFill>
                <a:latin typeface="Candara"/>
                <a:ea typeface="Candara"/>
                <a:cs typeface="Candara"/>
                <a:sym typeface="Candara"/>
              </a:defRPr>
            </a:lvl2pPr>
            <a:lvl3pPr indent="0" lvl="2" marL="0" algn="r">
              <a:spcBef>
                <a:spcPts val="0"/>
              </a:spcBef>
              <a:buNone/>
              <a:defRPr b="0" i="0" sz="1050" u="none" cap="none" strike="noStrike">
                <a:solidFill>
                  <a:schemeClr val="dk2"/>
                </a:solidFill>
                <a:latin typeface="Candara"/>
                <a:ea typeface="Candara"/>
                <a:cs typeface="Candara"/>
                <a:sym typeface="Candara"/>
              </a:defRPr>
            </a:lvl3pPr>
            <a:lvl4pPr indent="0" lvl="3" marL="0" algn="r">
              <a:spcBef>
                <a:spcPts val="0"/>
              </a:spcBef>
              <a:buNone/>
              <a:defRPr b="0" i="0" sz="1050" u="none" cap="none" strike="noStrike">
                <a:solidFill>
                  <a:schemeClr val="dk2"/>
                </a:solidFill>
                <a:latin typeface="Candara"/>
                <a:ea typeface="Candara"/>
                <a:cs typeface="Candara"/>
                <a:sym typeface="Candara"/>
              </a:defRPr>
            </a:lvl4pPr>
            <a:lvl5pPr indent="0" lvl="4" marL="0" algn="r">
              <a:spcBef>
                <a:spcPts val="0"/>
              </a:spcBef>
              <a:buNone/>
              <a:defRPr b="0" i="0" sz="1050" u="none" cap="none" strike="noStrike">
                <a:solidFill>
                  <a:schemeClr val="dk2"/>
                </a:solidFill>
                <a:latin typeface="Candara"/>
                <a:ea typeface="Candara"/>
                <a:cs typeface="Candara"/>
                <a:sym typeface="Candara"/>
              </a:defRPr>
            </a:lvl5pPr>
            <a:lvl6pPr indent="0" lvl="5" marL="0" algn="r">
              <a:spcBef>
                <a:spcPts val="0"/>
              </a:spcBef>
              <a:buNone/>
              <a:defRPr b="0" i="0" sz="1050" u="none" cap="none" strike="noStrike">
                <a:solidFill>
                  <a:schemeClr val="dk2"/>
                </a:solidFill>
                <a:latin typeface="Candara"/>
                <a:ea typeface="Candara"/>
                <a:cs typeface="Candara"/>
                <a:sym typeface="Candara"/>
              </a:defRPr>
            </a:lvl6pPr>
            <a:lvl7pPr indent="0" lvl="6" marL="0" algn="r">
              <a:spcBef>
                <a:spcPts val="0"/>
              </a:spcBef>
              <a:buNone/>
              <a:defRPr b="0" i="0" sz="1050" u="none" cap="none" strike="noStrike">
                <a:solidFill>
                  <a:schemeClr val="dk2"/>
                </a:solidFill>
                <a:latin typeface="Candara"/>
                <a:ea typeface="Candara"/>
                <a:cs typeface="Candara"/>
                <a:sym typeface="Candara"/>
              </a:defRPr>
            </a:lvl7pPr>
            <a:lvl8pPr indent="0" lvl="7" marL="0" algn="r">
              <a:spcBef>
                <a:spcPts val="0"/>
              </a:spcBef>
              <a:buNone/>
              <a:defRPr b="0" i="0" sz="1050" u="none" cap="none" strike="noStrike">
                <a:solidFill>
                  <a:schemeClr val="dk2"/>
                </a:solidFill>
                <a:latin typeface="Candara"/>
                <a:ea typeface="Candara"/>
                <a:cs typeface="Candara"/>
                <a:sym typeface="Candara"/>
              </a:defRPr>
            </a:lvl8pPr>
            <a:lvl9pPr indent="0" lvl="8" marL="0" algn="r">
              <a:spcBef>
                <a:spcPts val="0"/>
              </a:spcBef>
              <a:buNone/>
              <a:defRPr b="0" i="0" sz="1050" u="none" cap="none" strike="noStrike">
                <a:solidFill>
                  <a:schemeClr val="dk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6" name="Shape 76"/>
        <p:cNvGrpSpPr/>
        <p:nvPr/>
      </p:nvGrpSpPr>
      <p:grpSpPr>
        <a:xfrm>
          <a:off x="0" y="0"/>
          <a:ext cx="0" cy="0"/>
          <a:chOff x="0" y="0"/>
          <a:chExt cx="0" cy="0"/>
        </a:xfrm>
      </p:grpSpPr>
      <p:sp>
        <p:nvSpPr>
          <p:cNvPr id="77" name="Google Shape;77;p22"/>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2"/>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2"/>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ndara"/>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0" name="Google Shape;80;p22"/>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1" name="Google Shape;81;p22"/>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2" name="Google Shape;82;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FDFD"/>
            </a:gs>
            <a:gs pos="65000">
              <a:srgbClr val="E6E6E6"/>
            </a:gs>
            <a:gs pos="100000">
              <a:srgbClr val="B6B6B6"/>
            </a:gs>
          </a:gsLst>
          <a:lin ang="16200000" scaled="0"/>
        </a:gradFill>
      </p:bgPr>
    </p:bg>
    <p:spTree>
      <p:nvGrpSpPr>
        <p:cNvPr id="5" name="Shape 5"/>
        <p:cNvGrpSpPr/>
        <p:nvPr/>
      </p:nvGrpSpPr>
      <p:grpSpPr>
        <a:xfrm>
          <a:off x="0" y="0"/>
          <a:ext cx="0" cy="0"/>
          <a:chOff x="0" y="0"/>
          <a:chExt cx="0" cy="0"/>
        </a:xfrm>
      </p:grpSpPr>
      <p:sp>
        <p:nvSpPr>
          <p:cNvPr id="6" name="Google Shape;6;p13"/>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3"/>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ndara"/>
              <a:buNone/>
              <a:defRPr b="0" i="0" sz="4800" u="none" cap="none" strike="noStrike">
                <a:solidFill>
                  <a:srgbClr val="3F3F3F"/>
                </a:solidFill>
                <a:latin typeface="Candara"/>
                <a:ea typeface="Candara"/>
                <a:cs typeface="Candara"/>
                <a:sym typeface="Candar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228600" lvl="0" marL="457200" marR="0" rtl="0" algn="l">
              <a:lnSpc>
                <a:spcPct val="90000"/>
              </a:lnSpc>
              <a:spcBef>
                <a:spcPts val="1200"/>
              </a:spcBef>
              <a:spcAft>
                <a:spcPts val="0"/>
              </a:spcAft>
              <a:buClr>
                <a:schemeClr val="accent1"/>
              </a:buClr>
              <a:buSzPts val="2000"/>
              <a:buFont typeface="Calibri"/>
              <a:buNone/>
              <a:defRPr b="0" i="0" sz="2000" u="none" cap="none" strike="noStrike">
                <a:solidFill>
                  <a:srgbClr val="3F3F3F"/>
                </a:solidFill>
                <a:latin typeface="Candara"/>
                <a:ea typeface="Candara"/>
                <a:cs typeface="Candara"/>
                <a:sym typeface="Candara"/>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ndara"/>
                <a:ea typeface="Candara"/>
                <a:cs typeface="Candara"/>
                <a:sym typeface="Candara"/>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ndara"/>
                <a:ea typeface="Candara"/>
                <a:cs typeface="Candara"/>
                <a:sym typeface="Candara"/>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ndara"/>
                <a:ea typeface="Candara"/>
                <a:cs typeface="Candara"/>
                <a:sym typeface="Candara"/>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ndara"/>
                <a:ea typeface="Candara"/>
                <a:cs typeface="Candara"/>
                <a:sym typeface="Candara"/>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ndara"/>
                <a:ea typeface="Candara"/>
                <a:cs typeface="Candara"/>
                <a:sym typeface="Candara"/>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ndara"/>
                <a:ea typeface="Candara"/>
                <a:cs typeface="Candara"/>
                <a:sym typeface="Candara"/>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ndara"/>
                <a:ea typeface="Candara"/>
                <a:cs typeface="Candara"/>
                <a:sym typeface="Candara"/>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ndara"/>
                <a:ea typeface="Candara"/>
                <a:cs typeface="Candara"/>
                <a:sym typeface="Candara"/>
              </a:defRPr>
            </a:lvl9pPr>
          </a:lstStyle>
          <a:p/>
        </p:txBody>
      </p:sp>
      <p:sp>
        <p:nvSpPr>
          <p:cNvPr id="10" name="Google Shape;10;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1" name="Google Shape;11;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2" name="Google Shape;12;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ndara"/>
                <a:ea typeface="Candara"/>
                <a:cs typeface="Candara"/>
                <a:sym typeface="Candara"/>
              </a:defRPr>
            </a:lvl1pPr>
            <a:lvl2pPr indent="0" lvl="1" marL="0" marR="0" rtl="0" algn="r">
              <a:spcBef>
                <a:spcPts val="0"/>
              </a:spcBef>
              <a:buNone/>
              <a:defRPr b="0" i="0" sz="1050" u="none" cap="none" strike="noStrike">
                <a:solidFill>
                  <a:srgbClr val="FFFFFF"/>
                </a:solidFill>
                <a:latin typeface="Candara"/>
                <a:ea typeface="Candara"/>
                <a:cs typeface="Candara"/>
                <a:sym typeface="Candara"/>
              </a:defRPr>
            </a:lvl2pPr>
            <a:lvl3pPr indent="0" lvl="2" marL="0" marR="0" rtl="0" algn="r">
              <a:spcBef>
                <a:spcPts val="0"/>
              </a:spcBef>
              <a:buNone/>
              <a:defRPr b="0" i="0" sz="1050" u="none" cap="none" strike="noStrike">
                <a:solidFill>
                  <a:srgbClr val="FFFFFF"/>
                </a:solidFill>
                <a:latin typeface="Candara"/>
                <a:ea typeface="Candara"/>
                <a:cs typeface="Candara"/>
                <a:sym typeface="Candara"/>
              </a:defRPr>
            </a:lvl3pPr>
            <a:lvl4pPr indent="0" lvl="3" marL="0" marR="0" rtl="0" algn="r">
              <a:spcBef>
                <a:spcPts val="0"/>
              </a:spcBef>
              <a:buNone/>
              <a:defRPr b="0" i="0" sz="1050" u="none" cap="none" strike="noStrike">
                <a:solidFill>
                  <a:srgbClr val="FFFFFF"/>
                </a:solidFill>
                <a:latin typeface="Candara"/>
                <a:ea typeface="Candara"/>
                <a:cs typeface="Candara"/>
                <a:sym typeface="Candara"/>
              </a:defRPr>
            </a:lvl4pPr>
            <a:lvl5pPr indent="0" lvl="4" marL="0" marR="0" rtl="0" algn="r">
              <a:spcBef>
                <a:spcPts val="0"/>
              </a:spcBef>
              <a:buNone/>
              <a:defRPr b="0" i="0" sz="1050" u="none" cap="none" strike="noStrike">
                <a:solidFill>
                  <a:srgbClr val="FFFFFF"/>
                </a:solidFill>
                <a:latin typeface="Candara"/>
                <a:ea typeface="Candara"/>
                <a:cs typeface="Candara"/>
                <a:sym typeface="Candara"/>
              </a:defRPr>
            </a:lvl5pPr>
            <a:lvl6pPr indent="0" lvl="5" marL="0" marR="0" rtl="0" algn="r">
              <a:spcBef>
                <a:spcPts val="0"/>
              </a:spcBef>
              <a:buNone/>
              <a:defRPr b="0" i="0" sz="1050" u="none" cap="none" strike="noStrike">
                <a:solidFill>
                  <a:srgbClr val="FFFFFF"/>
                </a:solidFill>
                <a:latin typeface="Candara"/>
                <a:ea typeface="Candara"/>
                <a:cs typeface="Candara"/>
                <a:sym typeface="Candara"/>
              </a:defRPr>
            </a:lvl6pPr>
            <a:lvl7pPr indent="0" lvl="6" marL="0" marR="0" rtl="0" algn="r">
              <a:spcBef>
                <a:spcPts val="0"/>
              </a:spcBef>
              <a:buNone/>
              <a:defRPr b="0" i="0" sz="1050" u="none" cap="none" strike="noStrike">
                <a:solidFill>
                  <a:srgbClr val="FFFFFF"/>
                </a:solidFill>
                <a:latin typeface="Candara"/>
                <a:ea typeface="Candara"/>
                <a:cs typeface="Candara"/>
                <a:sym typeface="Candara"/>
              </a:defRPr>
            </a:lvl7pPr>
            <a:lvl8pPr indent="0" lvl="7" marL="0" marR="0" rtl="0" algn="r">
              <a:spcBef>
                <a:spcPts val="0"/>
              </a:spcBef>
              <a:buNone/>
              <a:defRPr b="0" i="0" sz="1050" u="none" cap="none" strike="noStrike">
                <a:solidFill>
                  <a:srgbClr val="FFFFFF"/>
                </a:solidFill>
                <a:latin typeface="Candara"/>
                <a:ea typeface="Candara"/>
                <a:cs typeface="Candara"/>
                <a:sym typeface="Candara"/>
              </a:defRPr>
            </a:lvl8pPr>
            <a:lvl9pPr indent="0" lvl="8" marL="0" marR="0" rtl="0" algn="r">
              <a:spcBef>
                <a:spcPts val="0"/>
              </a:spcBef>
              <a:buNone/>
              <a:defRPr b="0" i="0" sz="1050" u="none" cap="none" strike="noStrike">
                <a:solidFill>
                  <a:srgbClr val="FFFFFF"/>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3"/>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14" name="Google Shape;14;p13"/>
          <p:cNvSpPr/>
          <p:nvPr/>
        </p:nvSpPr>
        <p:spPr>
          <a:xfrm>
            <a:off x="0" y="0"/>
            <a:ext cx="12192000" cy="551981"/>
          </a:xfrm>
          <a:prstGeom prst="rect">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ndara"/>
                <a:ea typeface="Candara"/>
                <a:cs typeface="Candara"/>
                <a:sym typeface="Candara"/>
              </a:rPr>
              <a:t>COE49413 Computer Vision</a:t>
            </a:r>
            <a:endParaRPr/>
          </a:p>
          <a:p>
            <a:pPr indent="0" lvl="0" marL="0" marR="0" rtl="0" algn="ctr">
              <a:spcBef>
                <a:spcPts val="0"/>
              </a:spcBef>
              <a:spcAft>
                <a:spcPts val="0"/>
              </a:spcAft>
              <a:buNone/>
            </a:pPr>
            <a:r>
              <a:rPr b="0" i="0" lang="en-US" sz="1800" u="none" cap="none" strike="noStrike">
                <a:solidFill>
                  <a:schemeClr val="lt1"/>
                </a:solidFill>
                <a:latin typeface="Candara"/>
                <a:ea typeface="Candara"/>
                <a:cs typeface="Candara"/>
                <a:sym typeface="Candara"/>
              </a:rPr>
              <a:t>Spring 2024</a:t>
            </a:r>
            <a:endParaRPr/>
          </a:p>
        </p:txBody>
      </p:sp>
      <p:pic>
        <p:nvPicPr>
          <p:cNvPr descr="CSE Portal | AUS Programming Contest" id="15" name="Google Shape;15;p13"/>
          <p:cNvPicPr preferRelativeResize="0"/>
          <p:nvPr/>
        </p:nvPicPr>
        <p:blipFill rotWithShape="1">
          <a:blip r:embed="rId1">
            <a:alphaModFix/>
          </a:blip>
          <a:srcRect b="0" l="0" r="0" t="0"/>
          <a:stretch/>
        </p:blipFill>
        <p:spPr>
          <a:xfrm>
            <a:off x="-26505" y="20885"/>
            <a:ext cx="3018322" cy="56357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hyperlink" Target="https://arxiv.org/abs/2404.11428" TargetMode="External"/><Relationship Id="rId4" Type="http://schemas.openxmlformats.org/officeDocument/2006/relationships/hyperlink" Target="https://arxiv.org/abs/2404.11428" TargetMode="External"/><Relationship Id="rId5" Type="http://schemas.openxmlformats.org/officeDocument/2006/relationships/hyperlink" Target="https://www.mdpi.com/2075-4418/12/4/915" TargetMode="External"/><Relationship Id="rId6" Type="http://schemas.openxmlformats.org/officeDocument/2006/relationships/hyperlink" Target="https://www.mdpi.com/2075-4418/12/4/915" TargetMode="External"/><Relationship Id="rId7" Type="http://schemas.openxmlformats.org/officeDocument/2006/relationships/hyperlink" Target="https://doi.org/10.1063/5.0109980" TargetMode="External"/><Relationship Id="rId8" Type="http://schemas.openxmlformats.org/officeDocument/2006/relationships/hyperlink" Target="https://doi.org/10.1063/5.010998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ndara"/>
              <a:buNone/>
            </a:pPr>
            <a:r>
              <a:rPr lang="en-US"/>
              <a:t>Lung Disease Classification</a:t>
            </a:r>
            <a:endParaRPr/>
          </a:p>
        </p:txBody>
      </p:sp>
      <p:sp>
        <p:nvSpPr>
          <p:cNvPr id="104" name="Google Shape;104;p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Fatmeh Shaal - g00090011</a:t>
            </a:r>
            <a:endParaRPr/>
          </a:p>
          <a:p>
            <a:pPr indent="0" lvl="0" marL="0" rtl="0" algn="l">
              <a:lnSpc>
                <a:spcPct val="90000"/>
              </a:lnSpc>
              <a:spcBef>
                <a:spcPts val="0"/>
              </a:spcBef>
              <a:spcAft>
                <a:spcPts val="0"/>
              </a:spcAft>
              <a:buSzPts val="2400"/>
              <a:buNone/>
            </a:pPr>
            <a:r>
              <a:rPr lang="en-US"/>
              <a:t>MHD Maen Khaskieh - b00085766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db866c013f_0_3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Results</a:t>
            </a:r>
            <a:endParaRPr/>
          </a:p>
        </p:txBody>
      </p:sp>
      <p:pic>
        <p:nvPicPr>
          <p:cNvPr id="158" name="Google Shape;158;g2db866c013f_0_30"/>
          <p:cNvPicPr preferRelativeResize="0"/>
          <p:nvPr/>
        </p:nvPicPr>
        <p:blipFill>
          <a:blip r:embed="rId3">
            <a:alphaModFix/>
          </a:blip>
          <a:stretch>
            <a:fillRect/>
          </a:stretch>
        </p:blipFill>
        <p:spPr>
          <a:xfrm>
            <a:off x="0" y="2408750"/>
            <a:ext cx="5833601" cy="3775200"/>
          </a:xfrm>
          <a:prstGeom prst="rect">
            <a:avLst/>
          </a:prstGeom>
          <a:noFill/>
          <a:ln>
            <a:noFill/>
          </a:ln>
        </p:spPr>
      </p:pic>
      <p:sp>
        <p:nvSpPr>
          <p:cNvPr id="159" name="Google Shape;159;g2db866c013f_0_30"/>
          <p:cNvSpPr txBox="1"/>
          <p:nvPr/>
        </p:nvSpPr>
        <p:spPr>
          <a:xfrm>
            <a:off x="1988600" y="1809513"/>
            <a:ext cx="18564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Candara"/>
                <a:ea typeface="Candara"/>
                <a:cs typeface="Candara"/>
                <a:sym typeface="Candara"/>
              </a:rPr>
              <a:t>SqueezeNet</a:t>
            </a:r>
            <a:endParaRPr sz="2000">
              <a:solidFill>
                <a:srgbClr val="3F3F3F"/>
              </a:solidFill>
              <a:latin typeface="Candara"/>
              <a:ea typeface="Candara"/>
              <a:cs typeface="Candara"/>
              <a:sym typeface="Candara"/>
            </a:endParaRPr>
          </a:p>
        </p:txBody>
      </p:sp>
      <p:pic>
        <p:nvPicPr>
          <p:cNvPr id="160" name="Google Shape;160;g2db866c013f_0_30"/>
          <p:cNvPicPr preferRelativeResize="0"/>
          <p:nvPr/>
        </p:nvPicPr>
        <p:blipFill>
          <a:blip r:embed="rId4">
            <a:alphaModFix/>
          </a:blip>
          <a:stretch>
            <a:fillRect/>
          </a:stretch>
        </p:blipFill>
        <p:spPr>
          <a:xfrm>
            <a:off x="6138400" y="2408750"/>
            <a:ext cx="6053600" cy="3650575"/>
          </a:xfrm>
          <a:prstGeom prst="rect">
            <a:avLst/>
          </a:prstGeom>
          <a:noFill/>
          <a:ln>
            <a:noFill/>
          </a:ln>
        </p:spPr>
      </p:pic>
      <p:sp>
        <p:nvSpPr>
          <p:cNvPr id="161" name="Google Shape;161;g2db866c013f_0_30"/>
          <p:cNvSpPr txBox="1"/>
          <p:nvPr/>
        </p:nvSpPr>
        <p:spPr>
          <a:xfrm>
            <a:off x="7950650" y="1809525"/>
            <a:ext cx="24291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Candara"/>
                <a:ea typeface="Candara"/>
                <a:cs typeface="Candara"/>
                <a:sym typeface="Candara"/>
              </a:rPr>
              <a:t>EfficientNet_B0</a:t>
            </a:r>
            <a:endParaRPr sz="2000">
              <a:solidFill>
                <a:srgbClr val="3F3F3F"/>
              </a:solidFill>
              <a:latin typeface="Candara"/>
              <a:ea typeface="Candara"/>
              <a:cs typeface="Candara"/>
              <a:sym typeface="Canda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db866c013f_0_4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Results</a:t>
            </a:r>
            <a:endParaRPr/>
          </a:p>
        </p:txBody>
      </p:sp>
      <p:pic>
        <p:nvPicPr>
          <p:cNvPr id="167" name="Google Shape;167;g2db866c013f_0_45"/>
          <p:cNvPicPr preferRelativeResize="0"/>
          <p:nvPr/>
        </p:nvPicPr>
        <p:blipFill>
          <a:blip r:embed="rId3">
            <a:alphaModFix/>
          </a:blip>
          <a:stretch>
            <a:fillRect/>
          </a:stretch>
        </p:blipFill>
        <p:spPr>
          <a:xfrm>
            <a:off x="244075" y="2828000"/>
            <a:ext cx="6269025" cy="3471875"/>
          </a:xfrm>
          <a:prstGeom prst="rect">
            <a:avLst/>
          </a:prstGeom>
          <a:noFill/>
          <a:ln>
            <a:noFill/>
          </a:ln>
        </p:spPr>
      </p:pic>
      <p:sp>
        <p:nvSpPr>
          <p:cNvPr id="168" name="Google Shape;168;g2db866c013f_0_45"/>
          <p:cNvSpPr txBox="1"/>
          <p:nvPr/>
        </p:nvSpPr>
        <p:spPr>
          <a:xfrm>
            <a:off x="2676432" y="1988100"/>
            <a:ext cx="1404300" cy="5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Candara"/>
                <a:ea typeface="Candara"/>
                <a:cs typeface="Candara"/>
                <a:sym typeface="Candara"/>
              </a:rPr>
              <a:t>Resnet-50</a:t>
            </a:r>
            <a:endParaRPr sz="2000">
              <a:solidFill>
                <a:srgbClr val="3F3F3F"/>
              </a:solidFill>
              <a:latin typeface="Candara"/>
              <a:ea typeface="Candara"/>
              <a:cs typeface="Candara"/>
              <a:sym typeface="Candara"/>
            </a:endParaRPr>
          </a:p>
        </p:txBody>
      </p:sp>
      <p:pic>
        <p:nvPicPr>
          <p:cNvPr id="169" name="Google Shape;169;g2db866c013f_0_45"/>
          <p:cNvPicPr preferRelativeResize="0"/>
          <p:nvPr/>
        </p:nvPicPr>
        <p:blipFill>
          <a:blip r:embed="rId4">
            <a:alphaModFix/>
          </a:blip>
          <a:stretch>
            <a:fillRect/>
          </a:stretch>
        </p:blipFill>
        <p:spPr>
          <a:xfrm>
            <a:off x="6619650" y="2828002"/>
            <a:ext cx="5374099" cy="3471875"/>
          </a:xfrm>
          <a:prstGeom prst="rect">
            <a:avLst/>
          </a:prstGeom>
          <a:noFill/>
          <a:ln>
            <a:noFill/>
          </a:ln>
        </p:spPr>
      </p:pic>
      <p:sp>
        <p:nvSpPr>
          <p:cNvPr id="170" name="Google Shape;170;g2db866c013f_0_45"/>
          <p:cNvSpPr txBox="1"/>
          <p:nvPr/>
        </p:nvSpPr>
        <p:spPr>
          <a:xfrm>
            <a:off x="8367100" y="1988100"/>
            <a:ext cx="18792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Candara"/>
                <a:ea typeface="Candara"/>
                <a:cs typeface="Candara"/>
                <a:sym typeface="Candara"/>
              </a:rPr>
              <a:t>MobileNet_V2</a:t>
            </a:r>
            <a:endParaRPr sz="2000">
              <a:solidFill>
                <a:srgbClr val="3F3F3F"/>
              </a:solidFill>
              <a:latin typeface="Candara"/>
              <a:ea typeface="Candara"/>
              <a:cs typeface="Candara"/>
              <a:sym typeface="Canda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db866c013f_0_3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Results</a:t>
            </a:r>
            <a:endParaRPr/>
          </a:p>
        </p:txBody>
      </p:sp>
      <p:graphicFrame>
        <p:nvGraphicFramePr>
          <p:cNvPr id="176" name="Google Shape;176;g2db866c013f_0_37"/>
          <p:cNvGraphicFramePr/>
          <p:nvPr/>
        </p:nvGraphicFramePr>
        <p:xfrm>
          <a:off x="952500" y="2476500"/>
          <a:ext cx="3000000" cy="3000000"/>
        </p:xfrm>
        <a:graphic>
          <a:graphicData uri="http://schemas.openxmlformats.org/drawingml/2006/table">
            <a:tbl>
              <a:tblPr>
                <a:noFill/>
                <a:tableStyleId>{9FA3DCB3-B157-4F68-850F-D2CDEF7BC57C}</a:tableStyleId>
              </a:tblPr>
              <a:tblGrid>
                <a:gridCol w="3429000"/>
                <a:gridCol w="3429000"/>
                <a:gridCol w="3429000"/>
              </a:tblGrid>
              <a:tr h="381000">
                <a:tc>
                  <a:txBody>
                    <a:bodyPr/>
                    <a:lstStyle/>
                    <a:p>
                      <a:pPr indent="0" lvl="0" marL="0" rtl="0" algn="l">
                        <a:spcBef>
                          <a:spcPts val="0"/>
                        </a:spcBef>
                        <a:spcAft>
                          <a:spcPts val="0"/>
                        </a:spcAft>
                        <a:buNone/>
                      </a:pPr>
                      <a:r>
                        <a:rPr lang="en-US"/>
                        <a:t>Model </a:t>
                      </a:r>
                      <a:endParaRPr/>
                    </a:p>
                  </a:txBody>
                  <a:tcPr marT="91425" marB="91425" marR="91425" marL="91425"/>
                </a:tc>
                <a:tc>
                  <a:txBody>
                    <a:bodyPr/>
                    <a:lstStyle/>
                    <a:p>
                      <a:pPr indent="0" lvl="0" marL="0" rtl="0" algn="l">
                        <a:spcBef>
                          <a:spcPts val="0"/>
                        </a:spcBef>
                        <a:spcAft>
                          <a:spcPts val="0"/>
                        </a:spcAft>
                        <a:buNone/>
                      </a:pPr>
                      <a:r>
                        <a:rPr lang="en-US"/>
                        <a:t>F1-Score</a:t>
                      </a:r>
                      <a:endParaRPr/>
                    </a:p>
                  </a:txBody>
                  <a:tcPr marT="91425" marB="91425" marR="91425" marL="91425"/>
                </a:tc>
                <a:tc>
                  <a:txBody>
                    <a:bodyPr/>
                    <a:lstStyle/>
                    <a:p>
                      <a:pPr indent="0" lvl="0" marL="0" rtl="0" algn="l">
                        <a:spcBef>
                          <a:spcPts val="0"/>
                        </a:spcBef>
                        <a:spcAft>
                          <a:spcPts val="0"/>
                        </a:spcAft>
                        <a:buNone/>
                      </a:pPr>
                      <a:r>
                        <a:rPr lang="en-US"/>
                        <a:t>Test Accuracy</a:t>
                      </a:r>
                      <a:endParaRPr/>
                    </a:p>
                  </a:txBody>
                  <a:tcPr marT="91425" marB="91425" marR="91425" marL="91425"/>
                </a:tc>
              </a:tr>
              <a:tr h="381000">
                <a:tc>
                  <a:txBody>
                    <a:bodyPr/>
                    <a:lstStyle/>
                    <a:p>
                      <a:pPr indent="0" lvl="0" marL="0" rtl="0" algn="l">
                        <a:spcBef>
                          <a:spcPts val="0"/>
                        </a:spcBef>
                        <a:spcAft>
                          <a:spcPts val="0"/>
                        </a:spcAft>
                        <a:buNone/>
                      </a:pPr>
                      <a:r>
                        <a:rPr lang="en-US"/>
                        <a:t>ResNet50</a:t>
                      </a:r>
                      <a:endParaRPr/>
                    </a:p>
                  </a:txBody>
                  <a:tcPr marT="91425" marB="91425" marR="91425" marL="91425"/>
                </a:tc>
                <a:tc>
                  <a:txBody>
                    <a:bodyPr/>
                    <a:lstStyle/>
                    <a:p>
                      <a:pPr indent="0" lvl="0" marL="0" rtl="0" algn="l">
                        <a:spcBef>
                          <a:spcPts val="0"/>
                        </a:spcBef>
                        <a:spcAft>
                          <a:spcPts val="0"/>
                        </a:spcAft>
                        <a:buNone/>
                      </a:pPr>
                      <a:r>
                        <a:rPr lang="en-US"/>
                        <a:t>0.8383</a:t>
                      </a:r>
                      <a:endParaRPr/>
                    </a:p>
                  </a:txBody>
                  <a:tcPr marT="91425" marB="91425" marR="91425" marL="91425"/>
                </a:tc>
                <a:tc>
                  <a:txBody>
                    <a:bodyPr/>
                    <a:lstStyle/>
                    <a:p>
                      <a:pPr indent="0" lvl="0" marL="0" rtl="0" algn="l">
                        <a:spcBef>
                          <a:spcPts val="0"/>
                        </a:spcBef>
                        <a:spcAft>
                          <a:spcPts val="0"/>
                        </a:spcAft>
                        <a:buNone/>
                      </a:pPr>
                      <a:r>
                        <a:rPr lang="en-US"/>
                        <a:t>0.8434</a:t>
                      </a:r>
                      <a:endParaRPr/>
                    </a:p>
                  </a:txBody>
                  <a:tcPr marT="91425" marB="91425" marR="91425" marL="91425"/>
                </a:tc>
              </a:tr>
              <a:tr h="381000">
                <a:tc>
                  <a:txBody>
                    <a:bodyPr/>
                    <a:lstStyle/>
                    <a:p>
                      <a:pPr indent="0" lvl="0" marL="0" rtl="0" algn="l">
                        <a:spcBef>
                          <a:spcPts val="0"/>
                        </a:spcBef>
                        <a:spcAft>
                          <a:spcPts val="0"/>
                        </a:spcAft>
                        <a:buNone/>
                      </a:pPr>
                      <a:r>
                        <a:rPr lang="en-US"/>
                        <a:t>MobileNet_V2</a:t>
                      </a:r>
                      <a:endParaRPr/>
                    </a:p>
                  </a:txBody>
                  <a:tcPr marT="91425" marB="91425" marR="91425" marL="91425"/>
                </a:tc>
                <a:tc>
                  <a:txBody>
                    <a:bodyPr/>
                    <a:lstStyle/>
                    <a:p>
                      <a:pPr indent="0" lvl="0" marL="0" rtl="0" algn="l">
                        <a:spcBef>
                          <a:spcPts val="0"/>
                        </a:spcBef>
                        <a:spcAft>
                          <a:spcPts val="0"/>
                        </a:spcAft>
                        <a:buNone/>
                      </a:pPr>
                      <a:r>
                        <a:rPr lang="en-US"/>
                        <a:t>0.8279</a:t>
                      </a:r>
                      <a:endParaRPr/>
                    </a:p>
                  </a:txBody>
                  <a:tcPr marT="91425" marB="91425" marR="91425" marL="91425"/>
                </a:tc>
                <a:tc>
                  <a:txBody>
                    <a:bodyPr/>
                    <a:lstStyle/>
                    <a:p>
                      <a:pPr indent="0" lvl="0" marL="0" rtl="0" algn="l">
                        <a:spcBef>
                          <a:spcPts val="0"/>
                        </a:spcBef>
                        <a:spcAft>
                          <a:spcPts val="0"/>
                        </a:spcAft>
                        <a:buNone/>
                      </a:pPr>
                      <a:r>
                        <a:rPr lang="en-US"/>
                        <a:t>0.8258</a:t>
                      </a:r>
                      <a:endParaRPr/>
                    </a:p>
                  </a:txBody>
                  <a:tcPr marT="91425" marB="91425" marR="91425" marL="91425"/>
                </a:tc>
              </a:tr>
              <a:tr h="381000">
                <a:tc>
                  <a:txBody>
                    <a:bodyPr/>
                    <a:lstStyle/>
                    <a:p>
                      <a:pPr indent="0" lvl="0" marL="0" rtl="0" algn="l">
                        <a:spcBef>
                          <a:spcPts val="0"/>
                        </a:spcBef>
                        <a:spcAft>
                          <a:spcPts val="0"/>
                        </a:spcAft>
                        <a:buNone/>
                      </a:pPr>
                      <a:r>
                        <a:rPr lang="en-US"/>
                        <a:t>EfficientNet_B0</a:t>
                      </a:r>
                      <a:endParaRPr/>
                    </a:p>
                  </a:txBody>
                  <a:tcPr marT="91425" marB="91425" marR="91425" marL="91425"/>
                </a:tc>
                <a:tc>
                  <a:txBody>
                    <a:bodyPr/>
                    <a:lstStyle/>
                    <a:p>
                      <a:pPr indent="0" lvl="0" marL="0" rtl="0" algn="l">
                        <a:spcBef>
                          <a:spcPts val="0"/>
                        </a:spcBef>
                        <a:spcAft>
                          <a:spcPts val="0"/>
                        </a:spcAft>
                        <a:buNone/>
                      </a:pPr>
                      <a:r>
                        <a:rPr lang="en-US"/>
                        <a:t>0.8558</a:t>
                      </a:r>
                      <a:endParaRPr/>
                    </a:p>
                  </a:txBody>
                  <a:tcPr marT="91425" marB="91425" marR="91425" marL="91425"/>
                </a:tc>
                <a:tc>
                  <a:txBody>
                    <a:bodyPr/>
                    <a:lstStyle/>
                    <a:p>
                      <a:pPr indent="0" lvl="0" marL="0" rtl="0" algn="l">
                        <a:spcBef>
                          <a:spcPts val="0"/>
                        </a:spcBef>
                        <a:spcAft>
                          <a:spcPts val="0"/>
                        </a:spcAft>
                        <a:buNone/>
                      </a:pPr>
                      <a:r>
                        <a:rPr lang="en-US"/>
                        <a:t>0.8579</a:t>
                      </a:r>
                      <a:endParaRPr/>
                    </a:p>
                  </a:txBody>
                  <a:tcPr marT="91425" marB="91425" marR="91425" marL="91425"/>
                </a:tc>
              </a:tr>
              <a:tr h="381000">
                <a:tc>
                  <a:txBody>
                    <a:bodyPr/>
                    <a:lstStyle/>
                    <a:p>
                      <a:pPr indent="0" lvl="0" marL="0" rtl="0" algn="l">
                        <a:spcBef>
                          <a:spcPts val="0"/>
                        </a:spcBef>
                        <a:spcAft>
                          <a:spcPts val="0"/>
                        </a:spcAft>
                        <a:buNone/>
                      </a:pPr>
                      <a:r>
                        <a:rPr lang="en-US"/>
                        <a:t>SqueezeNet</a:t>
                      </a:r>
                      <a:endParaRPr/>
                    </a:p>
                  </a:txBody>
                  <a:tcPr marT="91425" marB="91425" marR="91425" marL="91425"/>
                </a:tc>
                <a:tc>
                  <a:txBody>
                    <a:bodyPr/>
                    <a:lstStyle/>
                    <a:p>
                      <a:pPr indent="0" lvl="0" marL="0" rtl="0" algn="l">
                        <a:spcBef>
                          <a:spcPts val="0"/>
                        </a:spcBef>
                        <a:spcAft>
                          <a:spcPts val="0"/>
                        </a:spcAft>
                        <a:buNone/>
                      </a:pPr>
                      <a:r>
                        <a:rPr lang="en-US"/>
                        <a:t>0.8221</a:t>
                      </a:r>
                      <a:endParaRPr/>
                    </a:p>
                  </a:txBody>
                  <a:tcPr marT="91425" marB="91425" marR="91425" marL="91425"/>
                </a:tc>
                <a:tc>
                  <a:txBody>
                    <a:bodyPr/>
                    <a:lstStyle/>
                    <a:p>
                      <a:pPr indent="0" lvl="0" marL="0" rtl="0" algn="l">
                        <a:spcBef>
                          <a:spcPts val="0"/>
                        </a:spcBef>
                        <a:spcAft>
                          <a:spcPts val="0"/>
                        </a:spcAft>
                        <a:buNone/>
                      </a:pPr>
                      <a:r>
                        <a:rPr lang="en-US"/>
                        <a:t>0.8226</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ndara"/>
              <a:buNone/>
            </a:pPr>
            <a:r>
              <a:rPr lang="en-US"/>
              <a:t>Performance evaluation</a:t>
            </a:r>
            <a:endParaRPr/>
          </a:p>
        </p:txBody>
      </p:sp>
      <p:pic>
        <p:nvPicPr>
          <p:cNvPr id="182" name="Google Shape;182;p8"/>
          <p:cNvPicPr preferRelativeResize="0"/>
          <p:nvPr/>
        </p:nvPicPr>
        <p:blipFill>
          <a:blip r:embed="rId3">
            <a:alphaModFix/>
          </a:blip>
          <a:stretch>
            <a:fillRect/>
          </a:stretch>
        </p:blipFill>
        <p:spPr>
          <a:xfrm>
            <a:off x="865275" y="2215675"/>
            <a:ext cx="4755150" cy="3838900"/>
          </a:xfrm>
          <a:prstGeom prst="rect">
            <a:avLst/>
          </a:prstGeom>
          <a:noFill/>
          <a:ln>
            <a:noFill/>
          </a:ln>
        </p:spPr>
      </p:pic>
      <p:sp>
        <p:nvSpPr>
          <p:cNvPr id="183" name="Google Shape;183;p8"/>
          <p:cNvSpPr txBox="1"/>
          <p:nvPr/>
        </p:nvSpPr>
        <p:spPr>
          <a:xfrm>
            <a:off x="2587050" y="1776863"/>
            <a:ext cx="13116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Candara"/>
                <a:ea typeface="Candara"/>
                <a:cs typeface="Candara"/>
                <a:sym typeface="Candara"/>
              </a:rPr>
              <a:t>ResNet50</a:t>
            </a:r>
            <a:endParaRPr sz="2000">
              <a:solidFill>
                <a:srgbClr val="3F3F3F"/>
              </a:solidFill>
              <a:latin typeface="Candara"/>
              <a:ea typeface="Candara"/>
              <a:cs typeface="Candara"/>
              <a:sym typeface="Candara"/>
            </a:endParaRPr>
          </a:p>
        </p:txBody>
      </p:sp>
      <p:pic>
        <p:nvPicPr>
          <p:cNvPr id="184" name="Google Shape;184;p8"/>
          <p:cNvPicPr preferRelativeResize="0"/>
          <p:nvPr/>
        </p:nvPicPr>
        <p:blipFill>
          <a:blip r:embed="rId4">
            <a:alphaModFix/>
          </a:blip>
          <a:stretch>
            <a:fillRect/>
          </a:stretch>
        </p:blipFill>
        <p:spPr>
          <a:xfrm>
            <a:off x="6400525" y="2215675"/>
            <a:ext cx="4755150" cy="3838900"/>
          </a:xfrm>
          <a:prstGeom prst="rect">
            <a:avLst/>
          </a:prstGeom>
          <a:noFill/>
          <a:ln>
            <a:noFill/>
          </a:ln>
        </p:spPr>
      </p:pic>
      <p:sp>
        <p:nvSpPr>
          <p:cNvPr id="185" name="Google Shape;185;p8"/>
          <p:cNvSpPr txBox="1"/>
          <p:nvPr/>
        </p:nvSpPr>
        <p:spPr>
          <a:xfrm>
            <a:off x="7810450" y="1683575"/>
            <a:ext cx="193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3F3F3F"/>
                </a:solidFill>
                <a:latin typeface="Candara"/>
                <a:ea typeface="Candara"/>
                <a:cs typeface="Candara"/>
                <a:sym typeface="Candara"/>
              </a:rPr>
              <a:t>MobileNet_V2</a:t>
            </a:r>
            <a:endParaRPr sz="2000">
              <a:solidFill>
                <a:srgbClr val="3F3F3F"/>
              </a:solidFill>
              <a:latin typeface="Candara"/>
              <a:ea typeface="Candara"/>
              <a:cs typeface="Candara"/>
              <a:sym typeface="Canda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Performance evaluation</a:t>
            </a:r>
            <a:endParaRPr/>
          </a:p>
        </p:txBody>
      </p:sp>
      <p:pic>
        <p:nvPicPr>
          <p:cNvPr id="191" name="Google Shape;191;p9"/>
          <p:cNvPicPr preferRelativeResize="0"/>
          <p:nvPr/>
        </p:nvPicPr>
        <p:blipFill>
          <a:blip r:embed="rId3">
            <a:alphaModFix/>
          </a:blip>
          <a:stretch>
            <a:fillRect/>
          </a:stretch>
        </p:blipFill>
        <p:spPr>
          <a:xfrm>
            <a:off x="1164700" y="2429525"/>
            <a:ext cx="4555525" cy="3688150"/>
          </a:xfrm>
          <a:prstGeom prst="rect">
            <a:avLst/>
          </a:prstGeom>
          <a:noFill/>
          <a:ln>
            <a:noFill/>
          </a:ln>
        </p:spPr>
      </p:pic>
      <p:sp>
        <p:nvSpPr>
          <p:cNvPr id="192" name="Google Shape;192;p9"/>
          <p:cNvSpPr txBox="1"/>
          <p:nvPr/>
        </p:nvSpPr>
        <p:spPr>
          <a:xfrm>
            <a:off x="2487263" y="1855288"/>
            <a:ext cx="1910400" cy="4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Candara"/>
                <a:ea typeface="Candara"/>
                <a:cs typeface="Candara"/>
                <a:sym typeface="Candara"/>
              </a:rPr>
              <a:t>EfficientNet_B0</a:t>
            </a:r>
            <a:endParaRPr sz="2000">
              <a:solidFill>
                <a:srgbClr val="3F3F3F"/>
              </a:solidFill>
              <a:latin typeface="Candara"/>
              <a:ea typeface="Candara"/>
              <a:cs typeface="Candara"/>
              <a:sym typeface="Candara"/>
            </a:endParaRPr>
          </a:p>
        </p:txBody>
      </p:sp>
      <p:pic>
        <p:nvPicPr>
          <p:cNvPr id="193" name="Google Shape;193;p9"/>
          <p:cNvPicPr preferRelativeResize="0"/>
          <p:nvPr/>
        </p:nvPicPr>
        <p:blipFill>
          <a:blip r:embed="rId4">
            <a:alphaModFix/>
          </a:blip>
          <a:stretch>
            <a:fillRect/>
          </a:stretch>
        </p:blipFill>
        <p:spPr>
          <a:xfrm>
            <a:off x="6600150" y="2429525"/>
            <a:ext cx="4555525" cy="3529300"/>
          </a:xfrm>
          <a:prstGeom prst="rect">
            <a:avLst/>
          </a:prstGeom>
          <a:noFill/>
          <a:ln>
            <a:noFill/>
          </a:ln>
        </p:spPr>
      </p:pic>
      <p:sp>
        <p:nvSpPr>
          <p:cNvPr id="194" name="Google Shape;194;p9"/>
          <p:cNvSpPr txBox="1"/>
          <p:nvPr/>
        </p:nvSpPr>
        <p:spPr>
          <a:xfrm>
            <a:off x="8100622" y="1855288"/>
            <a:ext cx="1554600" cy="4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Candara"/>
                <a:ea typeface="Candara"/>
                <a:cs typeface="Candara"/>
                <a:sym typeface="Candara"/>
              </a:rPr>
              <a:t>SqueezeNet</a:t>
            </a:r>
            <a:endParaRPr sz="2000">
              <a:solidFill>
                <a:srgbClr val="3F3F3F"/>
              </a:solidFill>
              <a:latin typeface="Candara"/>
              <a:ea typeface="Candara"/>
              <a:cs typeface="Candara"/>
              <a:sym typeface="Canda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Discussion</a:t>
            </a:r>
            <a:endParaRPr/>
          </a:p>
        </p:txBody>
      </p:sp>
      <p:graphicFrame>
        <p:nvGraphicFramePr>
          <p:cNvPr id="200" name="Google Shape;200;p10"/>
          <p:cNvGraphicFramePr/>
          <p:nvPr/>
        </p:nvGraphicFramePr>
        <p:xfrm>
          <a:off x="982975" y="1834825"/>
          <a:ext cx="3000000" cy="3000000"/>
        </p:xfrm>
        <a:graphic>
          <a:graphicData uri="http://schemas.openxmlformats.org/drawingml/2006/table">
            <a:tbl>
              <a:tblPr>
                <a:noFill/>
                <a:tableStyleId>{9FA3DCB3-B157-4F68-850F-D2CDEF7BC57C}</a:tableStyleId>
              </a:tblPr>
              <a:tblGrid>
                <a:gridCol w="1820475"/>
                <a:gridCol w="8466525"/>
              </a:tblGrid>
              <a:tr h="750375">
                <a:tc>
                  <a:txBody>
                    <a:bodyPr/>
                    <a:lstStyle/>
                    <a:p>
                      <a:pPr indent="0" lvl="0" marL="0" rtl="0" algn="l">
                        <a:spcBef>
                          <a:spcPts val="0"/>
                        </a:spcBef>
                        <a:spcAft>
                          <a:spcPts val="0"/>
                        </a:spcAft>
                        <a:buNone/>
                      </a:pPr>
                      <a:r>
                        <a:rPr lang="en-US"/>
                        <a:t>Model </a:t>
                      </a:r>
                      <a:endParaRPr/>
                    </a:p>
                  </a:txBody>
                  <a:tcPr marT="91425" marB="91425" marR="91425" marL="91425"/>
                </a:tc>
                <a:tc>
                  <a:txBody>
                    <a:bodyPr/>
                    <a:lstStyle/>
                    <a:p>
                      <a:pPr indent="0" lvl="0" marL="0" rtl="0" algn="l">
                        <a:spcBef>
                          <a:spcPts val="0"/>
                        </a:spcBef>
                        <a:spcAft>
                          <a:spcPts val="0"/>
                        </a:spcAft>
                        <a:buNone/>
                      </a:pPr>
                      <a:r>
                        <a:rPr lang="en-US"/>
                        <a:t>Discussion</a:t>
                      </a:r>
                      <a:endParaRPr/>
                    </a:p>
                  </a:txBody>
                  <a:tcPr marT="91425" marB="91425" marR="91425" marL="91425"/>
                </a:tc>
              </a:tr>
              <a:tr h="721575">
                <a:tc>
                  <a:txBody>
                    <a:bodyPr/>
                    <a:lstStyle/>
                    <a:p>
                      <a:pPr indent="0" lvl="0" marL="0" rtl="0" algn="l">
                        <a:spcBef>
                          <a:spcPts val="0"/>
                        </a:spcBef>
                        <a:spcAft>
                          <a:spcPts val="0"/>
                        </a:spcAft>
                        <a:buNone/>
                      </a:pPr>
                      <a:r>
                        <a:rPr lang="en-US"/>
                        <a:t>Resnet50</a:t>
                      </a:r>
                      <a:endParaRPr/>
                    </a:p>
                  </a:txBody>
                  <a:tcPr marT="91425" marB="91425" marR="91425" marL="91425"/>
                </a:tc>
                <a:tc>
                  <a:txBody>
                    <a:bodyPr/>
                    <a:lstStyle/>
                    <a:p>
                      <a:pPr indent="0" lvl="0" marL="0" rtl="0" algn="l">
                        <a:spcBef>
                          <a:spcPts val="0"/>
                        </a:spcBef>
                        <a:spcAft>
                          <a:spcPts val="0"/>
                        </a:spcAft>
                        <a:buNone/>
                      </a:pPr>
                      <a:r>
                        <a:rPr lang="en-US" sz="1500">
                          <a:solidFill>
                            <a:schemeClr val="dk1"/>
                          </a:solidFill>
                          <a:latin typeface="Candara"/>
                          <a:ea typeface="Candara"/>
                          <a:cs typeface="Candara"/>
                          <a:sym typeface="Candara"/>
                        </a:rPr>
                        <a:t>Achieved the highest F1-score and test accuracy, suggesting that its deep architecture managed to capture complex features in lung X-ray images</a:t>
                      </a:r>
                      <a:endParaRPr sz="1700">
                        <a:solidFill>
                          <a:schemeClr val="dk1"/>
                        </a:solidFill>
                        <a:latin typeface="Candara"/>
                        <a:ea typeface="Candara"/>
                        <a:cs typeface="Candara"/>
                        <a:sym typeface="Candara"/>
                      </a:endParaRPr>
                    </a:p>
                  </a:txBody>
                  <a:tcPr marT="91425" marB="91425" marR="91425" marL="91425"/>
                </a:tc>
              </a:tr>
              <a:tr h="721575">
                <a:tc>
                  <a:txBody>
                    <a:bodyPr/>
                    <a:lstStyle/>
                    <a:p>
                      <a:pPr indent="0" lvl="0" marL="0" rtl="0" algn="l">
                        <a:spcBef>
                          <a:spcPts val="0"/>
                        </a:spcBef>
                        <a:spcAft>
                          <a:spcPts val="0"/>
                        </a:spcAft>
                        <a:buNone/>
                      </a:pPr>
                      <a:r>
                        <a:rPr lang="en-US"/>
                        <a:t>MobileNet V2</a:t>
                      </a:r>
                      <a:endParaRPr/>
                    </a:p>
                  </a:txBody>
                  <a:tcPr marT="91425" marB="91425" marR="91425" marL="91425"/>
                </a:tc>
                <a:tc>
                  <a:txBody>
                    <a:bodyPr/>
                    <a:lstStyle/>
                    <a:p>
                      <a:pPr indent="0" lvl="0" marL="0" rtl="0" algn="l">
                        <a:spcBef>
                          <a:spcPts val="0"/>
                        </a:spcBef>
                        <a:spcAft>
                          <a:spcPts val="0"/>
                        </a:spcAft>
                        <a:buNone/>
                      </a:pPr>
                      <a:r>
                        <a:rPr lang="en-US" sz="1500">
                          <a:solidFill>
                            <a:schemeClr val="dk1"/>
                          </a:solidFill>
                          <a:latin typeface="Candara"/>
                          <a:ea typeface="Candara"/>
                          <a:cs typeface="Candara"/>
                          <a:sym typeface="Candara"/>
                        </a:rPr>
                        <a:t>Showed respectable performance, but was slightly outperformed by ResNet50, likely due to its lighter architecture which might struggle with highly detailed features in medical images</a:t>
                      </a:r>
                      <a:endParaRPr sz="1700">
                        <a:solidFill>
                          <a:schemeClr val="dk1"/>
                        </a:solidFill>
                        <a:latin typeface="Candara"/>
                        <a:ea typeface="Candara"/>
                        <a:cs typeface="Candara"/>
                        <a:sym typeface="Candara"/>
                      </a:endParaRPr>
                    </a:p>
                  </a:txBody>
                  <a:tcPr marT="91425" marB="91425" marR="91425" marL="91425"/>
                </a:tc>
              </a:tr>
              <a:tr h="721575">
                <a:tc>
                  <a:txBody>
                    <a:bodyPr/>
                    <a:lstStyle/>
                    <a:p>
                      <a:pPr indent="0" lvl="0" marL="0" rtl="0" algn="l">
                        <a:spcBef>
                          <a:spcPts val="0"/>
                        </a:spcBef>
                        <a:spcAft>
                          <a:spcPts val="0"/>
                        </a:spcAft>
                        <a:buNone/>
                      </a:pPr>
                      <a:r>
                        <a:rPr lang="en-US"/>
                        <a:t>EfficientNet-B0 </a:t>
                      </a:r>
                      <a:endParaRPr/>
                    </a:p>
                  </a:txBody>
                  <a:tcPr marT="91425" marB="91425" marR="91425" marL="91425"/>
                </a:tc>
                <a:tc>
                  <a:txBody>
                    <a:bodyPr/>
                    <a:lstStyle/>
                    <a:p>
                      <a:pPr indent="0" lvl="0" marL="0" rtl="0" algn="l">
                        <a:spcBef>
                          <a:spcPts val="0"/>
                        </a:spcBef>
                        <a:spcAft>
                          <a:spcPts val="0"/>
                        </a:spcAft>
                        <a:buNone/>
                      </a:pPr>
                      <a:r>
                        <a:rPr lang="en-US">
                          <a:solidFill>
                            <a:schemeClr val="dk1"/>
                          </a:solidFill>
                          <a:latin typeface="Candara"/>
                          <a:ea typeface="Candara"/>
                          <a:cs typeface="Candara"/>
                          <a:sym typeface="Candara"/>
                        </a:rPr>
                        <a:t>Displayed strong performance, closely competing with ResNet50, which suggests that its scaling approach effectively captures the necessary features in lung disease images, despite having a generally smaller and more efficient model structure.</a:t>
                      </a:r>
                      <a:endParaRPr sz="1600">
                        <a:solidFill>
                          <a:schemeClr val="dk1"/>
                        </a:solidFill>
                        <a:latin typeface="Candara"/>
                        <a:ea typeface="Candara"/>
                        <a:cs typeface="Candara"/>
                        <a:sym typeface="Candara"/>
                      </a:endParaRPr>
                    </a:p>
                  </a:txBody>
                  <a:tcPr marT="91425" marB="91425" marR="91425" marL="91425"/>
                </a:tc>
              </a:tr>
              <a:tr h="721575">
                <a:tc>
                  <a:txBody>
                    <a:bodyPr/>
                    <a:lstStyle/>
                    <a:p>
                      <a:pPr indent="0" lvl="0" marL="0" rtl="0" algn="l">
                        <a:spcBef>
                          <a:spcPts val="0"/>
                        </a:spcBef>
                        <a:spcAft>
                          <a:spcPts val="0"/>
                        </a:spcAft>
                        <a:buNone/>
                      </a:pPr>
                      <a:r>
                        <a:rPr lang="en-US"/>
                        <a:t>SqueezeNet</a:t>
                      </a:r>
                      <a:endParaRPr/>
                    </a:p>
                  </a:txBody>
                  <a:tcPr marT="91425" marB="91425" marR="91425" marL="91425"/>
                </a:tc>
                <a:tc>
                  <a:txBody>
                    <a:bodyPr/>
                    <a:lstStyle/>
                    <a:p>
                      <a:pPr indent="0" lvl="0" marL="0" rtl="0" algn="l">
                        <a:spcBef>
                          <a:spcPts val="0"/>
                        </a:spcBef>
                        <a:spcAft>
                          <a:spcPts val="0"/>
                        </a:spcAft>
                        <a:buNone/>
                      </a:pPr>
                      <a:r>
                        <a:rPr lang="en-US">
                          <a:solidFill>
                            <a:schemeClr val="dk1"/>
                          </a:solidFill>
                          <a:latin typeface="Candara"/>
                          <a:ea typeface="Candara"/>
                          <a:cs typeface="Candara"/>
                          <a:sym typeface="Candara"/>
                        </a:rPr>
                        <a:t>While it did not match the performance of the more complex models, its efficiency in parameter usage is notable. This model might be more suitable for applications where model size and speed are more critical than achieving the highest possible accuracy.</a:t>
                      </a:r>
                      <a:endParaRPr sz="1600">
                        <a:solidFill>
                          <a:schemeClr val="dk1"/>
                        </a:solidFill>
                        <a:latin typeface="Candara"/>
                        <a:ea typeface="Candara"/>
                        <a:cs typeface="Candara"/>
                        <a:sym typeface="Candara"/>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Work Division</a:t>
            </a:r>
            <a:endParaRPr/>
          </a:p>
        </p:txBody>
      </p:sp>
      <p:graphicFrame>
        <p:nvGraphicFramePr>
          <p:cNvPr id="206" name="Google Shape;206;p11"/>
          <p:cNvGraphicFramePr/>
          <p:nvPr/>
        </p:nvGraphicFramePr>
        <p:xfrm>
          <a:off x="952500" y="2476500"/>
          <a:ext cx="3000000" cy="3000000"/>
        </p:xfrm>
        <a:graphic>
          <a:graphicData uri="http://schemas.openxmlformats.org/drawingml/2006/table">
            <a:tbl>
              <a:tblPr>
                <a:noFill/>
                <a:tableStyleId>{9FA3DCB3-B157-4F68-850F-D2CDEF7BC57C}</a:tableStyleId>
              </a:tblPr>
              <a:tblGrid>
                <a:gridCol w="5143500"/>
                <a:gridCol w="5143500"/>
              </a:tblGrid>
              <a:tr h="381000">
                <a:tc>
                  <a:txBody>
                    <a:bodyPr/>
                    <a:lstStyle/>
                    <a:p>
                      <a:pPr indent="0" lvl="0" marL="0" rtl="0" algn="l">
                        <a:spcBef>
                          <a:spcPts val="0"/>
                        </a:spcBef>
                        <a:spcAft>
                          <a:spcPts val="0"/>
                        </a:spcAft>
                        <a:buNone/>
                      </a:pPr>
                      <a:r>
                        <a:rPr lang="en-US"/>
                        <a:t>Fatmeh Shaal </a:t>
                      </a:r>
                      <a:endParaRPr/>
                    </a:p>
                  </a:txBody>
                  <a:tcPr marT="91425" marB="91425" marR="91425" marL="91425"/>
                </a:tc>
                <a:tc>
                  <a:txBody>
                    <a:bodyPr/>
                    <a:lstStyle/>
                    <a:p>
                      <a:pPr indent="0" lvl="0" marL="0" rtl="0" algn="l">
                        <a:spcBef>
                          <a:spcPts val="0"/>
                        </a:spcBef>
                        <a:spcAft>
                          <a:spcPts val="0"/>
                        </a:spcAft>
                        <a:buNone/>
                      </a:pPr>
                      <a:r>
                        <a:rPr lang="en-US"/>
                        <a:t>MHD Maen Khaskieh </a:t>
                      </a:r>
                      <a:endParaRPr/>
                    </a:p>
                  </a:txBody>
                  <a:tcPr marT="91425" marB="91425" marR="91425" marL="91425"/>
                </a:tc>
              </a:tr>
              <a:tr h="381000">
                <a:tc>
                  <a:txBody>
                    <a:bodyPr/>
                    <a:lstStyle/>
                    <a:p>
                      <a:pPr indent="0" lvl="0" marL="0" rtl="0" algn="l">
                        <a:spcBef>
                          <a:spcPts val="0"/>
                        </a:spcBef>
                        <a:spcAft>
                          <a:spcPts val="0"/>
                        </a:spcAft>
                        <a:buNone/>
                      </a:pPr>
                      <a:r>
                        <a:rPr lang="en-US"/>
                        <a:t>Module Class</a:t>
                      </a:r>
                      <a:endParaRPr/>
                    </a:p>
                  </a:txBody>
                  <a:tcPr marT="91425" marB="91425" marR="91425" marL="91425"/>
                </a:tc>
                <a:tc>
                  <a:txBody>
                    <a:bodyPr/>
                    <a:lstStyle/>
                    <a:p>
                      <a:pPr indent="0" lvl="0" marL="0" rtl="0" algn="l">
                        <a:spcBef>
                          <a:spcPts val="0"/>
                        </a:spcBef>
                        <a:spcAft>
                          <a:spcPts val="0"/>
                        </a:spcAft>
                        <a:buNone/>
                      </a:pPr>
                      <a:r>
                        <a:rPr lang="en-US"/>
                        <a:t>Dataset Class</a:t>
                      </a:r>
                      <a:endParaRPr/>
                    </a:p>
                  </a:txBody>
                  <a:tcPr marT="91425" marB="91425" marR="91425" marL="91425"/>
                </a:tc>
              </a:tr>
              <a:tr h="381000">
                <a:tc>
                  <a:txBody>
                    <a:bodyPr/>
                    <a:lstStyle/>
                    <a:p>
                      <a:pPr indent="0" lvl="0" marL="0" rtl="0" algn="l">
                        <a:spcBef>
                          <a:spcPts val="0"/>
                        </a:spcBef>
                        <a:spcAft>
                          <a:spcPts val="0"/>
                        </a:spcAft>
                        <a:buNone/>
                      </a:pPr>
                      <a:r>
                        <a:rPr lang="en-US"/>
                        <a:t>Resnet50 </a:t>
                      </a:r>
                      <a:endParaRPr/>
                    </a:p>
                  </a:txBody>
                  <a:tcPr marT="91425" marB="91425" marR="91425" marL="91425"/>
                </a:tc>
                <a:tc>
                  <a:txBody>
                    <a:bodyPr/>
                    <a:lstStyle/>
                    <a:p>
                      <a:pPr indent="0" lvl="0" marL="0" rtl="0" algn="l">
                        <a:spcBef>
                          <a:spcPts val="0"/>
                        </a:spcBef>
                        <a:spcAft>
                          <a:spcPts val="0"/>
                        </a:spcAft>
                        <a:buNone/>
                      </a:pPr>
                      <a:r>
                        <a:rPr lang="en-US"/>
                        <a:t>MobileNetV2</a:t>
                      </a:r>
                      <a:endParaRPr/>
                    </a:p>
                  </a:txBody>
                  <a:tcPr marT="91425" marB="91425" marR="91425" marL="91425"/>
                </a:tc>
              </a:tr>
              <a:tr h="381000">
                <a:tc>
                  <a:txBody>
                    <a:bodyPr/>
                    <a:lstStyle/>
                    <a:p>
                      <a:pPr indent="0" lvl="0" marL="0" rtl="0" algn="l">
                        <a:spcBef>
                          <a:spcPts val="0"/>
                        </a:spcBef>
                        <a:spcAft>
                          <a:spcPts val="0"/>
                        </a:spcAft>
                        <a:buNone/>
                      </a:pPr>
                      <a:r>
                        <a:rPr lang="en-US"/>
                        <a:t>SqueezeNet</a:t>
                      </a:r>
                      <a:endParaRPr/>
                    </a:p>
                  </a:txBody>
                  <a:tcPr marT="91425" marB="91425" marR="91425" marL="91425"/>
                </a:tc>
                <a:tc>
                  <a:txBody>
                    <a:bodyPr/>
                    <a:lstStyle/>
                    <a:p>
                      <a:pPr indent="0" lvl="0" marL="0" rtl="0" algn="l">
                        <a:spcBef>
                          <a:spcPts val="0"/>
                        </a:spcBef>
                        <a:spcAft>
                          <a:spcPts val="0"/>
                        </a:spcAft>
                        <a:buNone/>
                      </a:pPr>
                      <a:r>
                        <a:rPr lang="en-US"/>
                        <a:t>EfficientNet-B0</a:t>
                      </a:r>
                      <a:endParaRPr/>
                    </a:p>
                  </a:txBody>
                  <a:tcPr marT="91425" marB="91425" marR="91425" marL="91425"/>
                </a:tc>
              </a:tr>
            </a:tbl>
          </a:graphicData>
        </a:graphic>
      </p:graphicFrame>
      <p:sp>
        <p:nvSpPr>
          <p:cNvPr id="207" name="Google Shape;207;p11"/>
          <p:cNvSpPr txBox="1"/>
          <p:nvPr/>
        </p:nvSpPr>
        <p:spPr>
          <a:xfrm>
            <a:off x="1025050" y="4970200"/>
            <a:ext cx="7323600" cy="6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Candara"/>
                <a:ea typeface="Candara"/>
                <a:cs typeface="Candara"/>
                <a:sym typeface="Candara"/>
              </a:rPr>
              <a:t>Both Team Members worked on the training Loop and Testing </a:t>
            </a:r>
            <a:endParaRPr sz="2000">
              <a:solidFill>
                <a:srgbClr val="3F3F3F"/>
              </a:solidFill>
              <a:latin typeface="Candara"/>
              <a:ea typeface="Candara"/>
              <a:cs typeface="Candara"/>
              <a:sym typeface="Canda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Demonstration</a:t>
            </a:r>
            <a:endParaRPr/>
          </a:p>
        </p:txBody>
      </p:sp>
      <p:sp>
        <p:nvSpPr>
          <p:cNvPr id="213" name="Google Shape;213;p1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db5715d2d2_0_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219" name="Google Shape;219;g2db5715d2d2_0_3"/>
          <p:cNvSpPr txBox="1"/>
          <p:nvPr>
            <p:ph idx="1" type="body"/>
          </p:nvPr>
        </p:nvSpPr>
        <p:spPr>
          <a:xfrm>
            <a:off x="1301525" y="2223850"/>
            <a:ext cx="8740200" cy="2019000"/>
          </a:xfrm>
          <a:prstGeom prst="rect">
            <a:avLst/>
          </a:prstGeom>
        </p:spPr>
        <p:txBody>
          <a:bodyPr anchorCtr="0" anchor="t" bIns="0" lIns="45700" spcFirstLastPara="1" rIns="45700" wrap="square" tIns="0">
            <a:normAutofit/>
          </a:bodyPr>
          <a:lstStyle/>
          <a:p>
            <a:pPr indent="-298450" lvl="0" marL="457200" rtl="0" algn="l">
              <a:lnSpc>
                <a:spcPct val="115000"/>
              </a:lnSpc>
              <a:spcBef>
                <a:spcPts val="0"/>
              </a:spcBef>
              <a:spcAft>
                <a:spcPts val="0"/>
              </a:spcAft>
              <a:buClr>
                <a:schemeClr val="dk1"/>
              </a:buClr>
              <a:buSzPts val="1100"/>
              <a:buFont typeface="Arial"/>
              <a:buAutoNum type="arabicPeriod"/>
            </a:pPr>
            <a:r>
              <a:rPr lang="en-US" sz="1100">
                <a:solidFill>
                  <a:schemeClr val="dk1"/>
                </a:solidFill>
                <a:latin typeface="Arial"/>
                <a:ea typeface="Arial"/>
                <a:cs typeface="Arial"/>
                <a:sym typeface="Arial"/>
              </a:rPr>
              <a:t>Md. Zahangir Alom, Bishal Nag, Hasan Taha Islam, and Md. Zakir Hossain, "Explainable Lung Disease Classification from Chest X-Ray Images Utilizing Deep Learning and XAI," </a:t>
            </a:r>
            <a:r>
              <a:rPr i="1" lang="en-US" sz="1100">
                <a:solidFill>
                  <a:schemeClr val="dk1"/>
                </a:solidFill>
                <a:latin typeface="Arial"/>
                <a:ea typeface="Arial"/>
                <a:cs typeface="Arial"/>
                <a:sym typeface="Arial"/>
              </a:rPr>
              <a:t>arXiv preprint arXiv:2404.11428</a:t>
            </a:r>
            <a:r>
              <a:rPr lang="en-US" sz="1100">
                <a:solidFill>
                  <a:schemeClr val="dk1"/>
                </a:solidFill>
                <a:latin typeface="Arial"/>
                <a:ea typeface="Arial"/>
                <a:cs typeface="Arial"/>
                <a:sym typeface="Arial"/>
              </a:rPr>
              <a:t>, Apr. 2024. [Online]. Available:</a:t>
            </a:r>
            <a:r>
              <a:rPr lang="en-US" sz="1100">
                <a:solidFill>
                  <a:schemeClr val="dk1"/>
                </a:solidFill>
                <a:uFill>
                  <a:noFill/>
                </a:uFill>
                <a:latin typeface="Arial"/>
                <a:ea typeface="Arial"/>
                <a:cs typeface="Arial"/>
                <a:sym typeface="Arial"/>
                <a:hlinkClick r:id="rId3">
                  <a:extLst>
                    <a:ext uri="{A12FA001-AC4F-418D-AE19-62706E023703}">
                      <ahyp:hlinkClr val="tx"/>
                    </a:ext>
                  </a:extLst>
                </a:hlinkClick>
              </a:rPr>
              <a:t> </a:t>
            </a:r>
            <a:r>
              <a:rPr lang="en-US" sz="1100">
                <a:solidFill>
                  <a:schemeClr val="hlink"/>
                </a:solidFill>
                <a:uFill>
                  <a:noFill/>
                </a:uFill>
                <a:latin typeface="Arial"/>
                <a:ea typeface="Arial"/>
                <a:cs typeface="Arial"/>
                <a:sym typeface="Arial"/>
                <a:hlinkClick r:id="rId4"/>
              </a:rPr>
              <a:t>https://arxiv.org/abs/2404.11428</a:t>
            </a:r>
            <a:endParaRPr sz="1100">
              <a:solidFill>
                <a:schemeClr val="hlink"/>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AutoNum type="arabicPeriod"/>
            </a:pPr>
            <a:r>
              <a:rPr lang="en-US" sz="1100">
                <a:solidFill>
                  <a:schemeClr val="dk1"/>
                </a:solidFill>
                <a:latin typeface="Arial"/>
                <a:ea typeface="Arial"/>
                <a:cs typeface="Arial"/>
                <a:sym typeface="Arial"/>
              </a:rPr>
              <a:t>Sungyeup Kim, Beanbonyka Rim, Seongjun Choi, Ahyoung Lee, Sedong Min, and Min Hong, "Deep Learning in Multi-Class Lung Diseases’ Classification on Chest X-ray Images," </a:t>
            </a:r>
            <a:r>
              <a:rPr i="1" lang="en-US" sz="1100">
                <a:solidFill>
                  <a:schemeClr val="dk1"/>
                </a:solidFill>
                <a:latin typeface="Arial"/>
                <a:ea typeface="Arial"/>
                <a:cs typeface="Arial"/>
                <a:sym typeface="Arial"/>
              </a:rPr>
              <a:t>Diagnostics</a:t>
            </a:r>
            <a:r>
              <a:rPr lang="en-US" sz="1100">
                <a:solidFill>
                  <a:schemeClr val="dk1"/>
                </a:solidFill>
                <a:latin typeface="Arial"/>
                <a:ea typeface="Arial"/>
                <a:cs typeface="Arial"/>
                <a:sym typeface="Arial"/>
              </a:rPr>
              <a:t>, vol. 12, no. 4, p. 915, Apr. 2022. [Online]. Available:</a:t>
            </a:r>
            <a:r>
              <a:rPr lang="en-US" sz="1100">
                <a:solidFill>
                  <a:schemeClr val="dk1"/>
                </a:solidFill>
                <a:uFill>
                  <a:noFill/>
                </a:uFill>
                <a:latin typeface="Arial"/>
                <a:ea typeface="Arial"/>
                <a:cs typeface="Arial"/>
                <a:sym typeface="Arial"/>
                <a:hlinkClick r:id="rId5">
                  <a:extLst>
                    <a:ext uri="{A12FA001-AC4F-418D-AE19-62706E023703}">
                      <ahyp:hlinkClr val="tx"/>
                    </a:ext>
                  </a:extLst>
                </a:hlinkClick>
              </a:rPr>
              <a:t> </a:t>
            </a:r>
            <a:r>
              <a:rPr lang="en-US" sz="1100">
                <a:solidFill>
                  <a:schemeClr val="hlink"/>
                </a:solidFill>
                <a:uFill>
                  <a:noFill/>
                </a:uFill>
                <a:latin typeface="Arial"/>
                <a:ea typeface="Arial"/>
                <a:cs typeface="Arial"/>
                <a:sym typeface="Arial"/>
                <a:hlinkClick r:id="rId6"/>
              </a:rPr>
              <a:t>https://www.mdpi.com/2075-4418/12/4/915</a:t>
            </a:r>
            <a:endParaRPr sz="1100">
              <a:solidFill>
                <a:schemeClr val="hlink"/>
              </a:solidFill>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AutoNum type="arabicPeriod"/>
            </a:pPr>
            <a:r>
              <a:rPr lang="en-US" sz="1100">
                <a:solidFill>
                  <a:schemeClr val="dk1"/>
                </a:solidFill>
                <a:latin typeface="Arial"/>
                <a:ea typeface="Arial"/>
                <a:cs typeface="Arial"/>
                <a:sym typeface="Arial"/>
              </a:rPr>
              <a:t>J. Anitha, M. Kalaiarasu, N. Suresh Kumar, and G. Ram Sundar, "Detection and Classification of Lung Diseases Using Deep Learning," </a:t>
            </a:r>
            <a:r>
              <a:rPr i="1" lang="en-US" sz="1100">
                <a:solidFill>
                  <a:schemeClr val="dk1"/>
                </a:solidFill>
                <a:latin typeface="Arial"/>
                <a:ea typeface="Arial"/>
                <a:cs typeface="Arial"/>
                <a:sym typeface="Arial"/>
              </a:rPr>
              <a:t>AIP Conf. Proc.</a:t>
            </a:r>
            <a:r>
              <a:rPr lang="en-US" sz="1100">
                <a:solidFill>
                  <a:schemeClr val="dk1"/>
                </a:solidFill>
                <a:latin typeface="Arial"/>
                <a:ea typeface="Arial"/>
                <a:cs typeface="Arial"/>
                <a:sym typeface="Arial"/>
              </a:rPr>
              <a:t>, vol. 2519, no. 1, p. 030001, Oct. 2022. [Online]. Available:</a:t>
            </a:r>
            <a:r>
              <a:rPr lang="en-US" sz="1100">
                <a:solidFill>
                  <a:schemeClr val="dk1"/>
                </a:solidFill>
                <a:uFill>
                  <a:noFill/>
                </a:uFill>
                <a:latin typeface="Arial"/>
                <a:ea typeface="Arial"/>
                <a:cs typeface="Arial"/>
                <a:sym typeface="Arial"/>
                <a:hlinkClick r:id="rId7">
                  <a:extLst>
                    <a:ext uri="{A12FA001-AC4F-418D-AE19-62706E023703}">
                      <ahyp:hlinkClr val="tx"/>
                    </a:ext>
                  </a:extLst>
                </a:hlinkClick>
              </a:rPr>
              <a:t> </a:t>
            </a:r>
            <a:r>
              <a:rPr lang="en-US" sz="1100">
                <a:solidFill>
                  <a:schemeClr val="hlink"/>
                </a:solidFill>
                <a:uFill>
                  <a:noFill/>
                </a:uFill>
                <a:latin typeface="Arial"/>
                <a:ea typeface="Arial"/>
                <a:cs typeface="Arial"/>
                <a:sym typeface="Arial"/>
                <a:hlinkClick r:id="rId8"/>
              </a:rPr>
              <a:t>https://doi.org/10.1063/5.0109980</a:t>
            </a:r>
            <a:endParaRPr sz="1100">
              <a:solidFill>
                <a:schemeClr val="hlink"/>
              </a:solidFill>
              <a:latin typeface="Arial"/>
              <a:ea typeface="Arial"/>
              <a:cs typeface="Arial"/>
              <a:sym typeface="Arial"/>
            </a:endParaRPr>
          </a:p>
          <a:p>
            <a:pPr indent="0" lvl="0" marL="0" rtl="0" algn="l">
              <a:spcBef>
                <a:spcPts val="1200"/>
              </a:spcBef>
              <a:spcAft>
                <a:spcPts val="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Introduction</a:t>
            </a:r>
            <a:endParaRPr/>
          </a:p>
        </p:txBody>
      </p:sp>
      <p:sp>
        <p:nvSpPr>
          <p:cNvPr id="110" name="Google Shape;110;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381000" lvl="0" marL="457200" rtl="0" algn="l">
              <a:lnSpc>
                <a:spcPct val="100000"/>
              </a:lnSpc>
              <a:spcBef>
                <a:spcPts val="0"/>
              </a:spcBef>
              <a:spcAft>
                <a:spcPts val="0"/>
              </a:spcAft>
              <a:buSzPts val="2400"/>
              <a:buChar char="●"/>
            </a:pPr>
            <a:r>
              <a:rPr b="1" lang="en-US" sz="2600"/>
              <a:t>Problem Area</a:t>
            </a:r>
            <a:endParaRPr b="1" sz="2600"/>
          </a:p>
          <a:p>
            <a:pPr indent="0" lvl="0" marL="457200" rtl="0" algn="l">
              <a:lnSpc>
                <a:spcPct val="100000"/>
              </a:lnSpc>
              <a:spcBef>
                <a:spcPts val="0"/>
              </a:spcBef>
              <a:spcAft>
                <a:spcPts val="0"/>
              </a:spcAft>
              <a:buNone/>
            </a:pPr>
            <a:r>
              <a:rPr lang="en-US" sz="2600"/>
              <a:t> Lung Disease Detection </a:t>
            </a:r>
            <a:endParaRPr sz="2600"/>
          </a:p>
          <a:p>
            <a:pPr indent="-381000" lvl="0" marL="457200" rtl="0" algn="l">
              <a:lnSpc>
                <a:spcPct val="100000"/>
              </a:lnSpc>
              <a:spcBef>
                <a:spcPts val="0"/>
              </a:spcBef>
              <a:spcAft>
                <a:spcPts val="0"/>
              </a:spcAft>
              <a:buSzPts val="2400"/>
              <a:buChar char="●"/>
            </a:pPr>
            <a:r>
              <a:rPr b="1" lang="en-US" sz="2600"/>
              <a:t>Challenge</a:t>
            </a:r>
            <a:endParaRPr b="1" sz="2600"/>
          </a:p>
          <a:p>
            <a:pPr indent="0" lvl="0" marL="457200" rtl="0" algn="l">
              <a:lnSpc>
                <a:spcPct val="100000"/>
              </a:lnSpc>
              <a:spcBef>
                <a:spcPts val="0"/>
              </a:spcBef>
              <a:spcAft>
                <a:spcPts val="0"/>
              </a:spcAft>
              <a:buNone/>
            </a:pPr>
            <a:r>
              <a:rPr lang="en-US" sz="2600"/>
              <a:t>- Diverse Lung Diseases</a:t>
            </a:r>
            <a:endParaRPr sz="2600"/>
          </a:p>
          <a:p>
            <a:pPr indent="0" lvl="0" marL="457200" rtl="0" algn="l">
              <a:lnSpc>
                <a:spcPct val="100000"/>
              </a:lnSpc>
              <a:spcBef>
                <a:spcPts val="0"/>
              </a:spcBef>
              <a:spcAft>
                <a:spcPts val="0"/>
              </a:spcAft>
              <a:buNone/>
            </a:pPr>
            <a:r>
              <a:rPr lang="en-US" sz="2600"/>
              <a:t>- High Variability </a:t>
            </a:r>
            <a:endParaRPr sz="2600"/>
          </a:p>
          <a:p>
            <a:pPr indent="-381000" lvl="0" marL="457200" rtl="0" algn="l">
              <a:lnSpc>
                <a:spcPct val="100000"/>
              </a:lnSpc>
              <a:spcBef>
                <a:spcPts val="0"/>
              </a:spcBef>
              <a:spcAft>
                <a:spcPts val="0"/>
              </a:spcAft>
              <a:buSzPts val="2400"/>
              <a:buChar char="●"/>
            </a:pPr>
            <a:r>
              <a:rPr b="1" lang="en-US" sz="2600"/>
              <a:t>Importance</a:t>
            </a:r>
            <a:endParaRPr b="1" sz="2600"/>
          </a:p>
          <a:p>
            <a:pPr indent="0" lvl="0" marL="457200" rtl="0" algn="l">
              <a:lnSpc>
                <a:spcPct val="100000"/>
              </a:lnSpc>
              <a:spcBef>
                <a:spcPts val="0"/>
              </a:spcBef>
              <a:spcAft>
                <a:spcPts val="0"/>
              </a:spcAft>
              <a:buNone/>
            </a:pPr>
            <a:r>
              <a:rPr lang="en-US" sz="2600"/>
              <a:t> Early Diagnosis for Better Treatment Outcomes </a:t>
            </a:r>
            <a:endParaRPr sz="2600"/>
          </a:p>
          <a:p>
            <a:pPr indent="-393700" lvl="0" marL="457200" rtl="0" algn="l">
              <a:lnSpc>
                <a:spcPct val="100000"/>
              </a:lnSpc>
              <a:spcBef>
                <a:spcPts val="0"/>
              </a:spcBef>
              <a:spcAft>
                <a:spcPts val="0"/>
              </a:spcAft>
              <a:buSzPts val="2600"/>
              <a:buChar char="●"/>
            </a:pPr>
            <a:r>
              <a:rPr b="1" lang="en-US" sz="2600"/>
              <a:t>Objective</a:t>
            </a:r>
            <a:endParaRPr b="1" sz="2600"/>
          </a:p>
          <a:p>
            <a:pPr indent="0" lvl="0" marL="457200" rtl="0" algn="l">
              <a:lnSpc>
                <a:spcPct val="100000"/>
              </a:lnSpc>
              <a:spcBef>
                <a:spcPts val="0"/>
              </a:spcBef>
              <a:spcAft>
                <a:spcPts val="0"/>
              </a:spcAft>
              <a:buNone/>
            </a:pPr>
            <a:r>
              <a:rPr lang="en-US" sz="2300"/>
              <a:t>comparing multiple deep learning models to identify lung diseases </a:t>
            </a:r>
            <a:endParaRPr sz="2600"/>
          </a:p>
          <a:p>
            <a:pPr indent="0" lvl="0" marL="0" rtl="0" algn="l">
              <a:lnSpc>
                <a:spcPct val="100000"/>
              </a:lnSpc>
              <a:spcBef>
                <a:spcPts val="0"/>
              </a:spcBef>
              <a:spcAft>
                <a:spcPts val="0"/>
              </a:spcAft>
              <a:buSzPts val="2000"/>
              <a:buNone/>
            </a:pPr>
            <a:r>
              <a:t/>
            </a:r>
            <a:endParaRPr b="1" sz="2600"/>
          </a:p>
          <a:p>
            <a:pPr indent="0" lvl="0" marL="0" rtl="0" algn="l">
              <a:lnSpc>
                <a:spcPct val="100000"/>
              </a:lnSpc>
              <a:spcBef>
                <a:spcPts val="0"/>
              </a:spcBef>
              <a:spcAft>
                <a:spcPts val="0"/>
              </a:spcAft>
              <a:buSzPts val="2000"/>
              <a:buNone/>
            </a:pPr>
            <a:r>
              <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Problem Statement</a:t>
            </a:r>
            <a:endParaRPr/>
          </a:p>
        </p:txBody>
      </p:sp>
      <p:sp>
        <p:nvSpPr>
          <p:cNvPr id="116" name="Google Shape;116;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400"/>
              </a:spcBef>
              <a:spcAft>
                <a:spcPts val="0"/>
              </a:spcAft>
              <a:buNone/>
            </a:pPr>
            <a:r>
              <a:rPr b="1" lang="en-US" sz="2300"/>
              <a:t>Challenges </a:t>
            </a:r>
            <a:endParaRPr b="1" sz="2300"/>
          </a:p>
          <a:p>
            <a:pPr indent="-361950" lvl="0" marL="457200" rtl="0" algn="l">
              <a:lnSpc>
                <a:spcPct val="90000"/>
              </a:lnSpc>
              <a:spcBef>
                <a:spcPts val="1400"/>
              </a:spcBef>
              <a:spcAft>
                <a:spcPts val="0"/>
              </a:spcAft>
              <a:buSzPts val="2100"/>
              <a:buChar char="●"/>
            </a:pPr>
            <a:r>
              <a:rPr lang="en-US" sz="2300"/>
              <a:t>Overlapping Visual features among different diseases</a:t>
            </a:r>
            <a:endParaRPr sz="2300"/>
          </a:p>
          <a:p>
            <a:pPr indent="-361950" lvl="0" marL="457200" rtl="0" algn="l">
              <a:lnSpc>
                <a:spcPct val="90000"/>
              </a:lnSpc>
              <a:spcBef>
                <a:spcPts val="0"/>
              </a:spcBef>
              <a:spcAft>
                <a:spcPts val="0"/>
              </a:spcAft>
              <a:buSzPts val="2100"/>
              <a:buChar char="●"/>
            </a:pPr>
            <a:r>
              <a:rPr lang="en-US" sz="2300"/>
              <a:t>High Variability in chest X-ray images</a:t>
            </a:r>
            <a:endParaRPr sz="2300"/>
          </a:p>
          <a:p>
            <a:pPr indent="0" lvl="0" marL="457200" rtl="0" algn="l">
              <a:lnSpc>
                <a:spcPct val="90000"/>
              </a:lnSpc>
              <a:spcBef>
                <a:spcPts val="1400"/>
              </a:spcBef>
              <a:spcAft>
                <a:spcPts val="0"/>
              </a:spcAft>
              <a:buNone/>
            </a:pPr>
            <a:r>
              <a:t/>
            </a:r>
            <a:endParaRPr sz="2300"/>
          </a:p>
          <a:p>
            <a:pPr indent="0" lvl="0" marL="0" rtl="0" algn="l">
              <a:lnSpc>
                <a:spcPct val="90000"/>
              </a:lnSpc>
              <a:spcBef>
                <a:spcPts val="1400"/>
              </a:spcBef>
              <a:spcAft>
                <a:spcPts val="0"/>
              </a:spcAft>
              <a:buNone/>
            </a:pPr>
            <a:r>
              <a:rPr b="1" lang="en-US" sz="2300"/>
              <a:t>Proposed Solution </a:t>
            </a:r>
            <a:endParaRPr b="1" sz="2300"/>
          </a:p>
          <a:p>
            <a:pPr indent="-361950" lvl="0" marL="457200" rtl="0" algn="l">
              <a:lnSpc>
                <a:spcPct val="90000"/>
              </a:lnSpc>
              <a:spcBef>
                <a:spcPts val="1400"/>
              </a:spcBef>
              <a:spcAft>
                <a:spcPts val="0"/>
              </a:spcAft>
              <a:buSzPts val="2100"/>
              <a:buChar char="●"/>
            </a:pPr>
            <a:r>
              <a:rPr lang="en-US" sz="2300"/>
              <a:t>Addressing this challenge by comparing multiple deep learning models</a:t>
            </a:r>
            <a:endParaRPr sz="2300"/>
          </a:p>
          <a:p>
            <a:pPr indent="-361950" lvl="0" marL="457200" rtl="0" algn="l">
              <a:lnSpc>
                <a:spcPct val="90000"/>
              </a:lnSpc>
              <a:spcBef>
                <a:spcPts val="0"/>
              </a:spcBef>
              <a:spcAft>
                <a:spcPts val="0"/>
              </a:spcAft>
              <a:buSzPts val="2100"/>
              <a:buChar char="●"/>
            </a:pPr>
            <a:r>
              <a:rPr lang="en-US" sz="2300"/>
              <a:t>Identifying lung diseases like pneumonia, COVID-19, and tuberculosis </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Literature Review</a:t>
            </a:r>
            <a:endParaRPr/>
          </a:p>
        </p:txBody>
      </p:sp>
      <p:sp>
        <p:nvSpPr>
          <p:cNvPr id="122" name="Google Shape;122;p4"/>
          <p:cNvSpPr txBox="1"/>
          <p:nvPr>
            <p:ph idx="1" type="body"/>
          </p:nvPr>
        </p:nvSpPr>
        <p:spPr>
          <a:xfrm>
            <a:off x="660150" y="1845725"/>
            <a:ext cx="10495500" cy="4023300"/>
          </a:xfrm>
          <a:prstGeom prst="rect">
            <a:avLst/>
          </a:prstGeom>
          <a:noFill/>
          <a:ln>
            <a:noFill/>
          </a:ln>
        </p:spPr>
        <p:txBody>
          <a:bodyPr anchorCtr="0" anchor="t" bIns="45700" lIns="0" spcFirstLastPara="1" rIns="0" wrap="square" tIns="45700">
            <a:noAutofit/>
          </a:bodyPr>
          <a:lstStyle/>
          <a:p>
            <a:pPr indent="-352425" lvl="0" marL="457200" rtl="0" algn="l">
              <a:lnSpc>
                <a:spcPct val="160000"/>
              </a:lnSpc>
              <a:spcBef>
                <a:spcPts val="1400"/>
              </a:spcBef>
              <a:spcAft>
                <a:spcPts val="0"/>
              </a:spcAft>
              <a:buClr>
                <a:schemeClr val="dk1"/>
              </a:buClr>
              <a:buSzPts val="1950"/>
              <a:buFont typeface="Roboto"/>
              <a:buAutoNum type="arabicPeriod"/>
            </a:pPr>
            <a:r>
              <a:rPr lang="en-US" sz="1950">
                <a:solidFill>
                  <a:schemeClr val="dk1"/>
                </a:solidFill>
                <a:latin typeface="Roboto"/>
                <a:ea typeface="Roboto"/>
                <a:cs typeface="Roboto"/>
                <a:sym typeface="Roboto"/>
              </a:rPr>
              <a:t>Explainable Lung Disease Classification from Chest X-Ray Images Utilizing Deep Learning and XAI [1]</a:t>
            </a:r>
            <a:endParaRPr sz="1950">
              <a:solidFill>
                <a:schemeClr val="dk1"/>
              </a:solidFill>
              <a:latin typeface="Roboto"/>
              <a:ea typeface="Roboto"/>
              <a:cs typeface="Roboto"/>
              <a:sym typeface="Roboto"/>
            </a:endParaRPr>
          </a:p>
          <a:p>
            <a:pPr indent="0" lvl="0" marL="457200" rtl="0" algn="l">
              <a:lnSpc>
                <a:spcPct val="160000"/>
              </a:lnSpc>
              <a:spcBef>
                <a:spcPts val="1400"/>
              </a:spcBef>
              <a:spcAft>
                <a:spcPts val="0"/>
              </a:spcAft>
              <a:buNone/>
            </a:pPr>
            <a:r>
              <a:t/>
            </a:r>
            <a:endParaRPr sz="1950">
              <a:solidFill>
                <a:schemeClr val="dk1"/>
              </a:solidFill>
              <a:latin typeface="Roboto"/>
              <a:ea typeface="Roboto"/>
              <a:cs typeface="Roboto"/>
              <a:sym typeface="Roboto"/>
            </a:endParaRPr>
          </a:p>
          <a:p>
            <a:pPr indent="-352425" lvl="0" marL="457200" rtl="0" algn="l">
              <a:lnSpc>
                <a:spcPct val="160000"/>
              </a:lnSpc>
              <a:spcBef>
                <a:spcPts val="1400"/>
              </a:spcBef>
              <a:spcAft>
                <a:spcPts val="0"/>
              </a:spcAft>
              <a:buClr>
                <a:schemeClr val="dk1"/>
              </a:buClr>
              <a:buSzPts val="1950"/>
              <a:buFont typeface="Roboto"/>
              <a:buAutoNum type="arabicPeriod"/>
            </a:pPr>
            <a:r>
              <a:rPr lang="en-US" sz="1950">
                <a:solidFill>
                  <a:schemeClr val="dk1"/>
                </a:solidFill>
                <a:latin typeface="Roboto"/>
                <a:ea typeface="Roboto"/>
                <a:cs typeface="Roboto"/>
                <a:sym typeface="Roboto"/>
              </a:rPr>
              <a:t>Deep Learning in Multi-Class Lung Diseases' Classification on Chest X-ray Images[2]</a:t>
            </a:r>
            <a:endParaRPr sz="2100"/>
          </a:p>
          <a:p>
            <a:pPr indent="0" lvl="0" marL="457200" rtl="0" algn="l">
              <a:lnSpc>
                <a:spcPct val="160000"/>
              </a:lnSpc>
              <a:spcBef>
                <a:spcPts val="1400"/>
              </a:spcBef>
              <a:spcAft>
                <a:spcPts val="0"/>
              </a:spcAft>
              <a:buNone/>
            </a:pPr>
            <a:r>
              <a:t/>
            </a:r>
            <a:endParaRPr sz="1950">
              <a:solidFill>
                <a:schemeClr val="dk1"/>
              </a:solidFill>
              <a:latin typeface="Roboto"/>
              <a:ea typeface="Roboto"/>
              <a:cs typeface="Roboto"/>
              <a:sym typeface="Roboto"/>
            </a:endParaRPr>
          </a:p>
          <a:p>
            <a:pPr indent="-352425" lvl="0" marL="457200" rtl="0" algn="l">
              <a:lnSpc>
                <a:spcPct val="160000"/>
              </a:lnSpc>
              <a:spcBef>
                <a:spcPts val="1400"/>
              </a:spcBef>
              <a:spcAft>
                <a:spcPts val="0"/>
              </a:spcAft>
              <a:buClr>
                <a:schemeClr val="dk1"/>
              </a:buClr>
              <a:buSzPts val="1950"/>
              <a:buFont typeface="Roboto"/>
              <a:buAutoNum type="arabicPeriod"/>
            </a:pPr>
            <a:r>
              <a:rPr lang="en-US" sz="1950">
                <a:solidFill>
                  <a:schemeClr val="dk1"/>
                </a:solidFill>
                <a:latin typeface="Roboto"/>
                <a:ea typeface="Roboto"/>
                <a:cs typeface="Roboto"/>
                <a:sym typeface="Roboto"/>
              </a:rPr>
              <a:t>Detection and Classification of Lung Diseases Using Deep Learning[3]</a:t>
            </a:r>
            <a:endParaRPr sz="1950">
              <a:solidFill>
                <a:schemeClr val="dk1"/>
              </a:solidFill>
              <a:latin typeface="Roboto"/>
              <a:ea typeface="Roboto"/>
              <a:cs typeface="Roboto"/>
              <a:sym typeface="Roboto"/>
            </a:endParaRPr>
          </a:p>
          <a:p>
            <a:pPr indent="0" lvl="0" marL="0" rtl="0" algn="l">
              <a:lnSpc>
                <a:spcPct val="90000"/>
              </a:lnSpc>
              <a:spcBef>
                <a:spcPts val="400"/>
              </a:spcBef>
              <a:spcAft>
                <a:spcPts val="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Literature Review</a:t>
            </a:r>
            <a:endParaRPr/>
          </a:p>
        </p:txBody>
      </p:sp>
      <p:graphicFrame>
        <p:nvGraphicFramePr>
          <p:cNvPr id="128" name="Google Shape;128;p5"/>
          <p:cNvGraphicFramePr/>
          <p:nvPr/>
        </p:nvGraphicFramePr>
        <p:xfrm>
          <a:off x="670800" y="1845375"/>
          <a:ext cx="3000000" cy="3000000"/>
        </p:xfrm>
        <a:graphic>
          <a:graphicData uri="http://schemas.openxmlformats.org/drawingml/2006/table">
            <a:tbl>
              <a:tblPr>
                <a:noFill/>
                <a:tableStyleId>{9FA3DCB3-B157-4F68-850F-D2CDEF7BC57C}</a:tableStyleId>
              </a:tblPr>
              <a:tblGrid>
                <a:gridCol w="3720850"/>
                <a:gridCol w="3720850"/>
                <a:gridCol w="3720850"/>
              </a:tblGrid>
              <a:tr h="630600">
                <a:tc>
                  <a:txBody>
                    <a:bodyPr/>
                    <a:lstStyle/>
                    <a:p>
                      <a:pPr indent="0" lvl="0" marL="0" rtl="0" algn="ctr">
                        <a:spcBef>
                          <a:spcPts val="0"/>
                        </a:spcBef>
                        <a:spcAft>
                          <a:spcPts val="0"/>
                        </a:spcAft>
                        <a:buNone/>
                      </a:pPr>
                      <a:r>
                        <a:rPr b="1" lang="en-US" sz="1500"/>
                        <a:t>Title </a:t>
                      </a:r>
                      <a:endParaRPr b="1" sz="1500"/>
                    </a:p>
                  </a:txBody>
                  <a:tcPr marT="91425" marB="91425" marR="91425" marL="91425"/>
                </a:tc>
                <a:tc>
                  <a:txBody>
                    <a:bodyPr/>
                    <a:lstStyle/>
                    <a:p>
                      <a:pPr indent="0" lvl="0" marL="0" rtl="0" algn="ctr">
                        <a:spcBef>
                          <a:spcPts val="0"/>
                        </a:spcBef>
                        <a:spcAft>
                          <a:spcPts val="0"/>
                        </a:spcAft>
                        <a:buNone/>
                      </a:pPr>
                      <a:r>
                        <a:rPr b="1" lang="en-US" sz="1500"/>
                        <a:t>Methodology </a:t>
                      </a:r>
                      <a:endParaRPr b="1" sz="1500"/>
                    </a:p>
                  </a:txBody>
                  <a:tcPr marT="91425" marB="91425" marR="91425" marL="91425"/>
                </a:tc>
                <a:tc>
                  <a:txBody>
                    <a:bodyPr/>
                    <a:lstStyle/>
                    <a:p>
                      <a:pPr indent="0" lvl="0" marL="0" rtl="0" algn="ctr">
                        <a:spcBef>
                          <a:spcPts val="0"/>
                        </a:spcBef>
                        <a:spcAft>
                          <a:spcPts val="0"/>
                        </a:spcAft>
                        <a:buNone/>
                      </a:pPr>
                      <a:r>
                        <a:rPr b="1" lang="en-US" sz="1500"/>
                        <a:t>Results</a:t>
                      </a:r>
                      <a:endParaRPr b="1" sz="1500"/>
                    </a:p>
                  </a:txBody>
                  <a:tcPr marT="91425" marB="91425" marR="91425" marL="91425"/>
                </a:tc>
              </a:tr>
              <a:tr h="1104700">
                <a:tc>
                  <a:txBody>
                    <a:bodyPr/>
                    <a:lstStyle/>
                    <a:p>
                      <a:pPr indent="0" lvl="0" marL="0" rtl="0" algn="l">
                        <a:lnSpc>
                          <a:spcPct val="160000"/>
                        </a:lnSpc>
                        <a:spcBef>
                          <a:spcPts val="1400"/>
                        </a:spcBef>
                        <a:spcAft>
                          <a:spcPts val="400"/>
                        </a:spcAft>
                        <a:buNone/>
                      </a:pPr>
                      <a:r>
                        <a:rPr lang="en-US" sz="1300">
                          <a:solidFill>
                            <a:schemeClr val="dk1"/>
                          </a:solidFill>
                          <a:latin typeface="Roboto"/>
                          <a:ea typeface="Roboto"/>
                          <a:cs typeface="Roboto"/>
                          <a:sym typeface="Roboto"/>
                        </a:rPr>
                        <a:t>Explainable Lung Disease Classification from Chest X-Ray Images Utilizing Deep Learning and XAI [1]</a:t>
                      </a:r>
                      <a:endParaRPr sz="1300"/>
                    </a:p>
                  </a:txBody>
                  <a:tcPr marT="91425" marB="91425" marR="91425" marL="91425"/>
                </a:tc>
                <a:tc>
                  <a:txBody>
                    <a:bodyPr/>
                    <a:lstStyle/>
                    <a:p>
                      <a:pPr indent="0" lvl="0" marL="0" rtl="0" algn="l">
                        <a:spcBef>
                          <a:spcPts val="0"/>
                        </a:spcBef>
                        <a:spcAft>
                          <a:spcPts val="0"/>
                        </a:spcAft>
                        <a:buNone/>
                      </a:pPr>
                      <a:r>
                        <a:rPr lang="en-US" sz="1350">
                          <a:solidFill>
                            <a:schemeClr val="dk1"/>
                          </a:solidFill>
                          <a:latin typeface="Roboto"/>
                          <a:ea typeface="Roboto"/>
                          <a:cs typeface="Roboto"/>
                          <a:sym typeface="Roboto"/>
                        </a:rPr>
                        <a:t>- Seven models were used (Xception, Inception-V3, VGG19, EfficientNetB7, DenseNet201, DenseNet121, ResNet50)</a:t>
                      </a:r>
                      <a:endParaRPr sz="135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sz="1350">
                          <a:solidFill>
                            <a:schemeClr val="dk1"/>
                          </a:solidFill>
                          <a:latin typeface="Roboto"/>
                          <a:ea typeface="Roboto"/>
                          <a:cs typeface="Roboto"/>
                          <a:sym typeface="Roboto"/>
                        </a:rPr>
                        <a:t>XAI techniques such as LIME and Grad-CAM were used to explain model predictions.</a:t>
                      </a:r>
                      <a:endParaRPr sz="135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50">
                        <a:solidFill>
                          <a:srgbClr val="ECECEC"/>
                        </a:solidFill>
                        <a:highlight>
                          <a:srgbClr val="212121"/>
                        </a:highlight>
                        <a:latin typeface="Roboto"/>
                        <a:ea typeface="Roboto"/>
                        <a:cs typeface="Roboto"/>
                        <a:sym typeface="Roboto"/>
                      </a:endParaRPr>
                    </a:p>
                    <a:p>
                      <a:pPr indent="0" lvl="0" marL="0" rtl="0" algn="l">
                        <a:spcBef>
                          <a:spcPts val="0"/>
                        </a:spcBef>
                        <a:spcAft>
                          <a:spcPts val="0"/>
                        </a:spcAft>
                        <a:buNone/>
                      </a:pPr>
                      <a:r>
                        <a:t/>
                      </a:r>
                      <a:endParaRPr sz="1150">
                        <a:solidFill>
                          <a:srgbClr val="ECECEC"/>
                        </a:solidFill>
                        <a:highlight>
                          <a:srgbClr val="212121"/>
                        </a:highlight>
                        <a:latin typeface="Roboto"/>
                        <a:ea typeface="Roboto"/>
                        <a:cs typeface="Roboto"/>
                        <a:sym typeface="Roboto"/>
                      </a:endParaRPr>
                    </a:p>
                    <a:p>
                      <a:pPr indent="0" lvl="0" marL="0" rtl="0" algn="l">
                        <a:spcBef>
                          <a:spcPts val="0"/>
                        </a:spcBef>
                        <a:spcAft>
                          <a:spcPts val="0"/>
                        </a:spcAft>
                        <a:buNone/>
                      </a:pPr>
                      <a:r>
                        <a:t/>
                      </a:r>
                      <a:endParaRPr sz="1150">
                        <a:solidFill>
                          <a:srgbClr val="ECECEC"/>
                        </a:solidFill>
                        <a:highlight>
                          <a:srgbClr val="212121"/>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a:solidFill>
                            <a:schemeClr val="dk1"/>
                          </a:solidFill>
                        </a:rPr>
                        <a:t> Xception achieved 93% accuracy, while DenseNet121 and Inception-V3 reached 92%.</a:t>
                      </a:r>
                      <a:endParaRPr>
                        <a:solidFill>
                          <a:schemeClr val="dk1"/>
                        </a:solidFill>
                      </a:endParaRPr>
                    </a:p>
                  </a:txBody>
                  <a:tcPr marT="91425" marB="91425" marR="91425" marL="91425"/>
                </a:tc>
              </a:tr>
              <a:tr h="945650">
                <a:tc>
                  <a:txBody>
                    <a:bodyPr/>
                    <a:lstStyle/>
                    <a:p>
                      <a:pPr indent="0" lvl="0" marL="0" rtl="0" algn="l">
                        <a:lnSpc>
                          <a:spcPct val="160000"/>
                        </a:lnSpc>
                        <a:spcBef>
                          <a:spcPts val="1400"/>
                        </a:spcBef>
                        <a:spcAft>
                          <a:spcPts val="400"/>
                        </a:spcAft>
                        <a:buNone/>
                      </a:pPr>
                      <a:r>
                        <a:rPr lang="en-US" sz="1300">
                          <a:solidFill>
                            <a:schemeClr val="dk1"/>
                          </a:solidFill>
                          <a:latin typeface="Roboto"/>
                          <a:ea typeface="Roboto"/>
                          <a:cs typeface="Roboto"/>
                          <a:sym typeface="Roboto"/>
                        </a:rPr>
                        <a:t>Deep Learning in Multi-Class Lung Diseases' Classification on Chest X-ray Images</a:t>
                      </a:r>
                      <a:endParaRPr sz="1300"/>
                    </a:p>
                  </a:txBody>
                  <a:tcPr marT="91425" marB="91425" marR="91425" marL="91425"/>
                </a:tc>
                <a:tc>
                  <a:txBody>
                    <a:bodyPr/>
                    <a:lstStyle/>
                    <a:p>
                      <a:pPr indent="0" lvl="0" marL="0" rtl="0" algn="l">
                        <a:spcBef>
                          <a:spcPts val="0"/>
                        </a:spcBef>
                        <a:spcAft>
                          <a:spcPts val="0"/>
                        </a:spcAft>
                        <a:buNone/>
                      </a:pPr>
                      <a:r>
                        <a:rPr lang="en-US" sz="1350">
                          <a:solidFill>
                            <a:schemeClr val="dk1"/>
                          </a:solidFill>
                        </a:rPr>
                        <a:t>EfficientNet v2-M used for feature extraction and classification.</a:t>
                      </a:r>
                      <a:endParaRPr sz="1350">
                        <a:solidFill>
                          <a:schemeClr val="dk1"/>
                        </a:solidFill>
                      </a:endParaRPr>
                    </a:p>
                    <a:p>
                      <a:pPr indent="0" lvl="0" marL="0" rtl="0" algn="l">
                        <a:spcBef>
                          <a:spcPts val="0"/>
                        </a:spcBef>
                        <a:spcAft>
                          <a:spcPts val="0"/>
                        </a:spcAft>
                        <a:buNone/>
                      </a:pPr>
                      <a:r>
                        <a:rPr lang="en-US" sz="1350">
                          <a:solidFill>
                            <a:schemeClr val="dk1"/>
                          </a:solidFill>
                        </a:rPr>
                        <a:t>- Direct input of raw chest X-ray images for end-to-end training.</a:t>
                      </a:r>
                      <a:endParaRPr sz="1350">
                        <a:solidFill>
                          <a:schemeClr val="dk1"/>
                        </a:solidFill>
                      </a:endParaRPr>
                    </a:p>
                  </a:txBody>
                  <a:tcPr marT="91425" marB="91425" marR="91425" marL="91425"/>
                </a:tc>
                <a:tc>
                  <a:txBody>
                    <a:bodyPr/>
                    <a:lstStyle/>
                    <a:p>
                      <a:pPr indent="0" lvl="0" marL="0" rtl="0" algn="l">
                        <a:spcBef>
                          <a:spcPts val="0"/>
                        </a:spcBef>
                        <a:spcAft>
                          <a:spcPts val="0"/>
                        </a:spcAft>
                        <a:buNone/>
                      </a:pPr>
                      <a:r>
                        <a:rPr lang="en-US" sz="1350">
                          <a:solidFill>
                            <a:schemeClr val="dk1"/>
                          </a:solidFill>
                        </a:rPr>
                        <a:t>- SCH dataset: 82.20% accuracy across four classes (Normal, Pneumonia, Pneumothorax, TB).</a:t>
                      </a:r>
                      <a:endParaRPr sz="1700">
                        <a:solidFill>
                          <a:schemeClr val="dk1"/>
                        </a:solidFill>
                      </a:endParaRPr>
                    </a:p>
                  </a:txBody>
                  <a:tcPr marT="91425" marB="91425" marR="91425" marL="91425"/>
                </a:tc>
              </a:tr>
              <a:tr h="1047775">
                <a:tc>
                  <a:txBody>
                    <a:bodyPr/>
                    <a:lstStyle/>
                    <a:p>
                      <a:pPr indent="0" lvl="0" marL="0" rtl="0" algn="l">
                        <a:lnSpc>
                          <a:spcPct val="160000"/>
                        </a:lnSpc>
                        <a:spcBef>
                          <a:spcPts val="1400"/>
                        </a:spcBef>
                        <a:spcAft>
                          <a:spcPts val="400"/>
                        </a:spcAft>
                        <a:buNone/>
                      </a:pPr>
                      <a:r>
                        <a:rPr lang="en-US" sz="1300">
                          <a:solidFill>
                            <a:schemeClr val="dk1"/>
                          </a:solidFill>
                          <a:latin typeface="Roboto"/>
                          <a:ea typeface="Roboto"/>
                          <a:cs typeface="Roboto"/>
                          <a:sym typeface="Roboto"/>
                        </a:rPr>
                        <a:t>Detection and Classification of Lung Diseases Using Deep Learning</a:t>
                      </a:r>
                      <a:endParaRPr sz="1300"/>
                    </a:p>
                  </a:txBody>
                  <a:tcPr marT="91425" marB="91425" marR="91425" marL="91425"/>
                </a:tc>
                <a:tc>
                  <a:txBody>
                    <a:bodyPr/>
                    <a:lstStyle/>
                    <a:p>
                      <a:pPr indent="0" lvl="0" marL="0" rtl="0" algn="l">
                        <a:spcBef>
                          <a:spcPts val="0"/>
                        </a:spcBef>
                        <a:spcAft>
                          <a:spcPts val="0"/>
                        </a:spcAft>
                        <a:buNone/>
                      </a:pPr>
                      <a:r>
                        <a:rPr lang="en-US" sz="1150">
                          <a:solidFill>
                            <a:schemeClr val="dk1"/>
                          </a:solidFill>
                          <a:latin typeface="Roboto"/>
                          <a:ea typeface="Roboto"/>
                          <a:cs typeface="Roboto"/>
                          <a:sym typeface="Roboto"/>
                        </a:rPr>
                        <a:t>- ResNet50 and DenseNet used for classification on COVID-19 CXR dataset.</a:t>
                      </a:r>
                      <a:endParaRPr sz="1150">
                        <a:solidFill>
                          <a:schemeClr val="dk1"/>
                        </a:solidFill>
                        <a:latin typeface="Roboto"/>
                        <a:ea typeface="Roboto"/>
                        <a:cs typeface="Roboto"/>
                        <a:sym typeface="Roboto"/>
                      </a:endParaRPr>
                    </a:p>
                    <a:p>
                      <a:pPr indent="0" lvl="0" marL="0" rtl="0" algn="l">
                        <a:spcBef>
                          <a:spcPts val="0"/>
                        </a:spcBef>
                        <a:spcAft>
                          <a:spcPts val="0"/>
                        </a:spcAft>
                        <a:buNone/>
                      </a:pPr>
                      <a:r>
                        <a:rPr lang="en-US" sz="1150">
                          <a:solidFill>
                            <a:schemeClr val="dk1"/>
                          </a:solidFill>
                          <a:latin typeface="Roboto"/>
                          <a:ea typeface="Roboto"/>
                          <a:cs typeface="Roboto"/>
                          <a:sym typeface="Roboto"/>
                        </a:rPr>
                        <a:t>- Activation functions: Softmax (ResNet50), Sigmoid (DenseNet).</a:t>
                      </a:r>
                      <a:endParaRPr sz="115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US" sz="1150">
                          <a:solidFill>
                            <a:schemeClr val="dk1"/>
                          </a:solidFill>
                          <a:latin typeface="Roboto"/>
                          <a:ea typeface="Roboto"/>
                          <a:cs typeface="Roboto"/>
                          <a:sym typeface="Roboto"/>
                        </a:rPr>
                        <a:t>ResNet50: 86.67% validation accuracy</a:t>
                      </a:r>
                      <a:endParaRPr sz="1150">
                        <a:solidFill>
                          <a:schemeClr val="dk1"/>
                        </a:solidFill>
                        <a:latin typeface="Roboto"/>
                        <a:ea typeface="Roboto"/>
                        <a:cs typeface="Roboto"/>
                        <a:sym typeface="Roboto"/>
                      </a:endParaRPr>
                    </a:p>
                    <a:p>
                      <a:pPr indent="0" lvl="0" marL="0" rtl="0" algn="l">
                        <a:spcBef>
                          <a:spcPts val="0"/>
                        </a:spcBef>
                        <a:spcAft>
                          <a:spcPts val="0"/>
                        </a:spcAft>
                        <a:buNone/>
                      </a:pPr>
                      <a:r>
                        <a:rPr lang="en-US" sz="1150">
                          <a:solidFill>
                            <a:schemeClr val="dk1"/>
                          </a:solidFill>
                          <a:latin typeface="Roboto"/>
                          <a:ea typeface="Roboto"/>
                          <a:cs typeface="Roboto"/>
                          <a:sym typeface="Roboto"/>
                        </a:rPr>
                        <a:t> DenseNet: 98.33% validation accuracy.</a:t>
                      </a:r>
                      <a:endParaRPr sz="1500">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db866c013f_0_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Methodology</a:t>
            </a:r>
            <a:endParaRPr/>
          </a:p>
        </p:txBody>
      </p:sp>
      <p:sp>
        <p:nvSpPr>
          <p:cNvPr id="134" name="Google Shape;134;g2db866c013f_0_2"/>
          <p:cNvSpPr txBox="1"/>
          <p:nvPr>
            <p:ph idx="1" type="body"/>
          </p:nvPr>
        </p:nvSpPr>
        <p:spPr>
          <a:xfrm>
            <a:off x="830675" y="1845725"/>
            <a:ext cx="11031000" cy="43512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rPr b="1" lang="en-US"/>
              <a:t>Data Preparation: </a:t>
            </a:r>
            <a:endParaRPr b="1"/>
          </a:p>
          <a:p>
            <a:pPr indent="-342900" lvl="0" marL="457200" rtl="0" algn="l">
              <a:lnSpc>
                <a:spcPct val="90000"/>
              </a:lnSpc>
              <a:spcBef>
                <a:spcPts val="0"/>
              </a:spcBef>
              <a:spcAft>
                <a:spcPts val="0"/>
              </a:spcAft>
              <a:buSzPts val="1800"/>
              <a:buChar char="●"/>
            </a:pPr>
            <a:r>
              <a:rPr lang="en-US"/>
              <a:t>Library Used: Albumentations for image processing </a:t>
            </a:r>
            <a:endParaRPr/>
          </a:p>
          <a:p>
            <a:pPr indent="-342900" lvl="0" marL="457200" rtl="0" algn="l">
              <a:lnSpc>
                <a:spcPct val="90000"/>
              </a:lnSpc>
              <a:spcBef>
                <a:spcPts val="0"/>
              </a:spcBef>
              <a:spcAft>
                <a:spcPts val="0"/>
              </a:spcAft>
              <a:buSzPts val="1800"/>
              <a:buChar char="●"/>
            </a:pPr>
            <a:r>
              <a:rPr lang="en-US"/>
              <a:t>Techniques Applied: </a:t>
            </a:r>
            <a:endParaRPr/>
          </a:p>
          <a:p>
            <a:pPr indent="-342900" lvl="0" marL="914400" rtl="0" algn="l">
              <a:lnSpc>
                <a:spcPct val="90000"/>
              </a:lnSpc>
              <a:spcBef>
                <a:spcPts val="0"/>
              </a:spcBef>
              <a:spcAft>
                <a:spcPts val="0"/>
              </a:spcAft>
              <a:buSzPts val="1800"/>
              <a:buChar char="➔"/>
            </a:pPr>
            <a:r>
              <a:rPr lang="en-US"/>
              <a:t>Horizontal Flip: Enhance the model robustness by simulating different orientations, probability of 50% </a:t>
            </a:r>
            <a:endParaRPr/>
          </a:p>
          <a:p>
            <a:pPr indent="-342900" lvl="0" marL="914400" rtl="0" algn="l">
              <a:lnSpc>
                <a:spcPct val="90000"/>
              </a:lnSpc>
              <a:spcBef>
                <a:spcPts val="0"/>
              </a:spcBef>
              <a:spcAft>
                <a:spcPts val="0"/>
              </a:spcAft>
              <a:buSzPts val="1800"/>
              <a:buChar char="➔"/>
            </a:pPr>
            <a:r>
              <a:rPr lang="en-US"/>
              <a:t>Rotation: minor rotations (up to 10 </a:t>
            </a:r>
            <a:r>
              <a:rPr lang="en-US"/>
              <a:t>degrees</a:t>
            </a:r>
            <a:r>
              <a:rPr lang="en-US"/>
              <a:t>) to mimin slight variations in patient </a:t>
            </a:r>
            <a:r>
              <a:rPr lang="en-US"/>
              <a:t>positioning</a:t>
            </a:r>
            <a:endParaRPr/>
          </a:p>
          <a:p>
            <a:pPr indent="-342900" lvl="0" marL="914400" rtl="0" algn="l">
              <a:lnSpc>
                <a:spcPct val="90000"/>
              </a:lnSpc>
              <a:spcBef>
                <a:spcPts val="0"/>
              </a:spcBef>
              <a:spcAft>
                <a:spcPts val="0"/>
              </a:spcAft>
              <a:buSzPts val="1800"/>
              <a:buChar char="➔"/>
            </a:pPr>
            <a:r>
              <a:rPr lang="en-US"/>
              <a:t>Resizing: </a:t>
            </a:r>
            <a:r>
              <a:rPr lang="en-US"/>
              <a:t>Standardized</a:t>
            </a:r>
            <a:r>
              <a:rPr lang="en-US"/>
              <a:t> input image size to 256x256 pixel</a:t>
            </a:r>
            <a:r>
              <a:rPr lang="en-US"/>
              <a:t> </a:t>
            </a:r>
            <a:endParaRPr/>
          </a:p>
          <a:p>
            <a:pPr indent="-342900" lvl="0" marL="914400" rtl="0" algn="l">
              <a:lnSpc>
                <a:spcPct val="90000"/>
              </a:lnSpc>
              <a:spcBef>
                <a:spcPts val="0"/>
              </a:spcBef>
              <a:spcAft>
                <a:spcPts val="0"/>
              </a:spcAft>
              <a:buSzPts val="1800"/>
              <a:buChar char="➔"/>
            </a:pPr>
            <a:r>
              <a:rPr lang="en-US"/>
              <a:t>TensorV2: To convert to Tensors and Normalize</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SzPts val="2000"/>
              <a:buNone/>
            </a:pPr>
            <a:r>
              <a:t/>
            </a:r>
            <a:endParaRPr/>
          </a:p>
          <a:p>
            <a:pPr indent="0" lvl="0" marL="0" rtl="0" algn="l">
              <a:lnSpc>
                <a:spcPct val="90000"/>
              </a:lnSpc>
              <a:spcBef>
                <a:spcPts val="0"/>
              </a:spcBef>
              <a:spcAft>
                <a:spcPts val="0"/>
              </a:spcAft>
              <a:buSzPts val="2000"/>
              <a:buNone/>
            </a:pPr>
            <a:r>
              <a:t/>
            </a:r>
            <a:endParaRPr/>
          </a:p>
          <a:p>
            <a:pPr indent="0" lvl="0" marL="0" rtl="0" algn="l">
              <a:lnSpc>
                <a:spcPct val="90000"/>
              </a:lnSpc>
              <a:spcBef>
                <a:spcPts val="0"/>
              </a:spcBef>
              <a:spcAft>
                <a:spcPts val="0"/>
              </a:spcAft>
              <a:buSzPts val="2000"/>
              <a:buNone/>
            </a:pPr>
            <a:r>
              <a:t/>
            </a:r>
            <a:endParaRPr/>
          </a:p>
          <a:p>
            <a:pPr indent="0" lvl="0" marL="0" rtl="0" algn="l">
              <a:lnSpc>
                <a:spcPct val="90000"/>
              </a:lnSpc>
              <a:spcBef>
                <a:spcPts val="0"/>
              </a:spcBef>
              <a:spcAft>
                <a:spcPts val="0"/>
              </a:spcAft>
              <a:buSzPts val="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db866c013f_0_8"/>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b="1" lang="en-US" sz="1700"/>
              <a:t>ResNet50</a:t>
            </a:r>
            <a:endParaRPr b="1" sz="1700"/>
          </a:p>
          <a:p>
            <a:pPr indent="-336550" lvl="0" marL="457200" rtl="0" algn="l">
              <a:spcBef>
                <a:spcPts val="1200"/>
              </a:spcBef>
              <a:spcAft>
                <a:spcPts val="0"/>
              </a:spcAft>
              <a:buSzPts val="1700"/>
              <a:buChar char="●"/>
            </a:pPr>
            <a:r>
              <a:rPr lang="en-US" sz="1700"/>
              <a:t>Architecture: Features residual blocks with skip connections to prevent vanishing gradients, ideal for deep network training.</a:t>
            </a:r>
            <a:endParaRPr sz="1700"/>
          </a:p>
          <a:p>
            <a:pPr indent="-336550" lvl="0" marL="457200" rtl="0" algn="l">
              <a:spcBef>
                <a:spcPts val="0"/>
              </a:spcBef>
              <a:spcAft>
                <a:spcPts val="0"/>
              </a:spcAft>
              <a:buSzPts val="1700"/>
              <a:buChar char="●"/>
            </a:pPr>
            <a:r>
              <a:rPr lang="en-US" sz="1700"/>
              <a:t>Specialization: Uses pre-trained weights for effective feature extraction from chest X-ray images, with a custom layer for lung disease classification.</a:t>
            </a:r>
            <a:endParaRPr sz="1700"/>
          </a:p>
          <a:p>
            <a:pPr indent="-336550" lvl="0" marL="457200" rtl="0" algn="l">
              <a:spcBef>
                <a:spcPts val="0"/>
              </a:spcBef>
              <a:spcAft>
                <a:spcPts val="0"/>
              </a:spcAft>
              <a:buSzPts val="1700"/>
              <a:buChar char="●"/>
            </a:pPr>
            <a:r>
              <a:rPr lang="en-US" sz="1700"/>
              <a:t>Fine-tuning: Adjusted to specifically recognize lung disease patterns, enhancing accuracy for medical imaging.</a:t>
            </a:r>
            <a:endParaRPr sz="1700"/>
          </a:p>
          <a:p>
            <a:pPr indent="0" lvl="0" marL="0" rtl="0" algn="l">
              <a:spcBef>
                <a:spcPts val="1200"/>
              </a:spcBef>
              <a:spcAft>
                <a:spcPts val="0"/>
              </a:spcAft>
              <a:buNone/>
            </a:pPr>
            <a:r>
              <a:rPr b="1" lang="en-US" sz="1700"/>
              <a:t>EfficientNet-B0</a:t>
            </a:r>
            <a:endParaRPr b="1" sz="1700"/>
          </a:p>
          <a:p>
            <a:pPr indent="-336550" lvl="0" marL="457200" rtl="0" algn="l">
              <a:spcBef>
                <a:spcPts val="1200"/>
              </a:spcBef>
              <a:spcAft>
                <a:spcPts val="0"/>
              </a:spcAft>
              <a:buSzPts val="1700"/>
              <a:buChar char="●"/>
            </a:pPr>
            <a:r>
              <a:rPr lang="en-US" sz="1700"/>
              <a:t>Design: Utilizes compound scaling to optimize depth, width, and resolution, balancing model complexity and performance.</a:t>
            </a:r>
            <a:endParaRPr sz="1700"/>
          </a:p>
          <a:p>
            <a:pPr indent="-336550" lvl="0" marL="457200" rtl="0" algn="l">
              <a:spcBef>
                <a:spcPts val="0"/>
              </a:spcBef>
              <a:spcAft>
                <a:spcPts val="0"/>
              </a:spcAft>
              <a:buSzPts val="1700"/>
              <a:buChar char="●"/>
            </a:pPr>
            <a:r>
              <a:rPr lang="en-US" sz="1700"/>
              <a:t>Efficiency: Incorporates MBConv blocks for reduced computational demand, suitable for limited-resource environments.</a:t>
            </a:r>
            <a:endParaRPr sz="1700"/>
          </a:p>
          <a:p>
            <a:pPr indent="-336550" lvl="0" marL="457200" rtl="0" algn="l">
              <a:spcBef>
                <a:spcPts val="0"/>
              </a:spcBef>
              <a:spcAft>
                <a:spcPts val="0"/>
              </a:spcAft>
              <a:buSzPts val="1700"/>
              <a:buChar char="●"/>
            </a:pPr>
            <a:r>
              <a:rPr lang="en-US" sz="1700"/>
              <a:t>Adaptation: Fine-tuned with a custom output layer for five specific lung diseases, leveraging advanced image recognition capabilities.</a:t>
            </a:r>
            <a:endParaRPr sz="1700"/>
          </a:p>
        </p:txBody>
      </p:sp>
      <p:sp>
        <p:nvSpPr>
          <p:cNvPr id="140" name="Google Shape;140;g2db866c013f_0_8"/>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Methodology (models)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db866c013f_1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Methodology (models) Cont.</a:t>
            </a:r>
            <a:endParaRPr/>
          </a:p>
        </p:txBody>
      </p:sp>
      <p:sp>
        <p:nvSpPr>
          <p:cNvPr id="146" name="Google Shape;146;g2db866c013f_1_0"/>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0" lvl="0" marL="0" rtl="0" algn="l">
              <a:spcBef>
                <a:spcPts val="1200"/>
              </a:spcBef>
              <a:spcAft>
                <a:spcPts val="0"/>
              </a:spcAft>
              <a:buClr>
                <a:schemeClr val="dk1"/>
              </a:buClr>
              <a:buSzPts val="1100"/>
              <a:buFont typeface="Arial"/>
              <a:buNone/>
            </a:pPr>
            <a:r>
              <a:rPr b="1" lang="en-US" sz="1700"/>
              <a:t>MobileNet_v2</a:t>
            </a:r>
            <a:endParaRPr b="1" sz="1700"/>
          </a:p>
          <a:p>
            <a:pPr indent="-336550" lvl="0" marL="457200" rtl="0" algn="l">
              <a:spcBef>
                <a:spcPts val="1200"/>
              </a:spcBef>
              <a:spcAft>
                <a:spcPts val="0"/>
              </a:spcAft>
              <a:buSzPts val="1700"/>
              <a:buChar char="●"/>
            </a:pPr>
            <a:r>
              <a:rPr lang="en-US" sz="1700"/>
              <a:t>Core Feature: Employs depthwise separable convolutions to minimize model size and computational requirements, maintaining high accuracy.</a:t>
            </a:r>
            <a:endParaRPr sz="1700"/>
          </a:p>
          <a:p>
            <a:pPr indent="-336550" lvl="0" marL="457200" rtl="0" algn="l">
              <a:spcBef>
                <a:spcPts val="0"/>
              </a:spcBef>
              <a:spcAft>
                <a:spcPts val="0"/>
              </a:spcAft>
              <a:buSzPts val="1700"/>
              <a:buChar char="●"/>
            </a:pPr>
            <a:r>
              <a:rPr lang="en-US" sz="1700"/>
              <a:t>Adaptability: Pre-trained on ImageNet, with a reconfigured output layer to classify lung diseases, ensuring precise feature transfer.</a:t>
            </a:r>
            <a:endParaRPr sz="1700"/>
          </a:p>
          <a:p>
            <a:pPr indent="-336550" lvl="0" marL="457200" rtl="0" algn="l">
              <a:spcBef>
                <a:spcPts val="0"/>
              </a:spcBef>
              <a:spcAft>
                <a:spcPts val="0"/>
              </a:spcAft>
              <a:buSzPts val="1700"/>
              <a:buChar char="●"/>
            </a:pPr>
            <a:r>
              <a:rPr lang="en-US" sz="1700"/>
              <a:t>Optimization: Optimized with AdamW for efficient training and resource management, critical for mobile and edge computing.</a:t>
            </a:r>
            <a:endParaRPr sz="1700"/>
          </a:p>
          <a:p>
            <a:pPr indent="0" lvl="0" marL="0" rtl="0" algn="l">
              <a:spcBef>
                <a:spcPts val="1200"/>
              </a:spcBef>
              <a:spcAft>
                <a:spcPts val="0"/>
              </a:spcAft>
              <a:buClr>
                <a:schemeClr val="dk1"/>
              </a:buClr>
              <a:buSzPts val="1100"/>
              <a:buFont typeface="Arial"/>
              <a:buNone/>
            </a:pPr>
            <a:r>
              <a:rPr b="1" lang="en-US" sz="1700"/>
              <a:t>SqueezeNet</a:t>
            </a:r>
            <a:endParaRPr b="1" sz="1700"/>
          </a:p>
          <a:p>
            <a:pPr indent="-336550" lvl="0" marL="457200" rtl="0" algn="l">
              <a:spcBef>
                <a:spcPts val="1200"/>
              </a:spcBef>
              <a:spcAft>
                <a:spcPts val="0"/>
              </a:spcAft>
              <a:buSzPts val="1700"/>
              <a:buChar char="●"/>
            </a:pPr>
            <a:r>
              <a:rPr lang="en-US" sz="1700"/>
              <a:t>Compactness: Delivers AlexNet-level accuracy with significantly fewer parameters through innovative Fire modules.</a:t>
            </a:r>
            <a:endParaRPr sz="1700"/>
          </a:p>
          <a:p>
            <a:pPr indent="-336550" lvl="0" marL="457200" rtl="0" algn="l">
              <a:spcBef>
                <a:spcPts val="0"/>
              </a:spcBef>
              <a:spcAft>
                <a:spcPts val="0"/>
              </a:spcAft>
              <a:buSzPts val="1700"/>
              <a:buChar char="●"/>
            </a:pPr>
            <a:r>
              <a:rPr lang="en-US" sz="1700"/>
              <a:t>Customization: Modified classifier for lung disease categories, allowing for efficient transfer of learning.</a:t>
            </a:r>
            <a:endParaRPr sz="1700"/>
          </a:p>
          <a:p>
            <a:pPr indent="-336550" lvl="0" marL="457200" rtl="0" algn="l">
              <a:spcBef>
                <a:spcPts val="0"/>
              </a:spcBef>
              <a:spcAft>
                <a:spcPts val="0"/>
              </a:spcAft>
              <a:buSzPts val="1700"/>
              <a:buChar char="●"/>
            </a:pPr>
            <a:r>
              <a:rPr lang="en-US" sz="1700"/>
              <a:t>Resource Efficiency: Ideal for deployment where computing power is limited, maintaining high performance with minimal overhead.</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ndara"/>
              <a:buNone/>
            </a:pPr>
            <a:r>
              <a:rPr lang="en-US"/>
              <a:t>Implementation</a:t>
            </a:r>
            <a:endParaRPr/>
          </a:p>
        </p:txBody>
      </p:sp>
      <p:sp>
        <p:nvSpPr>
          <p:cNvPr id="152" name="Google Shape;152;p7"/>
          <p:cNvSpPr txBox="1"/>
          <p:nvPr>
            <p:ph idx="1" type="body"/>
          </p:nvPr>
        </p:nvSpPr>
        <p:spPr>
          <a:xfrm>
            <a:off x="1097275" y="1784325"/>
            <a:ext cx="10254300" cy="4575900"/>
          </a:xfrm>
          <a:prstGeom prst="rect">
            <a:avLst/>
          </a:prstGeom>
          <a:noFill/>
          <a:ln>
            <a:noFill/>
          </a:ln>
        </p:spPr>
        <p:txBody>
          <a:bodyPr anchorCtr="0" anchor="t" bIns="45700" lIns="0" spcFirstLastPara="1" rIns="0" wrap="square" tIns="45700">
            <a:normAutofit fontScale="25000" lnSpcReduction="20000"/>
          </a:bodyPr>
          <a:lstStyle/>
          <a:p>
            <a:pPr indent="0" lvl="0" marL="0" rtl="0" algn="l">
              <a:lnSpc>
                <a:spcPct val="150000"/>
              </a:lnSpc>
              <a:spcBef>
                <a:spcPts val="0"/>
              </a:spcBef>
              <a:spcAft>
                <a:spcPts val="0"/>
              </a:spcAft>
              <a:buSzPct val="29411"/>
              <a:buNone/>
            </a:pPr>
            <a:r>
              <a:rPr b="1" lang="en-US" sz="6800"/>
              <a:t>T</a:t>
            </a:r>
            <a:r>
              <a:rPr b="1" lang="en-US" sz="6800"/>
              <a:t>raining Loop</a:t>
            </a:r>
            <a:endParaRPr b="1" sz="6800"/>
          </a:p>
          <a:p>
            <a:pPr indent="-336550" lvl="0" marL="457200" rtl="0" algn="l">
              <a:lnSpc>
                <a:spcPct val="150000"/>
              </a:lnSpc>
              <a:spcBef>
                <a:spcPts val="0"/>
              </a:spcBef>
              <a:spcAft>
                <a:spcPts val="0"/>
              </a:spcAft>
              <a:buSzPct val="100000"/>
              <a:buChar char="●"/>
            </a:pPr>
            <a:r>
              <a:rPr lang="en-US" sz="6800"/>
              <a:t>Optimization Algorithm: AdamW, which combines the benefits of AdaGrad and RMSProp algorithms, with a learning rate of 0</a:t>
            </a:r>
            <a:r>
              <a:rPr lang="en-US" sz="6800"/>
              <a:t>.0003</a:t>
            </a:r>
            <a:endParaRPr sz="6800"/>
          </a:p>
          <a:p>
            <a:pPr indent="-336550" lvl="0" marL="457200" rtl="0" algn="l">
              <a:lnSpc>
                <a:spcPct val="150000"/>
              </a:lnSpc>
              <a:spcBef>
                <a:spcPts val="0"/>
              </a:spcBef>
              <a:spcAft>
                <a:spcPts val="0"/>
              </a:spcAft>
              <a:buSzPct val="100000"/>
              <a:buChar char="●"/>
            </a:pPr>
            <a:r>
              <a:rPr lang="en-US" sz="6800"/>
              <a:t>Loss Function: Cross-Entropy Loss, suitable for multi-class classification tasks </a:t>
            </a:r>
            <a:endParaRPr sz="6800"/>
          </a:p>
          <a:p>
            <a:pPr indent="0" lvl="0" marL="0" rtl="0" algn="l">
              <a:lnSpc>
                <a:spcPct val="150000"/>
              </a:lnSpc>
              <a:spcBef>
                <a:spcPts val="0"/>
              </a:spcBef>
              <a:spcAft>
                <a:spcPts val="0"/>
              </a:spcAft>
              <a:buSzPct val="29411"/>
              <a:buNone/>
            </a:pPr>
            <a:r>
              <a:t/>
            </a:r>
            <a:endParaRPr sz="6800"/>
          </a:p>
          <a:p>
            <a:pPr indent="0" lvl="0" marL="0" rtl="0" algn="l">
              <a:lnSpc>
                <a:spcPct val="150000"/>
              </a:lnSpc>
              <a:spcBef>
                <a:spcPts val="0"/>
              </a:spcBef>
              <a:spcAft>
                <a:spcPts val="0"/>
              </a:spcAft>
              <a:buSzPct val="29411"/>
              <a:buNone/>
            </a:pPr>
            <a:r>
              <a:t/>
            </a:r>
            <a:endParaRPr sz="6800"/>
          </a:p>
          <a:p>
            <a:pPr indent="0" lvl="0" marL="0" rtl="0" algn="l">
              <a:lnSpc>
                <a:spcPct val="150000"/>
              </a:lnSpc>
              <a:spcBef>
                <a:spcPts val="0"/>
              </a:spcBef>
              <a:spcAft>
                <a:spcPts val="0"/>
              </a:spcAft>
              <a:buSzPct val="29411"/>
              <a:buNone/>
            </a:pPr>
            <a:r>
              <a:rPr b="1" lang="en-US" sz="6800"/>
              <a:t>Testing and Evaluation</a:t>
            </a:r>
            <a:endParaRPr b="1" sz="6800"/>
          </a:p>
          <a:p>
            <a:pPr indent="-336550" lvl="0" marL="457200" rtl="0" algn="l">
              <a:lnSpc>
                <a:spcPct val="150000"/>
              </a:lnSpc>
              <a:spcBef>
                <a:spcPts val="0"/>
              </a:spcBef>
              <a:spcAft>
                <a:spcPts val="0"/>
              </a:spcAft>
              <a:buSzPct val="100000"/>
              <a:buChar char="●"/>
            </a:pPr>
            <a:r>
              <a:rPr lang="en-US" sz="6800">
                <a:solidFill>
                  <a:srgbClr val="0D0D0D"/>
                </a:solidFill>
              </a:rPr>
              <a:t>Performance Metrics: Accuracy and F1-score to evaluate model effectiveness.</a:t>
            </a:r>
            <a:endParaRPr sz="6800">
              <a:solidFill>
                <a:srgbClr val="0D0D0D"/>
              </a:solidFill>
            </a:endParaRPr>
          </a:p>
          <a:p>
            <a:pPr indent="-336550" lvl="0" marL="457200" rtl="0" algn="l">
              <a:lnSpc>
                <a:spcPct val="150000"/>
              </a:lnSpc>
              <a:spcBef>
                <a:spcPts val="0"/>
              </a:spcBef>
              <a:spcAft>
                <a:spcPts val="0"/>
              </a:spcAft>
              <a:buSzPct val="100000"/>
              <a:buChar char="●"/>
            </a:pPr>
            <a:r>
              <a:rPr lang="en-US" sz="6800">
                <a:solidFill>
                  <a:srgbClr val="0D0D0D"/>
                </a:solidFill>
              </a:rPr>
              <a:t>Confusion Matrix: Visualized to understand the model’s predictive capabilities and misclassifications across different classes.</a:t>
            </a:r>
            <a:endParaRPr sz="6800">
              <a:solidFill>
                <a:srgbClr val="0D0D0D"/>
              </a:solidFill>
            </a:endParaRPr>
          </a:p>
          <a:p>
            <a:pPr indent="-336550" lvl="0" marL="457200" rtl="0" algn="l">
              <a:lnSpc>
                <a:spcPct val="150000"/>
              </a:lnSpc>
              <a:spcBef>
                <a:spcPts val="0"/>
              </a:spcBef>
              <a:spcAft>
                <a:spcPts val="0"/>
              </a:spcAft>
              <a:buSzPct val="100000"/>
              <a:buChar char="●"/>
            </a:pPr>
            <a:r>
              <a:rPr lang="en-US" sz="6800">
                <a:solidFill>
                  <a:srgbClr val="0D0D0D"/>
                </a:solidFill>
              </a:rPr>
              <a:t>Final Testing: Conducted on a separate test dataset to ensure the model’s performance is assessed on unseen data.</a:t>
            </a:r>
            <a:endParaRPr sz="6800">
              <a:solidFill>
                <a:srgbClr val="0D0D0D"/>
              </a:solidFill>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SzPct val="100000"/>
              <a:buNone/>
            </a:pPr>
            <a:r>
              <a:t/>
            </a:r>
            <a:endParaRPr/>
          </a:p>
          <a:p>
            <a:pPr indent="0" lvl="0" marL="0" rtl="0" algn="l">
              <a:lnSpc>
                <a:spcPct val="90000"/>
              </a:lnSpc>
              <a:spcBef>
                <a:spcPts val="1400"/>
              </a:spcBef>
              <a:spcAft>
                <a:spcPts val="0"/>
              </a:spcAft>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2019-10-30T06:18:52Z</dcterms:created>
  <dc:creator>Omar Arif</dc:creator>
</cp:coreProperties>
</file>