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72" r:id="rId5"/>
    <p:sldId id="260" r:id="rId6"/>
    <p:sldId id="276" r:id="rId7"/>
    <p:sldId id="261" r:id="rId8"/>
    <p:sldId id="273" r:id="rId9"/>
    <p:sldId id="275" r:id="rId10"/>
    <p:sldId id="274" r:id="rId11"/>
    <p:sldId id="268" r:id="rId12"/>
    <p:sldId id="270" r:id="rId13"/>
    <p:sldId id="271" r:id="rId14"/>
    <p:sldId id="263" r:id="rId15"/>
    <p:sldId id="266" r:id="rId16"/>
  </p:sldIdLst>
  <p:sldSz cx="12192000" cy="6858000"/>
  <p:notesSz cx="6858000" cy="9144000"/>
  <p:embeddedFontLst>
    <p:embeddedFont>
      <p:font typeface="Impact" panose="020B0806030902050204" pitchFamily="34" charset="0"/>
      <p:regular r:id="rId17"/>
    </p:embeddedFont>
    <p:embeddedFont>
      <p:font typeface="Tmon몬소리 Black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HY중고딕" panose="02030600000101010101" pitchFamily="18" charset="-127"/>
      <p:regular r:id="rId21"/>
    </p:embeddedFont>
    <p:embeddedFont>
      <p:font typeface="Billabong" panose="020B0600000101010101" charset="0"/>
      <p:regular r:id="rId22"/>
    </p:embeddedFont>
    <p:embeddedFont>
      <p:font typeface="HY헤드라인M" panose="02030600000101010101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851CBF8-DDA4-4DA9-8B70-A50EB2B0A4A0}">
          <p14:sldIdLst>
            <p14:sldId id="256"/>
            <p14:sldId id="257"/>
            <p14:sldId id="264"/>
            <p14:sldId id="272"/>
            <p14:sldId id="260"/>
            <p14:sldId id="276"/>
            <p14:sldId id="261"/>
            <p14:sldId id="273"/>
            <p14:sldId id="275"/>
            <p14:sldId id="274"/>
            <p14:sldId id="268"/>
            <p14:sldId id="270"/>
            <p14:sldId id="271"/>
            <p14:sldId id="263"/>
            <p14:sldId id="266"/>
          </p14:sldIdLst>
        </p14:section>
        <p14:section name="제목 없는 구역" id="{FBBF4D93-E90D-464B-BCF2-96CFAA524CD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6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22B2"/>
    <a:srgbClr val="B01B87"/>
    <a:srgbClr val="C64056"/>
    <a:srgbClr val="DD923F"/>
    <a:srgbClr val="931FA2"/>
    <a:srgbClr val="7424C0"/>
    <a:srgbClr val="C53261"/>
    <a:srgbClr val="CE604B"/>
    <a:srgbClr val="7224C2"/>
    <a:srgbClr val="D57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08" y="462"/>
      </p:cViewPr>
      <p:guideLst>
        <p:guide orient="horz" pos="2183"/>
        <p:guide pos="6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9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3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7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7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4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4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9518-9193-48A1-BAE8-162EA7F4F5DF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69A-EA0C-4A28-A522-C7B8D828F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6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DGank0NLF9Q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00" y="3608625"/>
            <a:ext cx="1205846" cy="12058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100882" y="3749883"/>
            <a:ext cx="6032421" cy="923330"/>
            <a:chOff x="4310746" y="2910874"/>
            <a:chExt cx="6032421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4310746" y="2910874"/>
              <a:ext cx="3009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B01B87"/>
                  </a:solidFill>
                  <a:latin typeface="Impact" panose="020B0806030902050204" pitchFamily="34" charset="0"/>
                </a:rPr>
                <a:t>안드로이드 프로젝트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10746" y="3372539"/>
              <a:ext cx="603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지하철 복잡도에 따른 대체 교통수단 추천</a:t>
              </a: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355786" y="5163564"/>
            <a:ext cx="34804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티모로이드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</a:t>
            </a: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맹주완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김민수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김지수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1999" cy="232518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997288" y="1668152"/>
            <a:ext cx="2197425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2BF03B6-D33D-435D-9423-5F1448D93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26" y="3608625"/>
            <a:ext cx="1396656" cy="12058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4A19D4-9242-4C13-9C30-5B9322B8F09B}"/>
              </a:ext>
            </a:extLst>
          </p:cNvPr>
          <p:cNvSpPr/>
          <p:nvPr/>
        </p:nvSpPr>
        <p:spPr>
          <a:xfrm>
            <a:off x="4716650" y="852544"/>
            <a:ext cx="2758698" cy="8156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illabong" panose="020B0600000101010101" charset="0"/>
              </a:rPr>
              <a:t>Android</a:t>
            </a:r>
            <a:endParaRPr lang="en-US" altLang="ko-KR" sz="4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illabong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599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툴 소개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(DB Server)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109030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910" y="612989"/>
              <a:ext cx="325366" cy="32536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242444" y="2031497"/>
            <a:ext cx="4291264" cy="3590707"/>
            <a:chOff x="1428875" y="2314793"/>
            <a:chExt cx="4291264" cy="3590707"/>
          </a:xfrm>
        </p:grpSpPr>
        <p:sp>
          <p:nvSpPr>
            <p:cNvPr id="26" name="직사각형 25"/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AFDA60-4C04-4822-BB4B-C31E5C61D764}"/>
              </a:ext>
            </a:extLst>
          </p:cNvPr>
          <p:cNvSpPr/>
          <p:nvPr/>
        </p:nvSpPr>
        <p:spPr>
          <a:xfrm>
            <a:off x="6024621" y="3352743"/>
            <a:ext cx="5353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DB</a:t>
            </a:r>
            <a:r>
              <a:rPr lang="ko-KR" altLang="en-US" dirty="0" smtClean="0">
                <a:latin typeface="+mj-ea"/>
                <a:ea typeface="+mj-ea"/>
              </a:rPr>
              <a:t>는 </a:t>
            </a:r>
            <a:r>
              <a:rPr lang="en-US" altLang="ko-KR" dirty="0" smtClean="0">
                <a:latin typeface="+mj-ea"/>
                <a:ea typeface="+mj-ea"/>
              </a:rPr>
              <a:t>NoSQL </a:t>
            </a:r>
            <a:r>
              <a:rPr lang="ko-KR" altLang="en-US" dirty="0" smtClean="0">
                <a:latin typeface="+mj-ea"/>
                <a:ea typeface="+mj-ea"/>
              </a:rPr>
              <a:t>기반인 </a:t>
            </a:r>
            <a:r>
              <a:rPr lang="en-US" altLang="ko-KR" dirty="0" smtClean="0">
                <a:latin typeface="+mj-ea"/>
                <a:ea typeface="+mj-ea"/>
              </a:rPr>
              <a:t>MongoDB </a:t>
            </a:r>
            <a:r>
              <a:rPr lang="ko-KR" altLang="en-US" dirty="0" smtClean="0">
                <a:latin typeface="+mj-ea"/>
                <a:ea typeface="+mj-ea"/>
              </a:rPr>
              <a:t>사용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940" y="3026847"/>
            <a:ext cx="3771724" cy="10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860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E153BD-1904-4EEC-BD25-0B79D5F4767F}"/>
              </a:ext>
            </a:extLst>
          </p:cNvPr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16" name="모서리가 둥근 직사각형 76">
              <a:extLst>
                <a:ext uri="{FF2B5EF4-FFF2-40B4-BE49-F238E27FC236}">
                  <a16:creationId xmlns:a16="http://schemas.microsoft.com/office/drawing/2014/main" id="{60987A41-2898-4996-993F-023E3EDED422}"/>
                </a:ext>
              </a:extLst>
            </p:cNvPr>
            <p:cNvSpPr/>
            <p:nvPr/>
          </p:nvSpPr>
          <p:spPr>
            <a:xfrm>
              <a:off x="10723593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77">
              <a:extLst>
                <a:ext uri="{FF2B5EF4-FFF2-40B4-BE49-F238E27FC236}">
                  <a16:creationId xmlns:a16="http://schemas.microsoft.com/office/drawing/2014/main" id="{1B37276B-4A08-4329-803F-EFC27EA694D5}"/>
                </a:ext>
              </a:extLst>
            </p:cNvPr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35">
              <a:extLst>
                <a:ext uri="{FF2B5EF4-FFF2-40B4-BE49-F238E27FC236}">
                  <a16:creationId xmlns:a16="http://schemas.microsoft.com/office/drawing/2014/main" id="{EE9B3EF9-FB24-45C4-A205-2EE27D24DE2F}"/>
                </a:ext>
              </a:extLst>
            </p:cNvPr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EFD9506-7249-4BF3-B83A-989EBCAF4F5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1148" y="612989"/>
              <a:ext cx="325366" cy="325366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4CF89AA-5C89-40C8-A645-2C11862E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0" y="1292420"/>
            <a:ext cx="11099757" cy="2285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272DF-7BC4-4EE5-8E87-DA5189928CE0}"/>
              </a:ext>
            </a:extLst>
          </p:cNvPr>
          <p:cNvSpPr txBox="1"/>
          <p:nvPr/>
        </p:nvSpPr>
        <p:spPr>
          <a:xfrm>
            <a:off x="1852191" y="4088239"/>
            <a:ext cx="87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지하철역에 대한 정보</a:t>
            </a:r>
            <a:r>
              <a:rPr lang="en-US" altLang="ko-KR" dirty="0"/>
              <a:t>(</a:t>
            </a:r>
            <a:r>
              <a:rPr lang="ko-KR" altLang="en-US" dirty="0"/>
              <a:t>역코드나 호선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지하철역 이름을 통해 불러오는 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1020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36BFAFC-343B-49D6-8F09-163A7C09448A}"/>
              </a:ext>
            </a:extLst>
          </p:cNvPr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14" name="모서리가 둥근 직사각형 76">
              <a:extLst>
                <a:ext uri="{FF2B5EF4-FFF2-40B4-BE49-F238E27FC236}">
                  <a16:creationId xmlns:a16="http://schemas.microsoft.com/office/drawing/2014/main" id="{3749F597-73F9-4750-B1D3-FFC21643C15B}"/>
                </a:ext>
              </a:extLst>
            </p:cNvPr>
            <p:cNvSpPr/>
            <p:nvPr/>
          </p:nvSpPr>
          <p:spPr>
            <a:xfrm>
              <a:off x="10723593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77">
              <a:extLst>
                <a:ext uri="{FF2B5EF4-FFF2-40B4-BE49-F238E27FC236}">
                  <a16:creationId xmlns:a16="http://schemas.microsoft.com/office/drawing/2014/main" id="{B0E6EFF2-AAD5-4D12-8A33-1CD2DB0E7A2C}"/>
                </a:ext>
              </a:extLst>
            </p:cNvPr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35">
              <a:extLst>
                <a:ext uri="{FF2B5EF4-FFF2-40B4-BE49-F238E27FC236}">
                  <a16:creationId xmlns:a16="http://schemas.microsoft.com/office/drawing/2014/main" id="{0F78869C-1905-4B7D-B998-77811140FF12}"/>
                </a:ext>
              </a:extLst>
            </p:cNvPr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D14E2D5-ECAD-4E33-9468-195A941E1B8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1148" y="612989"/>
              <a:ext cx="325366" cy="325366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034D45-5B78-47F3-8D74-D8797D063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3" y="1305018"/>
            <a:ext cx="11118833" cy="24505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B78022-B061-46DC-9497-5F3B99AF3D6F}"/>
              </a:ext>
            </a:extLst>
          </p:cNvPr>
          <p:cNvSpPr txBox="1"/>
          <p:nvPr/>
        </p:nvSpPr>
        <p:spPr>
          <a:xfrm>
            <a:off x="1453980" y="4088239"/>
            <a:ext cx="878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역코드로 지하철역별 시간표 정보를 검색하는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algn="ctr"/>
            <a:r>
              <a:rPr lang="ko-KR" altLang="en-US" dirty="0"/>
              <a:t>처음의 </a:t>
            </a:r>
            <a:r>
              <a:rPr lang="en-US" altLang="ko-KR" dirty="0" err="1"/>
              <a:t>api</a:t>
            </a:r>
            <a:r>
              <a:rPr lang="ko-KR" altLang="en-US" dirty="0"/>
              <a:t>와 연계해서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0897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249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E999BD7-8BA5-44D9-8CB7-989CF3888904}"/>
              </a:ext>
            </a:extLst>
          </p:cNvPr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14" name="모서리가 둥근 직사각형 76">
              <a:extLst>
                <a:ext uri="{FF2B5EF4-FFF2-40B4-BE49-F238E27FC236}">
                  <a16:creationId xmlns:a16="http://schemas.microsoft.com/office/drawing/2014/main" id="{38BE4172-D1CB-4197-9121-02ECE571DDC4}"/>
                </a:ext>
              </a:extLst>
            </p:cNvPr>
            <p:cNvSpPr/>
            <p:nvPr/>
          </p:nvSpPr>
          <p:spPr>
            <a:xfrm>
              <a:off x="10723593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77">
              <a:extLst>
                <a:ext uri="{FF2B5EF4-FFF2-40B4-BE49-F238E27FC236}">
                  <a16:creationId xmlns:a16="http://schemas.microsoft.com/office/drawing/2014/main" id="{448E2608-7FD9-48C2-BACD-2D54D892EB7D}"/>
                </a:ext>
              </a:extLst>
            </p:cNvPr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35">
              <a:extLst>
                <a:ext uri="{FF2B5EF4-FFF2-40B4-BE49-F238E27FC236}">
                  <a16:creationId xmlns:a16="http://schemas.microsoft.com/office/drawing/2014/main" id="{013B9985-2BB5-499B-9B92-DE093F9885DB}"/>
                </a:ext>
              </a:extLst>
            </p:cNvPr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F0363EE-09CF-4FA3-B787-CA2CCF9B7A8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1148" y="612989"/>
              <a:ext cx="325366" cy="325366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C85E8D1-F7C7-49F9-921F-9F585057C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" y="1340528"/>
            <a:ext cx="6089160" cy="46501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98CB25-D314-4B77-8847-26D92522AD4F}"/>
              </a:ext>
            </a:extLst>
          </p:cNvPr>
          <p:cNvSpPr txBox="1"/>
          <p:nvPr/>
        </p:nvSpPr>
        <p:spPr>
          <a:xfrm>
            <a:off x="6941742" y="2967335"/>
            <a:ext cx="500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해당 버스 정류소에 어떤 버스가 </a:t>
            </a:r>
            <a:endParaRPr lang="en-US" altLang="ko-KR" dirty="0"/>
          </a:p>
          <a:p>
            <a:pPr algn="ctr"/>
            <a:r>
              <a:rPr lang="ko-KR" altLang="en-US" dirty="0"/>
              <a:t>도착하는지 알려주는 </a:t>
            </a:r>
            <a:r>
              <a:rPr lang="en-US" altLang="ko-KR" dirty="0" err="1"/>
              <a:t>api</a:t>
            </a:r>
            <a:endParaRPr lang="en-US" altLang="ko-KR" dirty="0"/>
          </a:p>
          <a:p>
            <a:pPr algn="ctr"/>
            <a:r>
              <a:rPr lang="ko-KR" altLang="en-US" dirty="0"/>
              <a:t>버스 정류소의 버스 </a:t>
            </a:r>
            <a:r>
              <a:rPr lang="ko-KR" altLang="en-US" dirty="0" err="1"/>
              <a:t>출력할때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3656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E604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7.</a:t>
            </a:r>
            <a:r>
              <a:rPr lang="en-US" altLang="ko-KR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앱 구성 소개 및 시연</a:t>
            </a: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616756" y="1814659"/>
            <a:ext cx="7416706" cy="4361278"/>
            <a:chOff x="4678312" y="1714907"/>
            <a:chExt cx="2905381" cy="4361278"/>
          </a:xfrm>
        </p:grpSpPr>
        <p:grpSp>
          <p:nvGrpSpPr>
            <p:cNvPr id="66" name="그룹 65"/>
            <p:cNvGrpSpPr/>
            <p:nvPr/>
          </p:nvGrpSpPr>
          <p:grpSpPr>
            <a:xfrm>
              <a:off x="4678312" y="1714907"/>
              <a:ext cx="2905381" cy="3881221"/>
              <a:chOff x="4831320" y="1660043"/>
              <a:chExt cx="6001810" cy="4173913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4831320" y="1660043"/>
                <a:ext cx="6001810" cy="417391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5074553" y="1787482"/>
                <a:ext cx="5515345" cy="3919035"/>
              </a:xfrm>
              <a:prstGeom prst="rect">
                <a:avLst/>
              </a:prstGeom>
              <a:noFill/>
              <a:ln w="63500">
                <a:solidFill>
                  <a:srgbClr val="C64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5650942" y="5116064"/>
              <a:ext cx="960121" cy="960121"/>
              <a:chOff x="5756098" y="5166359"/>
              <a:chExt cx="749808" cy="749808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>
                <a:off x="5756098" y="5166359"/>
                <a:ext cx="749808" cy="749808"/>
              </a:xfrm>
              <a:prstGeom prst="roundRect">
                <a:avLst>
                  <a:gd name="adj" fmla="val 25204"/>
                </a:avLst>
              </a:prstGeom>
              <a:solidFill>
                <a:schemeClr val="tx1"/>
              </a:solidFill>
              <a:ln w="63500">
                <a:solidFill>
                  <a:srgbClr val="C640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/>
              <p:cNvPicPr preferRelativeResize="0">
                <a:picLocks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816" y="5336077"/>
                <a:ext cx="410371" cy="410371"/>
              </a:xfrm>
              <a:prstGeom prst="rect">
                <a:avLst/>
              </a:prstGeom>
            </p:spPr>
          </p:pic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6DBA2D1-4F09-40A0-AEB5-F46037B174AE}"/>
              </a:ext>
            </a:extLst>
          </p:cNvPr>
          <p:cNvGrpSpPr/>
          <p:nvPr/>
        </p:nvGrpSpPr>
        <p:grpSpPr>
          <a:xfrm>
            <a:off x="10355716" y="612989"/>
            <a:ext cx="1417511" cy="325366"/>
            <a:chOff x="10355716" y="612989"/>
            <a:chExt cx="1417511" cy="32536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D8B70EE-A7BA-42DB-ADA0-A1A33CFC7381}"/>
                </a:ext>
              </a:extLst>
            </p:cNvPr>
            <p:cNvGrpSpPr/>
            <p:nvPr/>
          </p:nvGrpSpPr>
          <p:grpSpPr>
            <a:xfrm>
              <a:off x="10355716" y="631672"/>
              <a:ext cx="655877" cy="288000"/>
              <a:chOff x="10355716" y="631672"/>
              <a:chExt cx="655877" cy="288000"/>
            </a:xfrm>
          </p:grpSpPr>
          <p:sp>
            <p:nvSpPr>
              <p:cNvPr id="37" name="모서리가 둥근 직사각형 16">
                <a:extLst>
                  <a:ext uri="{FF2B5EF4-FFF2-40B4-BE49-F238E27FC236}">
                    <a16:creationId xmlns:a16="http://schemas.microsoft.com/office/drawing/2014/main" id="{6ED93919-CF80-4531-B332-6747EC55F1CD}"/>
                  </a:ext>
                </a:extLst>
              </p:cNvPr>
              <p:cNvSpPr/>
              <p:nvPr/>
            </p:nvSpPr>
            <p:spPr>
              <a:xfrm>
                <a:off x="10723593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모서리가 둥근 직사각형 18">
                <a:extLst>
                  <a:ext uri="{FF2B5EF4-FFF2-40B4-BE49-F238E27FC236}">
                    <a16:creationId xmlns:a16="http://schemas.microsoft.com/office/drawing/2014/main" id="{A3C119F9-0A12-4DC1-A9A5-B829EF057337}"/>
                  </a:ext>
                </a:extLst>
              </p:cNvPr>
              <p:cNvSpPr/>
              <p:nvPr/>
            </p:nvSpPr>
            <p:spPr>
              <a:xfrm>
                <a:off x="10355716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DAE94E2-8BAF-4B52-B768-DE8FD985D1B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861" y="612989"/>
              <a:ext cx="325366" cy="325366"/>
            </a:xfrm>
            <a:prstGeom prst="rect">
              <a:avLst/>
            </a:prstGeom>
          </p:spPr>
        </p:pic>
        <p:sp>
          <p:nvSpPr>
            <p:cNvPr id="36" name="모서리가 둥근 직사각형 32">
              <a:extLst>
                <a:ext uri="{FF2B5EF4-FFF2-40B4-BE49-F238E27FC236}">
                  <a16:creationId xmlns:a16="http://schemas.microsoft.com/office/drawing/2014/main" id="{9461D7CB-A1E8-4600-BDA7-87B778364E80}"/>
                </a:ext>
              </a:extLst>
            </p:cNvPr>
            <p:cNvSpPr/>
            <p:nvPr/>
          </p:nvSpPr>
          <p:spPr>
            <a:xfrm>
              <a:off x="11092688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hlinkClick r:id="rId4"/>
          </p:cNvPr>
          <p:cNvSpPr/>
          <p:nvPr/>
        </p:nvSpPr>
        <p:spPr>
          <a:xfrm>
            <a:off x="3695410" y="3132037"/>
            <a:ext cx="5270848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시연 영상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0441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00" y="3608625"/>
            <a:ext cx="1205846" cy="12058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100882" y="3749883"/>
            <a:ext cx="4333238" cy="923330"/>
            <a:chOff x="4310746" y="2910874"/>
            <a:chExt cx="4333238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4310746" y="2910874"/>
              <a:ext cx="3009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B01B87"/>
                  </a:solidFill>
                  <a:latin typeface="Impact" panose="020B0806030902050204" pitchFamily="34" charset="0"/>
                </a:rPr>
                <a:t>안드로이드 프로젝트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10746" y="3372539"/>
              <a:ext cx="4333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Thank You. Any Questions?</a:t>
              </a:r>
              <a:endPara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" y="6524298"/>
            <a:ext cx="4023709" cy="3048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192000" cy="2325189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997288" y="1668152"/>
            <a:ext cx="2197425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1C34B7-7E6C-4C79-B4BA-277F6CEFF79E}"/>
              </a:ext>
            </a:extLst>
          </p:cNvPr>
          <p:cNvSpPr/>
          <p:nvPr/>
        </p:nvSpPr>
        <p:spPr>
          <a:xfrm>
            <a:off x="4716651" y="852544"/>
            <a:ext cx="2758698" cy="8156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illabong" panose="020B0600000101010101" charset="0"/>
              </a:rPr>
              <a:t>Android</a:t>
            </a:r>
            <a:endParaRPr lang="en-US" altLang="ko-KR" sz="47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illabong" panose="020B0600000101010101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04B02B-3F36-4873-AFB5-DADC815D6A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26" y="3608625"/>
            <a:ext cx="1396656" cy="12058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00135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accent1">
                <a:lumMod val="5000"/>
                <a:lumOff val="95000"/>
              </a:schemeClr>
            </a:gs>
            <a:gs pos="100000">
              <a:schemeClr val="bg1">
                <a:lumMod val="9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rot="16200000">
            <a:off x="-1892431" y="1892431"/>
            <a:ext cx="6858000" cy="3073137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975881" y="130503"/>
            <a:ext cx="3358870" cy="6596994"/>
            <a:chOff x="946431" y="105835"/>
            <a:chExt cx="3358870" cy="6596994"/>
          </a:xfrm>
        </p:grpSpPr>
        <p:grpSp>
          <p:nvGrpSpPr>
            <p:cNvPr id="6" name="그룹 5"/>
            <p:cNvGrpSpPr/>
            <p:nvPr/>
          </p:nvGrpSpPr>
          <p:grpSpPr>
            <a:xfrm>
              <a:off x="946431" y="105835"/>
              <a:ext cx="3358870" cy="6596994"/>
              <a:chOff x="4404005" y="105834"/>
              <a:chExt cx="3383991" cy="6646333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624387" y="981075"/>
                <a:ext cx="2943226" cy="4972050"/>
              </a:xfrm>
              <a:prstGeom prst="rect">
                <a:avLst/>
              </a:prstGeom>
              <a:gradFill flip="none" rotWithShape="1">
                <a:gsLst>
                  <a:gs pos="18000">
                    <a:srgbClr val="931FA2"/>
                  </a:gs>
                  <a:gs pos="0">
                    <a:srgbClr val="7224C2"/>
                  </a:gs>
                  <a:gs pos="36000">
                    <a:srgbClr val="B01B87"/>
                  </a:gs>
                  <a:gs pos="57000">
                    <a:srgbClr val="C53261"/>
                  </a:gs>
                  <a:gs pos="100000">
                    <a:srgbClr val="DD923F"/>
                  </a:gs>
                  <a:gs pos="80000">
                    <a:srgbClr val="C64552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436" t="968" r="6017" b="2096"/>
              <a:stretch/>
            </p:blipFill>
            <p:spPr>
              <a:xfrm>
                <a:off x="4404005" y="105834"/>
                <a:ext cx="3383991" cy="6646333"/>
              </a:xfrm>
              <a:prstGeom prst="rect">
                <a:avLst/>
              </a:prstGeom>
            </p:spPr>
          </p:pic>
        </p:grp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903" y="1576813"/>
              <a:ext cx="1323923" cy="504932"/>
            </a:xfrm>
            <a:prstGeom prst="rect">
              <a:avLst/>
            </a:prstGeom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1425171" y="2449448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25171" y="2846003"/>
              <a:ext cx="2401390" cy="344031"/>
            </a:xfrm>
            <a:prstGeom prst="round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75593" y="2481323"/>
              <a:ext cx="32573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ID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75592" y="287787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Password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425170" y="3452994"/>
              <a:ext cx="2401390" cy="344031"/>
            </a:xfrm>
            <a:prstGeom prst="round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33281" y="3487537"/>
              <a:ext cx="158517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Login</a:t>
              </a:r>
              <a:endParaRPr lang="ko-KR" altLang="en-US" sz="11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86767" y="1535463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Billabong" panose="04000506040000020003" pitchFamily="82" charset="0"/>
                <a:ea typeface="Tmon몬소리 Black" panose="02000A03000000000000" pitchFamily="2" charset="-127"/>
              </a:rPr>
              <a:t>index</a:t>
            </a:r>
            <a:endParaRPr lang="ko-KR" altLang="en-US" sz="3500" dirty="0">
              <a:solidFill>
                <a:schemeClr val="bg1"/>
              </a:solidFill>
              <a:latin typeface="Billabong" panose="04000506040000020003" pitchFamily="82" charset="0"/>
              <a:ea typeface="Tmon몬소리 Black" panose="02000A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4" y="2870671"/>
            <a:ext cx="461333" cy="4613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56" y="5542441"/>
            <a:ext cx="496829" cy="49682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56" y="3765158"/>
            <a:ext cx="479081" cy="4790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04" y="4639684"/>
            <a:ext cx="461333" cy="46133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001160" y="253321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1.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개발동기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001160" y="364034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 스케줄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01160" y="4747473"/>
            <a:ext cx="3272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라이브러리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&amp;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 툴 소개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01160" y="530103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6.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Api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소개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1160" y="1601481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073713" y="2375162"/>
            <a:ext cx="925712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079921" y="2375162"/>
            <a:ext cx="925712" cy="0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9FAAE9E-CC93-4901-803A-F15322BC1671}"/>
              </a:ext>
            </a:extLst>
          </p:cNvPr>
          <p:cNvSpPr/>
          <p:nvPr/>
        </p:nvSpPr>
        <p:spPr>
          <a:xfrm>
            <a:off x="4001160" y="5854604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7.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실제 앱 구성 소개 및 시연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01160" y="3086778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역할 분담</a:t>
            </a:r>
            <a:endParaRPr lang="ko-KR" alt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01160" y="4193908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 데이터</a:t>
            </a:r>
            <a:endParaRPr lang="ko-KR" altLang="en-US" sz="16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62784" y="615893"/>
            <a:ext cx="1417511" cy="325366"/>
            <a:chOff x="10355716" y="612989"/>
            <a:chExt cx="1417511" cy="325366"/>
          </a:xfrm>
        </p:grpSpPr>
        <p:grpSp>
          <p:nvGrpSpPr>
            <p:cNvPr id="16" name="그룹 15"/>
            <p:cNvGrpSpPr/>
            <p:nvPr/>
          </p:nvGrpSpPr>
          <p:grpSpPr>
            <a:xfrm>
              <a:off x="10355716" y="631672"/>
              <a:ext cx="655877" cy="288000"/>
              <a:chOff x="10355716" y="631672"/>
              <a:chExt cx="655877" cy="28800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0723593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0355716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861" y="612989"/>
              <a:ext cx="325366" cy="325366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1092688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ED1223-AF64-4AA8-A439-5323BD11139C}"/>
              </a:ext>
            </a:extLst>
          </p:cNvPr>
          <p:cNvSpPr txBox="1"/>
          <p:nvPr/>
        </p:nvSpPr>
        <p:spPr>
          <a:xfrm>
            <a:off x="648360" y="54774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7424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개발동기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5EB66E-3DC7-4F08-AD7F-5596EC2D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41" y="1516963"/>
            <a:ext cx="2185696" cy="44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6483E-9B7A-4081-B81F-C64C446D8367}"/>
              </a:ext>
            </a:extLst>
          </p:cNvPr>
          <p:cNvSpPr txBox="1"/>
          <p:nvPr/>
        </p:nvSpPr>
        <p:spPr>
          <a:xfrm>
            <a:off x="4204994" y="1587984"/>
            <a:ext cx="6662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평소에 아무 생각없이 지하철을 타러 갔을 때</a:t>
            </a:r>
            <a:endParaRPr lang="en-US" altLang="ko-KR" sz="2400" dirty="0"/>
          </a:p>
          <a:p>
            <a:r>
              <a:rPr lang="ko-KR" altLang="en-US" sz="2400" dirty="0"/>
              <a:t>역에 사람이 너무 많아서 타지 못하는 경우가 </a:t>
            </a:r>
            <a:endParaRPr lang="en-US" altLang="ko-KR" sz="2400" dirty="0"/>
          </a:p>
          <a:p>
            <a:r>
              <a:rPr lang="ko-KR" altLang="en-US" sz="2400" dirty="0"/>
              <a:t>종종 있었다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이런 상황을 여러 번 겪으면서 지하철에 사람이</a:t>
            </a:r>
            <a:endParaRPr lang="en-US" altLang="ko-KR" sz="2400" dirty="0"/>
          </a:p>
          <a:p>
            <a:r>
              <a:rPr lang="ko-KR" altLang="en-US" sz="2400" dirty="0"/>
              <a:t>얼마나 많은 지 알려주는 앱이 있으면 좋다고 생각했고</a:t>
            </a:r>
            <a:endParaRPr lang="en-US" altLang="ko-KR" sz="2400" dirty="0"/>
          </a:p>
          <a:p>
            <a:r>
              <a:rPr lang="ko-KR" altLang="en-US" sz="2400" dirty="0"/>
              <a:t>이번 기회에 그 생각에 좀 더 살을 붙여서</a:t>
            </a:r>
            <a:endParaRPr lang="en-US" altLang="ko-KR" sz="2400" dirty="0"/>
          </a:p>
          <a:p>
            <a:r>
              <a:rPr lang="ko-KR" altLang="en-US" sz="2400" dirty="0"/>
              <a:t>복잡도와 주변에 있는 버스 정류장까지 알려주는 앱을 제작하게 되었다</a:t>
            </a:r>
            <a:r>
              <a:rPr lang="en-US" altLang="ko-KR" sz="24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DB833B1-5AE2-41C4-B31A-B345489D6EE0}"/>
              </a:ext>
            </a:extLst>
          </p:cNvPr>
          <p:cNvGrpSpPr/>
          <p:nvPr/>
        </p:nvGrpSpPr>
        <p:grpSpPr>
          <a:xfrm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D1ACAFE-7F1B-431F-A8D0-053E60602D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34" name="모서리가 둥근 직사각형 66">
              <a:extLst>
                <a:ext uri="{FF2B5EF4-FFF2-40B4-BE49-F238E27FC236}">
                  <a16:creationId xmlns:a16="http://schemas.microsoft.com/office/drawing/2014/main" id="{DD4B5A02-CF9E-4DFE-93A1-E986660C4CB7}"/>
                </a:ext>
              </a:extLst>
            </p:cNvPr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78">
              <a:extLst>
                <a:ext uri="{FF2B5EF4-FFF2-40B4-BE49-F238E27FC236}">
                  <a16:creationId xmlns:a16="http://schemas.microsoft.com/office/drawing/2014/main" id="{37AA05DF-1409-4C74-983F-A216DDFFB73A}"/>
                </a:ext>
              </a:extLst>
            </p:cNvPr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79">
              <a:extLst>
                <a:ext uri="{FF2B5EF4-FFF2-40B4-BE49-F238E27FC236}">
                  <a16:creationId xmlns:a16="http://schemas.microsoft.com/office/drawing/2014/main" id="{21454289-E967-4763-81DA-459BB0BB570B}"/>
                </a:ext>
              </a:extLst>
            </p:cNvPr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8661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762784" y="615893"/>
            <a:ext cx="1417511" cy="325366"/>
            <a:chOff x="10355716" y="612989"/>
            <a:chExt cx="1417511" cy="325366"/>
          </a:xfrm>
        </p:grpSpPr>
        <p:grpSp>
          <p:nvGrpSpPr>
            <p:cNvPr id="16" name="그룹 15"/>
            <p:cNvGrpSpPr/>
            <p:nvPr/>
          </p:nvGrpSpPr>
          <p:grpSpPr>
            <a:xfrm>
              <a:off x="10355716" y="631672"/>
              <a:ext cx="655877" cy="288000"/>
              <a:chOff x="10355716" y="631672"/>
              <a:chExt cx="655877" cy="288000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10723593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0355716" y="631672"/>
                <a:ext cx="288000" cy="288000"/>
              </a:xfrm>
              <a:prstGeom prst="roundRect">
                <a:avLst>
                  <a:gd name="adj" fmla="val 27281"/>
                </a:avLst>
              </a:prstGeom>
              <a:noFill/>
              <a:ln w="31750">
                <a:gradFill flip="none" rotWithShape="1">
                  <a:gsLst>
                    <a:gs pos="0">
                      <a:srgbClr val="7224C2"/>
                    </a:gs>
                    <a:gs pos="19000">
                      <a:srgbClr val="931FA2"/>
                    </a:gs>
                    <a:gs pos="37000">
                      <a:srgbClr val="B01B87"/>
                    </a:gs>
                    <a:gs pos="100000">
                      <a:srgbClr val="DD923F"/>
                    </a:gs>
                    <a:gs pos="75177">
                      <a:srgbClr val="C64056"/>
                    </a:gs>
                    <a:gs pos="56000">
                      <a:srgbClr val="C5326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그림 30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861" y="612989"/>
              <a:ext cx="325366" cy="325366"/>
            </a:xfrm>
            <a:prstGeom prst="rect">
              <a:avLst/>
            </a:prstGeom>
          </p:spPr>
        </p:pic>
        <p:sp>
          <p:nvSpPr>
            <p:cNvPr id="33" name="모서리가 둥근 직사각형 32"/>
            <p:cNvSpPr/>
            <p:nvPr/>
          </p:nvSpPr>
          <p:spPr>
            <a:xfrm>
              <a:off x="11092688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ED1223-AF64-4AA8-A439-5323BD11139C}"/>
              </a:ext>
            </a:extLst>
          </p:cNvPr>
          <p:cNvSpPr txBox="1"/>
          <p:nvPr/>
        </p:nvSpPr>
        <p:spPr>
          <a:xfrm>
            <a:off x="648360" y="547744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7424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분담</a:t>
            </a:r>
            <a:r>
              <a:rPr lang="en-US" altLang="ko-KR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DB833B1-5AE2-41C4-B31A-B345489D6EE0}"/>
              </a:ext>
            </a:extLst>
          </p:cNvPr>
          <p:cNvGrpSpPr/>
          <p:nvPr/>
        </p:nvGrpSpPr>
        <p:grpSpPr>
          <a:xfrm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FD1ACAFE-7F1B-431F-A8D0-053E60602DE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34" name="모서리가 둥근 직사각형 66">
              <a:extLst>
                <a:ext uri="{FF2B5EF4-FFF2-40B4-BE49-F238E27FC236}">
                  <a16:creationId xmlns:a16="http://schemas.microsoft.com/office/drawing/2014/main" id="{DD4B5A02-CF9E-4DFE-93A1-E986660C4CB7}"/>
                </a:ext>
              </a:extLst>
            </p:cNvPr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78">
              <a:extLst>
                <a:ext uri="{FF2B5EF4-FFF2-40B4-BE49-F238E27FC236}">
                  <a16:creationId xmlns:a16="http://schemas.microsoft.com/office/drawing/2014/main" id="{37AA05DF-1409-4C74-983F-A216DDFFB73A}"/>
                </a:ext>
              </a:extLst>
            </p:cNvPr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79">
              <a:extLst>
                <a:ext uri="{FF2B5EF4-FFF2-40B4-BE49-F238E27FC236}">
                  <a16:creationId xmlns:a16="http://schemas.microsoft.com/office/drawing/2014/main" id="{21454289-E967-4763-81DA-459BB0BB570B}"/>
                </a:ext>
              </a:extLst>
            </p:cNvPr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60" y="1534510"/>
            <a:ext cx="2323497" cy="30979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3926" y="4788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맹주완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530760" y="5157607"/>
            <a:ext cx="2389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조장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인공지능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개발</a:t>
            </a:r>
            <a:endParaRPr lang="en-US" altLang="ko-KR" dirty="0" smtClean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84" y="1534510"/>
            <a:ext cx="2323497" cy="30979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85950" y="4788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김민수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068157" y="5157607"/>
            <a:ext cx="1778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조원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algn="ctr"/>
            <a:r>
              <a:rPr lang="ko-KR" altLang="en-US" dirty="0" smtClean="0"/>
              <a:t>몽고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앱</a:t>
            </a:r>
            <a:r>
              <a:rPr lang="en-US" altLang="ko-KR" dirty="0"/>
              <a:t>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개발 </a:t>
            </a:r>
            <a:endParaRPr lang="en-US" altLang="ko-KR" dirty="0" smtClean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285" y="1534510"/>
            <a:ext cx="2323497" cy="30979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057451" y="47882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김지수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316108" y="5157607"/>
            <a:ext cx="242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조원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algn="ctr"/>
            <a:r>
              <a:rPr lang="ko-KR" altLang="en-US" dirty="0" smtClean="0"/>
              <a:t>안드로이드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개발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2824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7424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스케줄</a:t>
            </a:r>
            <a:r>
              <a:rPr lang="en-US" altLang="ko-KR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AA03364-68A3-43E5-B997-14564860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084"/>
              </p:ext>
            </p:extLst>
          </p:nvPr>
        </p:nvGraphicFramePr>
        <p:xfrm>
          <a:off x="1857871" y="1402387"/>
          <a:ext cx="8479162" cy="51612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501558">
                  <a:extLst>
                    <a:ext uri="{9D8B030D-6E8A-4147-A177-3AD203B41FA5}">
                      <a16:colId xmlns:a16="http://schemas.microsoft.com/office/drawing/2014/main" val="1012477807"/>
                    </a:ext>
                  </a:extLst>
                </a:gridCol>
                <a:gridCol w="1494401">
                  <a:extLst>
                    <a:ext uri="{9D8B030D-6E8A-4147-A177-3AD203B41FA5}">
                      <a16:colId xmlns:a16="http://schemas.microsoft.com/office/drawing/2014/main" val="3731906343"/>
                    </a:ext>
                  </a:extLst>
                </a:gridCol>
                <a:gridCol w="1494401">
                  <a:extLst>
                    <a:ext uri="{9D8B030D-6E8A-4147-A177-3AD203B41FA5}">
                      <a16:colId xmlns:a16="http://schemas.microsoft.com/office/drawing/2014/main" val="4283907445"/>
                    </a:ext>
                  </a:extLst>
                </a:gridCol>
                <a:gridCol w="1494401">
                  <a:extLst>
                    <a:ext uri="{9D8B030D-6E8A-4147-A177-3AD203B41FA5}">
                      <a16:colId xmlns:a16="http://schemas.microsoft.com/office/drawing/2014/main" val="954847437"/>
                    </a:ext>
                  </a:extLst>
                </a:gridCol>
                <a:gridCol w="1494401">
                  <a:extLst>
                    <a:ext uri="{9D8B030D-6E8A-4147-A177-3AD203B41FA5}">
                      <a16:colId xmlns:a16="http://schemas.microsoft.com/office/drawing/2014/main" val="4189703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8222B2">
                            <a:tint val="66000"/>
                            <a:satMod val="160000"/>
                          </a:srgbClr>
                        </a:gs>
                        <a:gs pos="50000">
                          <a:srgbClr val="8222B2">
                            <a:tint val="44500"/>
                            <a:satMod val="160000"/>
                          </a:srgbClr>
                        </a:gs>
                        <a:gs pos="100000">
                          <a:srgbClr val="8222B2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8222B2">
                            <a:tint val="66000"/>
                            <a:satMod val="160000"/>
                          </a:srgbClr>
                        </a:gs>
                        <a:gs pos="50000">
                          <a:srgbClr val="8222B2">
                            <a:tint val="44500"/>
                            <a:satMod val="160000"/>
                          </a:srgbClr>
                        </a:gs>
                        <a:gs pos="100000">
                          <a:srgbClr val="8222B2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8222B2">
                            <a:tint val="66000"/>
                            <a:satMod val="160000"/>
                          </a:srgbClr>
                        </a:gs>
                        <a:gs pos="50000">
                          <a:srgbClr val="8222B2">
                            <a:tint val="44500"/>
                            <a:satMod val="160000"/>
                          </a:srgbClr>
                        </a:gs>
                        <a:gs pos="100000">
                          <a:srgbClr val="8222B2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8222B2">
                            <a:tint val="66000"/>
                            <a:satMod val="160000"/>
                          </a:srgbClr>
                        </a:gs>
                        <a:gs pos="50000">
                          <a:srgbClr val="8222B2">
                            <a:tint val="44500"/>
                            <a:satMod val="160000"/>
                          </a:srgbClr>
                        </a:gs>
                        <a:gs pos="100000">
                          <a:srgbClr val="8222B2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8222B2">
                            <a:tint val="66000"/>
                            <a:satMod val="160000"/>
                          </a:srgbClr>
                        </a:gs>
                        <a:gs pos="50000">
                          <a:srgbClr val="8222B2">
                            <a:tint val="44500"/>
                            <a:satMod val="160000"/>
                          </a:srgbClr>
                        </a:gs>
                        <a:gs pos="100000">
                          <a:srgbClr val="8222B2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4110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아이디어 회의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지하철 승 하차 데이터 검색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가공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70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지하철 앱 기초 디자인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0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버스 </a:t>
                      </a:r>
                      <a:r>
                        <a:rPr lang="en-US" altLang="ko-KR" dirty="0" err="1"/>
                        <a:t>api</a:t>
                      </a:r>
                      <a:r>
                        <a:rPr lang="ko-KR" altLang="en-US" dirty="0"/>
                        <a:t> 검색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5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지하철 앱 기능 코딩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7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학습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6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버스 앱 제작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1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 </a:t>
                      </a:r>
                      <a:r>
                        <a:rPr lang="en-US" altLang="ko-KR" dirty="0"/>
                        <a:t>Server </a:t>
                      </a:r>
                      <a:r>
                        <a:rPr lang="ko-KR" altLang="en-US" dirty="0"/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34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앱 </a:t>
                      </a:r>
                      <a:r>
                        <a:rPr lang="en-US" altLang="ko-KR" dirty="0"/>
                        <a:t>Server +</a:t>
                      </a:r>
                      <a:r>
                        <a:rPr lang="en-US" altLang="ko-KR" baseline="0" dirty="0"/>
                        <a:t> AI Server</a:t>
                      </a:r>
                    </a:p>
                    <a:p>
                      <a:pPr algn="ctr" latinLnBrk="1"/>
                      <a:r>
                        <a:rPr lang="en-US" altLang="ko-KR" dirty="0"/>
                        <a:t>Socket </a:t>
                      </a:r>
                      <a:r>
                        <a:rPr lang="ko-KR" altLang="en-US" dirty="0"/>
                        <a:t>통신 구현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62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지하철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버스 앱</a:t>
                      </a:r>
                      <a:r>
                        <a:rPr lang="ko-KR" altLang="en-US" baseline="0" dirty="0"/>
                        <a:t> 최종</a:t>
                      </a:r>
                      <a:r>
                        <a:rPr lang="ko-KR" altLang="en-US" dirty="0"/>
                        <a:t> 디자인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603075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F19EE5-D4DA-42D4-A38F-7A6F1FC3AAC4}"/>
              </a:ext>
            </a:extLst>
          </p:cNvPr>
          <p:cNvGrpSpPr/>
          <p:nvPr/>
        </p:nvGrpSpPr>
        <p:grpSpPr>
          <a:xfrm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A0728F-6FB3-4C7F-A82A-687CBB8F214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26" name="모서리가 둥근 직사각형 66">
              <a:extLst>
                <a:ext uri="{FF2B5EF4-FFF2-40B4-BE49-F238E27FC236}">
                  <a16:creationId xmlns:a16="http://schemas.microsoft.com/office/drawing/2014/main" id="{23870FA9-014B-44A9-8AFF-EBA73C08363E}"/>
                </a:ext>
              </a:extLst>
            </p:cNvPr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78">
              <a:extLst>
                <a:ext uri="{FF2B5EF4-FFF2-40B4-BE49-F238E27FC236}">
                  <a16:creationId xmlns:a16="http://schemas.microsoft.com/office/drawing/2014/main" id="{1769BDC3-FD1C-4F9B-9B4A-299C48CEA1DC}"/>
                </a:ext>
              </a:extLst>
            </p:cNvPr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79">
              <a:extLst>
                <a:ext uri="{FF2B5EF4-FFF2-40B4-BE49-F238E27FC236}">
                  <a16:creationId xmlns:a16="http://schemas.microsoft.com/office/drawing/2014/main" id="{074B64C3-CBD6-4045-8564-8D5F3C726A65}"/>
                </a:ext>
              </a:extLst>
            </p:cNvPr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0205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7424C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데이터</a:t>
            </a:r>
            <a:r>
              <a:rPr lang="en-US" altLang="ko-KR" sz="24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F19EE5-D4DA-42D4-A38F-7A6F1FC3AAC4}"/>
              </a:ext>
            </a:extLst>
          </p:cNvPr>
          <p:cNvGrpSpPr/>
          <p:nvPr/>
        </p:nvGrpSpPr>
        <p:grpSpPr>
          <a:xfrm>
            <a:off x="10337033" y="612989"/>
            <a:ext cx="1407986" cy="325366"/>
            <a:chOff x="10356895" y="577129"/>
            <a:chExt cx="1407986" cy="32536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A0728F-6FB3-4C7F-A82A-687CBB8F214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895" y="577129"/>
              <a:ext cx="325366" cy="325366"/>
            </a:xfrm>
            <a:prstGeom prst="rect">
              <a:avLst/>
            </a:prstGeom>
          </p:spPr>
        </p:pic>
        <p:sp>
          <p:nvSpPr>
            <p:cNvPr id="26" name="모서리가 둥근 직사각형 66">
              <a:extLst>
                <a:ext uri="{FF2B5EF4-FFF2-40B4-BE49-F238E27FC236}">
                  <a16:creationId xmlns:a16="http://schemas.microsoft.com/office/drawing/2014/main" id="{23870FA9-014B-44A9-8AFF-EBA73C08363E}"/>
                </a:ext>
              </a:extLst>
            </p:cNvPr>
            <p:cNvSpPr/>
            <p:nvPr/>
          </p:nvSpPr>
          <p:spPr>
            <a:xfrm>
              <a:off x="10743455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78">
              <a:extLst>
                <a:ext uri="{FF2B5EF4-FFF2-40B4-BE49-F238E27FC236}">
                  <a16:creationId xmlns:a16="http://schemas.microsoft.com/office/drawing/2014/main" id="{1769BDC3-FD1C-4F9B-9B4A-299C48CEA1DC}"/>
                </a:ext>
              </a:extLst>
            </p:cNvPr>
            <p:cNvSpPr/>
            <p:nvPr/>
          </p:nvSpPr>
          <p:spPr>
            <a:xfrm>
              <a:off x="11110168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79">
              <a:extLst>
                <a:ext uri="{FF2B5EF4-FFF2-40B4-BE49-F238E27FC236}">
                  <a16:creationId xmlns:a16="http://schemas.microsoft.com/office/drawing/2014/main" id="{074B64C3-CBD6-4045-8564-8D5F3C726A65}"/>
                </a:ext>
              </a:extLst>
            </p:cNvPr>
            <p:cNvSpPr/>
            <p:nvPr/>
          </p:nvSpPr>
          <p:spPr>
            <a:xfrm>
              <a:off x="11476881" y="59581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55" y="1009409"/>
            <a:ext cx="8200178" cy="45126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AFDA60-4C04-4822-BB4B-C31E5C61D764}"/>
              </a:ext>
            </a:extLst>
          </p:cNvPr>
          <p:cNvSpPr/>
          <p:nvPr/>
        </p:nvSpPr>
        <p:spPr>
          <a:xfrm>
            <a:off x="3760743" y="5741982"/>
            <a:ext cx="5353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학습 데이터는 </a:t>
            </a:r>
            <a:r>
              <a:rPr lang="ko-KR" altLang="en-US" dirty="0" err="1" smtClean="0">
                <a:latin typeface="+mj-ea"/>
                <a:ea typeface="+mj-ea"/>
              </a:rPr>
              <a:t>년도별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 err="1" smtClean="0">
                <a:latin typeface="+mj-ea"/>
                <a:ea typeface="+mj-ea"/>
              </a:rPr>
              <a:t>승하차</a:t>
            </a:r>
            <a:r>
              <a:rPr lang="ko-KR" altLang="en-US" dirty="0" smtClean="0">
                <a:latin typeface="+mj-ea"/>
                <a:ea typeface="+mj-ea"/>
              </a:rPr>
              <a:t> 데이터 사용</a:t>
            </a:r>
            <a:endParaRPr lang="en-US" altLang="ko-KR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6981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툴 소개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(AI Server)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109030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910" y="612989"/>
              <a:ext cx="325366" cy="32536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242444" y="2031497"/>
            <a:ext cx="4291264" cy="3590707"/>
            <a:chOff x="1428875" y="2314793"/>
            <a:chExt cx="4291264" cy="3590707"/>
          </a:xfrm>
        </p:grpSpPr>
        <p:sp>
          <p:nvSpPr>
            <p:cNvPr id="26" name="직사각형 25"/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94460" y="3702795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7A9E3B8-A644-40B4-B9D6-EC07A9A55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22" y="2884611"/>
            <a:ext cx="3754407" cy="1088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AFDA60-4C04-4822-BB4B-C31E5C61D764}"/>
              </a:ext>
            </a:extLst>
          </p:cNvPr>
          <p:cNvSpPr/>
          <p:nvPr/>
        </p:nvSpPr>
        <p:spPr>
          <a:xfrm>
            <a:off x="5880621" y="2844912"/>
            <a:ext cx="53536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Deep Learning </a:t>
            </a:r>
            <a:r>
              <a:rPr lang="ko-KR" altLang="ko-KR" dirty="0"/>
              <a:t>라이브러리인 </a:t>
            </a:r>
            <a:r>
              <a:rPr lang="en-US" altLang="ko-KR" b="1" dirty="0" err="1"/>
              <a:t>Keras</a:t>
            </a:r>
            <a:r>
              <a:rPr lang="ko-KR" altLang="ko-KR" dirty="0"/>
              <a:t>를 사용</a:t>
            </a:r>
            <a:r>
              <a:rPr lang="en-US" altLang="ko-KR" dirty="0"/>
              <a:t> </a:t>
            </a:r>
          </a:p>
          <a:p>
            <a:r>
              <a:rPr lang="ko-KR" altLang="ko-KR" dirty="0"/>
              <a:t>모델은 </a:t>
            </a:r>
            <a:r>
              <a:rPr lang="en-US" altLang="ko-KR" b="1" dirty="0" smtClean="0"/>
              <a:t>LSTM(Long </a:t>
            </a:r>
            <a:r>
              <a:rPr lang="en-US" altLang="ko-KR" b="1" dirty="0"/>
              <a:t>Short-Term Memory Models</a:t>
            </a:r>
            <a:r>
              <a:rPr lang="en-US" altLang="ko-KR" b="1" dirty="0" smtClean="0"/>
              <a:t>)</a:t>
            </a:r>
            <a:endParaRPr lang="en-US" altLang="ko-KR" dirty="0"/>
          </a:p>
          <a:p>
            <a:r>
              <a:rPr lang="ko-KR" altLang="ko-KR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>
                <a:latin typeface="+mj-ea"/>
                <a:ea typeface="+mj-ea"/>
              </a:rPr>
              <a:t>요일별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시간별</a:t>
            </a:r>
            <a:r>
              <a:rPr lang="ko-KR" altLang="en-US" dirty="0">
                <a:latin typeface="+mj-ea"/>
                <a:ea typeface="+mj-ea"/>
              </a:rPr>
              <a:t> 조건을 걸어서 </a:t>
            </a:r>
            <a:r>
              <a:rPr lang="en-US" altLang="ko-KR" dirty="0">
                <a:latin typeface="+mj-ea"/>
                <a:ea typeface="+mj-ea"/>
              </a:rPr>
              <a:t>2012</a:t>
            </a:r>
            <a:r>
              <a:rPr lang="ko-KR" altLang="en-US" dirty="0">
                <a:latin typeface="+mj-ea"/>
                <a:ea typeface="+mj-ea"/>
              </a:rPr>
              <a:t>년</a:t>
            </a:r>
            <a:r>
              <a:rPr lang="en-US" altLang="ko-KR" dirty="0">
                <a:latin typeface="+mj-ea"/>
                <a:ea typeface="+mj-ea"/>
              </a:rPr>
              <a:t> ~ 2018</a:t>
            </a:r>
            <a:r>
              <a:rPr lang="ko-KR" altLang="en-US" dirty="0" smtClean="0">
                <a:latin typeface="+mj-ea"/>
                <a:ea typeface="+mj-ea"/>
              </a:rPr>
              <a:t>년 </a:t>
            </a:r>
            <a:r>
              <a:rPr lang="ko-KR" altLang="en-US" dirty="0" err="1" smtClean="0">
                <a:latin typeface="+mj-ea"/>
                <a:ea typeface="+mj-ea"/>
              </a:rPr>
              <a:t>승하차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데이터를 학습하여 </a:t>
            </a:r>
            <a:r>
              <a:rPr lang="ko-KR" altLang="en-US" dirty="0" smtClean="0">
                <a:latin typeface="+mj-ea"/>
                <a:ea typeface="+mj-ea"/>
              </a:rPr>
              <a:t>현재 역 복잡도를 </a:t>
            </a:r>
            <a:r>
              <a:rPr lang="ko-KR" altLang="en-US" dirty="0">
                <a:latin typeface="+mj-ea"/>
                <a:ea typeface="+mj-ea"/>
              </a:rPr>
              <a:t>예측</a:t>
            </a:r>
          </a:p>
        </p:txBody>
      </p:sp>
    </p:spTree>
    <p:extLst>
      <p:ext uri="{BB962C8B-B14F-4D97-AF65-F5344CB8AC3E}">
        <p14:creationId xmlns:p14="http://schemas.microsoft.com/office/powerpoint/2010/main" val="3441528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692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툴 소개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(Back End Server)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109030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910" y="612989"/>
              <a:ext cx="325366" cy="32536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242444" y="2031497"/>
            <a:ext cx="4291264" cy="3590707"/>
            <a:chOff x="1428875" y="2314793"/>
            <a:chExt cx="4291264" cy="3590707"/>
          </a:xfrm>
        </p:grpSpPr>
        <p:sp>
          <p:nvSpPr>
            <p:cNvPr id="26" name="직사각형 25"/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94460" y="3702795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AFDA60-4C04-4822-BB4B-C31E5C61D764}"/>
              </a:ext>
            </a:extLst>
          </p:cNvPr>
          <p:cNvSpPr/>
          <p:nvPr/>
        </p:nvSpPr>
        <p:spPr>
          <a:xfrm>
            <a:off x="6024621" y="2740994"/>
            <a:ext cx="53536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Node.js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en-US" altLang="ko-KR" dirty="0">
                <a:latin typeface="+mj-ea"/>
                <a:ea typeface="+mj-ea"/>
              </a:rPr>
              <a:t>v8</a:t>
            </a:r>
            <a:r>
              <a:rPr lang="ko-KR" altLang="en-US" dirty="0">
                <a:latin typeface="+mj-ea"/>
                <a:ea typeface="+mj-ea"/>
              </a:rPr>
              <a:t>자바스크립트 엔진을 웹 브라우저가 아닌 서버로 사용할 수 있도록 만든 것이 </a:t>
            </a:r>
            <a:r>
              <a:rPr lang="en-US" altLang="ko-KR" dirty="0">
                <a:latin typeface="+mj-ea"/>
                <a:ea typeface="+mj-ea"/>
              </a:rPr>
              <a:t>Node.js.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사용하는 라이브러리는 </a:t>
            </a:r>
            <a:r>
              <a:rPr lang="en-US" altLang="ko-KR" dirty="0">
                <a:latin typeface="+mj-ea"/>
                <a:ea typeface="+mj-ea"/>
              </a:rPr>
              <a:t>http Module, express Module,</a:t>
            </a:r>
          </a:p>
          <a:p>
            <a:r>
              <a:rPr lang="en-US" altLang="ko-KR" dirty="0">
                <a:latin typeface="+mj-ea"/>
                <a:ea typeface="+mj-ea"/>
              </a:rPr>
              <a:t>socket.io Module, body-parser Module </a:t>
            </a:r>
            <a:r>
              <a:rPr lang="ko-KR" altLang="en-US" dirty="0">
                <a:latin typeface="+mj-ea"/>
                <a:ea typeface="+mj-ea"/>
              </a:rPr>
              <a:t>그리고 </a:t>
            </a:r>
            <a:r>
              <a:rPr lang="en-US" altLang="ko-KR" dirty="0" err="1">
                <a:latin typeface="+mj-ea"/>
                <a:ea typeface="+mj-ea"/>
              </a:rPr>
              <a:t>mongodb</a:t>
            </a:r>
            <a:r>
              <a:rPr lang="en-US" altLang="ko-KR" dirty="0">
                <a:latin typeface="+mj-ea"/>
                <a:ea typeface="+mj-ea"/>
              </a:rPr>
              <a:t> Module</a:t>
            </a:r>
            <a:r>
              <a:rPr lang="ko-KR" altLang="en-US" dirty="0">
                <a:latin typeface="+mj-ea"/>
                <a:ea typeface="+mj-ea"/>
              </a:rPr>
              <a:t>을 사용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39" y="2536616"/>
            <a:ext cx="3771724" cy="22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128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360" y="547744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5326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툴 소개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(Android)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 rot="16200000">
            <a:off x="-3206932" y="3206932"/>
            <a:ext cx="6858002" cy="444136"/>
          </a:xfrm>
          <a:prstGeom prst="rect">
            <a:avLst/>
          </a:prstGeom>
          <a:gradFill flip="none" rotWithShape="1">
            <a:gsLst>
              <a:gs pos="18000">
                <a:srgbClr val="931FA2"/>
              </a:gs>
              <a:gs pos="0">
                <a:srgbClr val="7224C2"/>
              </a:gs>
              <a:gs pos="36000">
                <a:srgbClr val="B01B87"/>
              </a:gs>
              <a:gs pos="57000">
                <a:srgbClr val="C53261"/>
              </a:gs>
              <a:gs pos="100000">
                <a:srgbClr val="DD923F"/>
              </a:gs>
              <a:gs pos="80000">
                <a:srgbClr val="C6455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0355716" y="612989"/>
            <a:ext cx="1389303" cy="325366"/>
            <a:chOff x="10355716" y="612989"/>
            <a:chExt cx="1389303" cy="325366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109030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1457019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355716" y="631672"/>
              <a:ext cx="288000" cy="288000"/>
            </a:xfrm>
            <a:prstGeom prst="roundRect">
              <a:avLst>
                <a:gd name="adj" fmla="val 27281"/>
              </a:avLst>
            </a:prstGeom>
            <a:noFill/>
            <a:ln w="31750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910" y="612989"/>
              <a:ext cx="325366" cy="325366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242444" y="2031497"/>
            <a:ext cx="4291264" cy="3590707"/>
            <a:chOff x="1428875" y="2314793"/>
            <a:chExt cx="4291264" cy="3590707"/>
          </a:xfrm>
        </p:grpSpPr>
        <p:sp>
          <p:nvSpPr>
            <p:cNvPr id="26" name="직사각형 25"/>
            <p:cNvSpPr/>
            <p:nvPr/>
          </p:nvSpPr>
          <p:spPr>
            <a:xfrm>
              <a:off x="1638425" y="2524343"/>
              <a:ext cx="4081714" cy="3381157"/>
            </a:xfrm>
            <a:prstGeom prst="rect">
              <a:avLst/>
            </a:prstGeom>
            <a:gradFill flip="none" rotWithShape="1">
              <a:gsLst>
                <a:gs pos="18000">
                  <a:srgbClr val="931FA2"/>
                </a:gs>
                <a:gs pos="0">
                  <a:srgbClr val="7224C2"/>
                </a:gs>
                <a:gs pos="36000">
                  <a:srgbClr val="B01B87"/>
                </a:gs>
                <a:gs pos="57000">
                  <a:srgbClr val="C53261"/>
                </a:gs>
                <a:gs pos="100000">
                  <a:srgbClr val="DD923F"/>
                </a:gs>
                <a:gs pos="80000">
                  <a:srgbClr val="C6455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428875" y="2314793"/>
              <a:ext cx="4081714" cy="3381157"/>
            </a:xfrm>
            <a:prstGeom prst="rect">
              <a:avLst/>
            </a:prstGeom>
            <a:solidFill>
              <a:schemeClr val="bg1"/>
            </a:solidFill>
            <a:ln w="60325">
              <a:gradFill flip="none" rotWithShape="1">
                <a:gsLst>
                  <a:gs pos="0">
                    <a:srgbClr val="7224C2"/>
                  </a:gs>
                  <a:gs pos="19000">
                    <a:srgbClr val="931FA2"/>
                  </a:gs>
                  <a:gs pos="37000">
                    <a:srgbClr val="B01B87"/>
                  </a:gs>
                  <a:gs pos="100000">
                    <a:srgbClr val="DD923F"/>
                  </a:gs>
                  <a:gs pos="75177">
                    <a:srgbClr val="C64056"/>
                  </a:gs>
                  <a:gs pos="56000">
                    <a:srgbClr val="C5326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94460" y="3702795"/>
              <a:ext cx="1369595" cy="46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Photo</a:t>
              </a:r>
              <a:endPara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AFDA60-4C04-4822-BB4B-C31E5C61D764}"/>
              </a:ext>
            </a:extLst>
          </p:cNvPr>
          <p:cNvSpPr/>
          <p:nvPr/>
        </p:nvSpPr>
        <p:spPr>
          <a:xfrm>
            <a:off x="5880621" y="2915804"/>
            <a:ext cx="53536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사용하는 </a:t>
            </a:r>
            <a:r>
              <a:rPr lang="ko-KR" altLang="en-US" dirty="0">
                <a:latin typeface="+mj-ea"/>
                <a:ea typeface="+mj-ea"/>
              </a:rPr>
              <a:t>라이브러리는 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PhotoView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사진 줌인 </a:t>
            </a:r>
            <a:r>
              <a:rPr lang="ko-KR" altLang="en-US" dirty="0" err="1">
                <a:latin typeface="+mj-ea"/>
                <a:ea typeface="+mj-ea"/>
              </a:rPr>
              <a:t>줌아웃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이미지 화질 개선도 포함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r>
              <a:rPr lang="en-US" altLang="ko-KR" dirty="0" err="1">
                <a:latin typeface="+mj-ea"/>
                <a:ea typeface="+mj-ea"/>
              </a:rPr>
              <a:t>io</a:t>
            </a:r>
            <a:r>
              <a:rPr lang="en-US" altLang="ko-KR" dirty="0">
                <a:latin typeface="+mj-ea"/>
                <a:ea typeface="+mj-ea"/>
              </a:rPr>
              <a:t>-client: </a:t>
            </a:r>
            <a:r>
              <a:rPr lang="ko-KR" altLang="en-US" dirty="0">
                <a:latin typeface="+mj-ea"/>
                <a:ea typeface="+mj-ea"/>
              </a:rPr>
              <a:t>소켓 통신</a:t>
            </a:r>
          </a:p>
          <a:p>
            <a:r>
              <a:rPr lang="en-US" altLang="ko-KR" dirty="0" err="1">
                <a:latin typeface="+mj-ea"/>
                <a:ea typeface="+mj-ea"/>
              </a:rPr>
              <a:t>twodscrollview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가로 세로 스크롤</a:t>
            </a:r>
            <a:endParaRPr lang="en-US" altLang="ko-KR" dirty="0" smtClean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83" y="2159815"/>
            <a:ext cx="2629886" cy="29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639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423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KoPub돋움체 Bold</vt:lpstr>
      <vt:lpstr>Impact</vt:lpstr>
      <vt:lpstr>Tmon몬소리 Black</vt:lpstr>
      <vt:lpstr>맑은 고딕</vt:lpstr>
      <vt:lpstr>Arial</vt:lpstr>
      <vt:lpstr>HY중고딕</vt:lpstr>
      <vt:lpstr>Billabong</vt:lpstr>
      <vt:lpstr>KoPub돋움체 Medium</vt:lpstr>
      <vt:lpstr>HY헤드라인M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혜린</dc:creator>
  <cp:lastModifiedBy>Maeng JooWan</cp:lastModifiedBy>
  <cp:revision>98</cp:revision>
  <dcterms:created xsi:type="dcterms:W3CDTF">2018-05-09T11:19:18Z</dcterms:created>
  <dcterms:modified xsi:type="dcterms:W3CDTF">2019-06-19T03:07:20Z</dcterms:modified>
</cp:coreProperties>
</file>