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7" r:id="rId5"/>
    <p:sldId id="270" r:id="rId6"/>
    <p:sldId id="275" r:id="rId7"/>
    <p:sldId id="279" r:id="rId8"/>
    <p:sldId id="280" r:id="rId9"/>
    <p:sldId id="281" r:id="rId10"/>
    <p:sldId id="282" r:id="rId11"/>
    <p:sldId id="283" r:id="rId12"/>
    <p:sldId id="304" r:id="rId13"/>
    <p:sldId id="284" r:id="rId14"/>
    <p:sldId id="305" r:id="rId15"/>
    <p:sldId id="285" r:id="rId16"/>
    <p:sldId id="306" r:id="rId17"/>
    <p:sldId id="286" r:id="rId18"/>
    <p:sldId id="287" r:id="rId19"/>
    <p:sldId id="276" r:id="rId20"/>
    <p:sldId id="301" r:id="rId21"/>
    <p:sldId id="288" r:id="rId22"/>
    <p:sldId id="303" r:id="rId23"/>
    <p:sldId id="289" r:id="rId24"/>
    <p:sldId id="290" r:id="rId25"/>
    <p:sldId id="307" r:id="rId26"/>
    <p:sldId id="291" r:id="rId27"/>
    <p:sldId id="308" r:id="rId28"/>
    <p:sldId id="277" r:id="rId29"/>
    <p:sldId id="302" r:id="rId30"/>
    <p:sldId id="31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8F8F8"/>
    <a:srgbClr val="3F72A3"/>
    <a:srgbClr val="89D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E6D61-FC86-4D58-BE93-B84AB30CE5E4}" v="287" dt="2023-03-06T15:14:39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5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3502E-0100-4690-B84F-8AF3EE7775A6}" type="datetimeFigureOut">
              <a:rPr lang="ko-KR" altLang="en-US" smtClean="0"/>
              <a:t>2023. 4. 22.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09F66-E3AF-4801-B175-E130046A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2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694ED-2FBE-77B0-B620-0C668987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E61D9B-A6E7-2DC4-DCC1-847168256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B8789-9285-3C53-F467-BD183C05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3C12-4286-4F60-8EC0-00726810AF81}" type="datetimeFigureOut">
              <a:rPr lang="ko-KR" altLang="en-US" smtClean="0"/>
              <a:t>2023. 4. 22.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44D44-BBCA-0E92-FBAC-199CAF21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208BA-7A6B-7A22-7608-1BC1DAE4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35D1-BE38-4252-BFC6-C880CDE8B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13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C616D-E629-C2F4-54A0-6EBF12CF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6B72DB-FA5C-5659-EBD4-4946E85FE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644E1-BE4D-B5E7-6AE3-80CB7E86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3C12-4286-4F60-8EC0-00726810AF81}" type="datetimeFigureOut">
              <a:rPr lang="ko-KR" altLang="en-US" smtClean="0"/>
              <a:t>2023. 4. 22.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6FEC3-0D7B-E350-E5B5-50DF026F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2DD96-5736-90C7-4206-41867819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35D1-BE38-4252-BFC6-C880CDE8B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7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295594-0971-2F21-E934-5BDB76A5E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64D6A-C0A2-3B73-7642-EAC55F943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F9E8A-69CF-F99A-E8D0-6823394E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3C12-4286-4F60-8EC0-00726810AF81}" type="datetimeFigureOut">
              <a:rPr lang="ko-KR" altLang="en-US" smtClean="0"/>
              <a:t>2023. 4. 22.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8ED6C-54E0-C903-56C3-92B51E99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1C53D-47E2-BA74-7A74-D7B30A42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35D1-BE38-4252-BFC6-C880CDE8B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63750-5396-9656-EA84-5EB3BEA1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538B4-9C47-B735-3DDE-DCDD67573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60835-3C52-3C09-E488-A2FDA65F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3C12-4286-4F60-8EC0-00726810AF81}" type="datetimeFigureOut">
              <a:rPr lang="ko-KR" altLang="en-US" smtClean="0"/>
              <a:t>2023. 4. 22.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3EA1B-5397-3450-0FE1-9D2443CB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7FFDC-7479-A147-F98B-14B8A7E9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35D1-BE38-4252-BFC6-C880CDE8B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7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06DAC-5AE3-37E6-6E87-CF928632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405D2-EA26-6710-CF2F-899FBFD34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275BF-3402-5946-A992-CBC03590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3C12-4286-4F60-8EC0-00726810AF81}" type="datetimeFigureOut">
              <a:rPr lang="ko-KR" altLang="en-US" smtClean="0"/>
              <a:t>2023. 4. 22.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492BE-612D-BDF4-FF85-E035308F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1C73F-8031-7F3C-717A-7444ECA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35D1-BE38-4252-BFC6-C880CDE8B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4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55267-34AF-BDC1-DBF5-3526A173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30CB3-7A5B-FBC4-22BC-F6C91299B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023A8F-6D56-066C-653D-B86CDC379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0CA30-82F4-5DB1-077F-3B704D41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3C12-4286-4F60-8EC0-00726810AF81}" type="datetimeFigureOut">
              <a:rPr lang="ko-KR" altLang="en-US" smtClean="0"/>
              <a:t>2023. 4. 22.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0D275-9F9C-A329-3B9C-46D962C6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CCDA40-E47E-F819-B0E6-B0D4C2CF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35D1-BE38-4252-BFC6-C880CDE8B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2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B5D70-BE6E-D9F7-1C35-6C7F5621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B5701D-3BF1-AE79-7F32-6DA09B5E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AFE78C-0A2A-2EFD-B6E6-7D1F6309A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4CB350-918F-ACF6-FFBA-9B3212BFF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8AD7AA-C539-37BC-73D4-CBDA9C4D8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EAD4C1-8CF6-8110-41B4-B5E6F7CE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3C12-4286-4F60-8EC0-00726810AF81}" type="datetimeFigureOut">
              <a:rPr lang="ko-KR" altLang="en-US" smtClean="0"/>
              <a:t>2023. 4. 22.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82B048-C546-86C8-578B-88DD80F6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8A0487-5599-9CCB-B9E2-A18C9D70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35D1-BE38-4252-BFC6-C880CDE8B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7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3EEC0-BC8E-B596-7486-EA89F2DA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16D9A6-4BDE-2607-EE00-83EFF001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3C12-4286-4F60-8EC0-00726810AF81}" type="datetimeFigureOut">
              <a:rPr lang="ko-KR" altLang="en-US" smtClean="0"/>
              <a:t>2023. 4. 22.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405B35-FB75-2319-109B-6DB0C991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28D9B0-3156-E70A-0986-2FA3933A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35D1-BE38-4252-BFC6-C880CDE8B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25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DAB742-1BBA-B049-5F73-F71CDDF5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3C12-4286-4F60-8EC0-00726810AF81}" type="datetimeFigureOut">
              <a:rPr lang="ko-KR" altLang="en-US" smtClean="0"/>
              <a:t>2023. 4. 22.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1DBA0A-8B44-E95D-3D1D-DADAAD4B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1410ED-47BD-7FC8-6370-CA5D04AE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35D1-BE38-4252-BFC6-C880CDE8B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3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924CC-BE99-4DA8-83C3-BCD6A418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E831B-7A32-1F6F-25E1-4A8696F19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AC4EE0-CCCA-BCC6-2AB9-05F75FE71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09B208-79CE-E120-B683-F34B3CC8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3C12-4286-4F60-8EC0-00726810AF81}" type="datetimeFigureOut">
              <a:rPr lang="ko-KR" altLang="en-US" smtClean="0"/>
              <a:t>2023. 4. 22.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D8294-FB1A-7882-E60E-9E94EFDE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B0508E-C64A-64E6-CBC9-CC700F5E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35D1-BE38-4252-BFC6-C880CDE8B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6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74E1E-D7ED-C6C1-A1FC-5108930E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A842A-93E3-D21F-20D1-3877AA491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1F261A-65A9-F3AD-2BD0-775BF908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03889-69DF-DD1B-6880-AFA63F76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3C12-4286-4F60-8EC0-00726810AF81}" type="datetimeFigureOut">
              <a:rPr lang="ko-KR" altLang="en-US" smtClean="0"/>
              <a:t>2023. 4. 22.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A466C2-56A6-D0A7-274A-7D44FDC9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D4C45-2176-19FB-C7CE-B12607C1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35D1-BE38-4252-BFC6-C880CDE8B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76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EE08FE-247C-E956-BAB9-D4705C4B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640FA-3904-82C9-BC82-2EA95F50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26FA8-406C-116B-3ADB-200AA9E6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3C12-4286-4F60-8EC0-00726810AF81}" type="datetimeFigureOut">
              <a:rPr lang="ko-KR" altLang="en-US" smtClean="0"/>
              <a:t>2023. 4. 22.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87154-FF42-CD2D-1071-33962F3D4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92ABF-D3E2-5684-E85E-71EBB84AC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535D1-BE38-4252-BFC6-C880CDE8B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1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55C2C4C-CAAB-171A-FE2E-73C71B632DAE}"/>
              </a:ext>
            </a:extLst>
          </p:cNvPr>
          <p:cNvSpPr/>
          <p:nvPr/>
        </p:nvSpPr>
        <p:spPr>
          <a:xfrm>
            <a:off x="2766291" y="2279162"/>
            <a:ext cx="6659418" cy="1889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64F55B-8141-7C50-322B-9ABCFE256D78}"/>
              </a:ext>
            </a:extLst>
          </p:cNvPr>
          <p:cNvSpPr txBox="1"/>
          <p:nvPr/>
        </p:nvSpPr>
        <p:spPr>
          <a:xfrm>
            <a:off x="1052948" y="2875578"/>
            <a:ext cx="10086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600" dirty="0">
                <a:solidFill>
                  <a:schemeClr val="bg1"/>
                </a:solidFill>
                <a:latin typeface="Consolas" panose="020B0609020204030204" pitchFamily="49" charset="0"/>
              </a:rPr>
              <a:t>화면 </a:t>
            </a:r>
            <a:r>
              <a:rPr lang="ko-KR" altLang="en-US" sz="4000" b="1" spc="600" dirty="0" err="1">
                <a:solidFill>
                  <a:schemeClr val="bg1"/>
                </a:solidFill>
                <a:latin typeface="Consolas" panose="020B0609020204030204" pitchFamily="49" charset="0"/>
              </a:rPr>
              <a:t>설계안</a:t>
            </a:r>
            <a:endParaRPr lang="ko-KR" altLang="en-US" sz="4000" b="1" spc="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8BB0E70-7682-1D73-57B6-12DEFCA93B0A}"/>
              </a:ext>
            </a:extLst>
          </p:cNvPr>
          <p:cNvCxnSpPr>
            <a:cxnSpLocks/>
          </p:cNvCxnSpPr>
          <p:nvPr/>
        </p:nvCxnSpPr>
        <p:spPr>
          <a:xfrm>
            <a:off x="6576294" y="3898427"/>
            <a:ext cx="514465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992CE2-F609-80A3-FBCE-22723D7DDDDA}"/>
              </a:ext>
            </a:extLst>
          </p:cNvPr>
          <p:cNvCxnSpPr>
            <a:cxnSpLocks/>
          </p:cNvCxnSpPr>
          <p:nvPr/>
        </p:nvCxnSpPr>
        <p:spPr>
          <a:xfrm>
            <a:off x="193966" y="2561004"/>
            <a:ext cx="514465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F59152-8885-405E-F90C-56A482DA7FB8}"/>
              </a:ext>
            </a:extLst>
          </p:cNvPr>
          <p:cNvSpPr txBox="1"/>
          <p:nvPr/>
        </p:nvSpPr>
        <p:spPr>
          <a:xfrm>
            <a:off x="2766291" y="4301002"/>
            <a:ext cx="665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spc="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김대환</a:t>
            </a:r>
            <a:r>
              <a:rPr lang="en-US" altLang="ko-KR" sz="1600" spc="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spc="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유동현</a:t>
            </a:r>
            <a:r>
              <a:rPr lang="en-US" altLang="ko-KR" sz="1600" spc="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spc="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이동재</a:t>
            </a:r>
            <a:r>
              <a:rPr lang="en-US" altLang="ko-KR" sz="1600" spc="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spc="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이채린</a:t>
            </a:r>
            <a:r>
              <a:rPr lang="en-US" altLang="ko-KR" sz="1600" spc="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spc="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조연우</a:t>
            </a:r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79D0551-8104-8F9E-70EF-839571468D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7" y="5789291"/>
            <a:ext cx="1005645" cy="10056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734FF3-2253-69E3-7048-FC3E0CC03994}"/>
              </a:ext>
            </a:extLst>
          </p:cNvPr>
          <p:cNvSpPr txBox="1"/>
          <p:nvPr/>
        </p:nvSpPr>
        <p:spPr>
          <a:xfrm>
            <a:off x="2766291" y="1779533"/>
            <a:ext cx="665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JAVA ORACLE PROJECT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2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29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CASE 5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639614" y="550538"/>
            <a:ext cx="1010904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6461953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FCF97-C706-7C89-218A-CC804A46309C}"/>
              </a:ext>
            </a:extLst>
          </p:cNvPr>
          <p:cNvSpPr txBox="1"/>
          <p:nvPr/>
        </p:nvSpPr>
        <p:spPr>
          <a:xfrm>
            <a:off x="7330965" y="1073172"/>
            <a:ext cx="4417690" cy="3012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DESCRIPTION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</a:t>
            </a:r>
            <a:r>
              <a:rPr lang="en-US" altLang="ko-KR" sz="1300" dirty="0"/>
              <a:t>2. </a:t>
            </a:r>
            <a:r>
              <a:rPr lang="ko-KR" altLang="en-US" sz="1300" dirty="0"/>
              <a:t>유저 </a:t>
            </a:r>
            <a:r>
              <a:rPr lang="en-GB" altLang="ko-KR" sz="1300" dirty="0"/>
              <a:t>ID, </a:t>
            </a:r>
            <a:r>
              <a:rPr lang="ko-KR" altLang="en-US" sz="1300" dirty="0"/>
              <a:t>이름</a:t>
            </a:r>
            <a:r>
              <a:rPr lang="en-US" altLang="ko-KR" sz="1300" dirty="0"/>
              <a:t>,</a:t>
            </a:r>
            <a:r>
              <a:rPr lang="ko-KR" altLang="en-US" sz="1300" dirty="0"/>
              <a:t> 사업장 상호명 등으로 검색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→ 전체 내용 열람</a:t>
            </a:r>
            <a:r>
              <a:rPr lang="en-US" altLang="ko-KR" sz="1300" dirty="0"/>
              <a:t>,</a:t>
            </a:r>
            <a:r>
              <a:rPr lang="ko-KR" altLang="en-US" sz="1300" dirty="0"/>
              <a:t> 블라인드 처리 가능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AF039-21A6-9386-EE56-FE491582D9F2}"/>
              </a:ext>
            </a:extLst>
          </p:cNvPr>
          <p:cNvSpPr txBox="1"/>
          <p:nvPr/>
        </p:nvSpPr>
        <p:spPr>
          <a:xfrm>
            <a:off x="665869" y="1930697"/>
            <a:ext cx="6028265" cy="3661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리뷰 관리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전체 리뷰 목록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리뷰 검색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홈 화면으로 돌아가기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0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65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CASE 5.2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994053" y="550538"/>
            <a:ext cx="975460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6461953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25675-5E2A-6F0B-E31F-05E79F748879}"/>
              </a:ext>
            </a:extLst>
          </p:cNvPr>
          <p:cNvSpPr txBox="1"/>
          <p:nvPr/>
        </p:nvSpPr>
        <p:spPr>
          <a:xfrm>
            <a:off x="665869" y="1145921"/>
            <a:ext cx="6028265" cy="516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전체 리뷰 목록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-1.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뒤로 가기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홈 화면으로 돌아가기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6976B5-62BA-3E64-4D2A-033871686EAA}"/>
              </a:ext>
            </a:extLst>
          </p:cNvPr>
          <p:cNvGraphicFramePr>
            <a:graphicFrameLocks noGrp="1"/>
          </p:cNvGraphicFramePr>
          <p:nvPr/>
        </p:nvGraphicFramePr>
        <p:xfrm>
          <a:off x="665869" y="2293998"/>
          <a:ext cx="6028265" cy="170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50">
                  <a:extLst>
                    <a:ext uri="{9D8B030D-6E8A-4147-A177-3AD203B41FA5}">
                      <a16:colId xmlns:a16="http://schemas.microsoft.com/office/drawing/2014/main" val="34206772"/>
                    </a:ext>
                  </a:extLst>
                </a:gridCol>
                <a:gridCol w="840954">
                  <a:extLst>
                    <a:ext uri="{9D8B030D-6E8A-4147-A177-3AD203B41FA5}">
                      <a16:colId xmlns:a16="http://schemas.microsoft.com/office/drawing/2014/main" val="3453153045"/>
                    </a:ext>
                  </a:extLst>
                </a:gridCol>
                <a:gridCol w="840954">
                  <a:extLst>
                    <a:ext uri="{9D8B030D-6E8A-4147-A177-3AD203B41FA5}">
                      <a16:colId xmlns:a16="http://schemas.microsoft.com/office/drawing/2014/main" val="1457323287"/>
                    </a:ext>
                  </a:extLst>
                </a:gridCol>
                <a:gridCol w="840954">
                  <a:extLst>
                    <a:ext uri="{9D8B030D-6E8A-4147-A177-3AD203B41FA5}">
                      <a16:colId xmlns:a16="http://schemas.microsoft.com/office/drawing/2014/main" val="2220685991"/>
                    </a:ext>
                  </a:extLst>
                </a:gridCol>
                <a:gridCol w="2269475">
                  <a:extLst>
                    <a:ext uri="{9D8B030D-6E8A-4147-A177-3AD203B41FA5}">
                      <a16:colId xmlns:a16="http://schemas.microsoft.com/office/drawing/2014/main" val="783561911"/>
                    </a:ext>
                  </a:extLst>
                </a:gridCol>
                <a:gridCol w="736478">
                  <a:extLst>
                    <a:ext uri="{9D8B030D-6E8A-4147-A177-3AD203B41FA5}">
                      <a16:colId xmlns:a16="http://schemas.microsoft.com/office/drawing/2014/main" val="905376795"/>
                    </a:ext>
                  </a:extLst>
                </a:gridCol>
              </a:tblGrid>
              <a:tr h="421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번호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+mn-lt"/>
                        </a:rPr>
                        <a:t>ID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사업장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관광지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내용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공개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598702"/>
                  </a:ext>
                </a:extLst>
              </a:tr>
              <a:tr h="4277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ehdwo3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*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*카페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-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서비스가 아주 좋아서 잘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…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공개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44596"/>
                  </a:ext>
                </a:extLst>
              </a:tr>
              <a:tr h="4277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codong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**호텔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-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머리카락을 발견했는데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…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비공개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078568"/>
                  </a:ext>
                </a:extLst>
              </a:tr>
              <a:tr h="4277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clin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-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**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오름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바람이 많이 불었지만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…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공개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2653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AFCF97-C706-7C89-218A-CC804A46309C}"/>
              </a:ext>
            </a:extLst>
          </p:cNvPr>
          <p:cNvSpPr txBox="1"/>
          <p:nvPr/>
        </p:nvSpPr>
        <p:spPr>
          <a:xfrm>
            <a:off x="7330965" y="1073172"/>
            <a:ext cx="4417690" cy="3612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DESCRIPTION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리뷰 등록일 </a:t>
            </a:r>
            <a:r>
              <a:rPr lang="ko-KR" altLang="en-US" sz="1300" dirty="0" err="1"/>
              <a:t>최신순</a:t>
            </a:r>
            <a:r>
              <a:rPr lang="ko-KR" altLang="en-US" sz="1300" dirty="0"/>
              <a:t> 정렬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리뷰 번호 입력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→ 전체 내용 열람</a:t>
            </a:r>
            <a:r>
              <a:rPr lang="en-US" altLang="ko-KR" sz="1300" dirty="0"/>
              <a:t>,</a:t>
            </a:r>
            <a:r>
              <a:rPr lang="ko-KR" altLang="en-US" sz="1300" dirty="0"/>
              <a:t> 블라인드 처리 가능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4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29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CASE 6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639614" y="550538"/>
            <a:ext cx="1010904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6461953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25675-5E2A-6F0B-E31F-05E79F748879}"/>
              </a:ext>
            </a:extLst>
          </p:cNvPr>
          <p:cNvSpPr txBox="1"/>
          <p:nvPr/>
        </p:nvSpPr>
        <p:spPr>
          <a:xfrm>
            <a:off x="660187" y="1630614"/>
            <a:ext cx="6028265" cy="426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공지사항 관리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전체 공지사항 조회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새 공지사항 등록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홈 화면으로 돌아가기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C83D7-9E83-F655-A1DD-A0B259C3B705}"/>
              </a:ext>
            </a:extLst>
          </p:cNvPr>
          <p:cNvSpPr txBox="1"/>
          <p:nvPr/>
        </p:nvSpPr>
        <p:spPr>
          <a:xfrm>
            <a:off x="7330965" y="1073172"/>
            <a:ext cx="4417690" cy="3012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DESCRIPTION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</a:t>
            </a:r>
            <a:r>
              <a:rPr lang="en-US" altLang="ko-KR" sz="1300" dirty="0"/>
              <a:t>1.</a:t>
            </a:r>
            <a:r>
              <a:rPr lang="ko-KR" altLang="en-US" sz="1300" dirty="0"/>
              <a:t> 전체 공지사항 조회 → 글 번호 입력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→ 해당 공지 전체 내용 열람</a:t>
            </a:r>
            <a:r>
              <a:rPr lang="en-US" altLang="ko-KR" sz="1300" dirty="0"/>
              <a:t>,</a:t>
            </a:r>
            <a:r>
              <a:rPr lang="ko-KR" altLang="en-US" sz="1300" dirty="0"/>
              <a:t> 수정</a:t>
            </a:r>
            <a:r>
              <a:rPr lang="en-US" altLang="ko-KR" sz="1300" dirty="0"/>
              <a:t>,</a:t>
            </a:r>
            <a:r>
              <a:rPr lang="ko-KR" altLang="en-US" sz="1300" dirty="0"/>
              <a:t> 삭제 가능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74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29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CASE 7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639614" y="550538"/>
            <a:ext cx="1010904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6461953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FCF97-C706-7C89-218A-CC804A46309C}"/>
              </a:ext>
            </a:extLst>
          </p:cNvPr>
          <p:cNvSpPr txBox="1"/>
          <p:nvPr/>
        </p:nvSpPr>
        <p:spPr>
          <a:xfrm>
            <a:off x="7330965" y="1073172"/>
            <a:ext cx="4417690" cy="32662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DESCRIPTION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</a:t>
            </a:r>
            <a:r>
              <a:rPr lang="en-US" altLang="ko-KR" sz="1300" dirty="0"/>
              <a:t>2.</a:t>
            </a:r>
            <a:r>
              <a:rPr lang="ko-KR" altLang="en-US" sz="1300" dirty="0"/>
              <a:t> 문의사항 종류별 </a:t>
            </a:r>
            <a:r>
              <a:rPr lang="ko-KR" altLang="en-US" sz="1300" dirty="0" err="1"/>
              <a:t>최신순</a:t>
            </a:r>
            <a:r>
              <a:rPr lang="ko-KR" altLang="en-US" sz="1300" dirty="0"/>
              <a:t> 목록 출력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→ 상세 정보 열람</a:t>
            </a:r>
            <a:r>
              <a:rPr lang="en-US" altLang="ko-KR" sz="1300" dirty="0"/>
              <a:t>,</a:t>
            </a:r>
            <a:r>
              <a:rPr lang="ko-KR" altLang="en-US" sz="1300" dirty="0"/>
              <a:t> 미처리 문의 처리 가능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</a:t>
            </a:r>
            <a:r>
              <a:rPr lang="en-US" altLang="ko-KR" sz="1300" dirty="0"/>
              <a:t>3. </a:t>
            </a:r>
            <a:r>
              <a:rPr lang="ko-KR" altLang="en-US" sz="1300" dirty="0"/>
              <a:t>유저 </a:t>
            </a:r>
            <a:r>
              <a:rPr lang="en-GB" altLang="ko-KR" sz="1300" dirty="0"/>
              <a:t>ID, </a:t>
            </a:r>
            <a:r>
              <a:rPr lang="ko-KR" altLang="en-US" sz="1300" dirty="0"/>
              <a:t>이름</a:t>
            </a:r>
            <a:r>
              <a:rPr lang="en-US" altLang="ko-KR" sz="1300" dirty="0"/>
              <a:t>,</a:t>
            </a:r>
            <a:r>
              <a:rPr lang="ko-KR" altLang="en-US" sz="1300" dirty="0"/>
              <a:t> 등으로 검색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→ 상세 정보 열람</a:t>
            </a:r>
            <a:r>
              <a:rPr lang="en-US" altLang="ko-KR" sz="1300" dirty="0"/>
              <a:t>,</a:t>
            </a:r>
            <a:r>
              <a:rPr lang="ko-KR" altLang="en-US" sz="1300" dirty="0"/>
              <a:t> 미처리 문의 처리 가능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AF039-21A6-9386-EE56-FE491582D9F2}"/>
              </a:ext>
            </a:extLst>
          </p:cNvPr>
          <p:cNvSpPr txBox="1"/>
          <p:nvPr/>
        </p:nvSpPr>
        <p:spPr>
          <a:xfrm>
            <a:off x="665869" y="1780655"/>
            <a:ext cx="6028265" cy="3961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문의사항 관리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전체 문의사항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문의사항 종류별 보기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문의사항 검색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홈 화면으로 돌아가기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9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66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CASE 7.1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005070" y="550538"/>
            <a:ext cx="974358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6461953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25675-5E2A-6F0B-E31F-05E79F748879}"/>
              </a:ext>
            </a:extLst>
          </p:cNvPr>
          <p:cNvSpPr txBox="1"/>
          <p:nvPr/>
        </p:nvSpPr>
        <p:spPr>
          <a:xfrm>
            <a:off x="660187" y="1180491"/>
            <a:ext cx="6028265" cy="516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전체 문의사항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-1.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뒤로 가기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홈 화면으로 돌아가기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714CB-BFBF-5A2A-1127-35983592D677}"/>
              </a:ext>
            </a:extLst>
          </p:cNvPr>
          <p:cNvSpPr txBox="1"/>
          <p:nvPr/>
        </p:nvSpPr>
        <p:spPr>
          <a:xfrm>
            <a:off x="7330965" y="1073172"/>
            <a:ext cx="4417690" cy="3312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DESCRIPTION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글 번호 입력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→ 해당 문의사항 및 답글 열람</a:t>
            </a:r>
            <a:r>
              <a:rPr lang="en-US" altLang="ko-KR" sz="1300" dirty="0"/>
              <a:t>,</a:t>
            </a:r>
            <a:r>
              <a:rPr lang="ko-KR" altLang="en-US" sz="1300" dirty="0"/>
              <a:t> 수정 가능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→ 미처리된 문의의 경우 문의 열람 및 처리 가능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7A5489-5079-F803-C08E-ED341F008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48355"/>
              </p:ext>
            </p:extLst>
          </p:nvPr>
        </p:nvGraphicFramePr>
        <p:xfrm>
          <a:off x="660187" y="2238914"/>
          <a:ext cx="6028265" cy="192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50">
                  <a:extLst>
                    <a:ext uri="{9D8B030D-6E8A-4147-A177-3AD203B41FA5}">
                      <a16:colId xmlns:a16="http://schemas.microsoft.com/office/drawing/2014/main" val="34206772"/>
                    </a:ext>
                  </a:extLst>
                </a:gridCol>
                <a:gridCol w="840954">
                  <a:extLst>
                    <a:ext uri="{9D8B030D-6E8A-4147-A177-3AD203B41FA5}">
                      <a16:colId xmlns:a16="http://schemas.microsoft.com/office/drawing/2014/main" val="3453153045"/>
                    </a:ext>
                  </a:extLst>
                </a:gridCol>
                <a:gridCol w="1062098">
                  <a:extLst>
                    <a:ext uri="{9D8B030D-6E8A-4147-A177-3AD203B41FA5}">
                      <a16:colId xmlns:a16="http://schemas.microsoft.com/office/drawing/2014/main" val="1457323287"/>
                    </a:ext>
                  </a:extLst>
                </a:gridCol>
                <a:gridCol w="2633031">
                  <a:extLst>
                    <a:ext uri="{9D8B030D-6E8A-4147-A177-3AD203B41FA5}">
                      <a16:colId xmlns:a16="http://schemas.microsoft.com/office/drawing/2014/main" val="783561911"/>
                    </a:ext>
                  </a:extLst>
                </a:gridCol>
                <a:gridCol w="992732">
                  <a:extLst>
                    <a:ext uri="{9D8B030D-6E8A-4147-A177-3AD203B41FA5}">
                      <a16:colId xmlns:a16="http://schemas.microsoft.com/office/drawing/2014/main" val="905376795"/>
                    </a:ext>
                  </a:extLst>
                </a:gridCol>
              </a:tblGrid>
              <a:tr h="3808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번호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+mn-lt"/>
                        </a:rPr>
                        <a:t>ID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문의 종류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문의 내용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처리 여부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598702"/>
                  </a:ext>
                </a:extLst>
              </a:tr>
              <a:tr h="3861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daehw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계정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이거 탈퇴 어떻게 하나요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?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미처리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44596"/>
                  </a:ext>
                </a:extLst>
              </a:tr>
              <a:tr h="3861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ehdwo3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결제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아니 구경하다가 잘못 결제됐는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…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완료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078568"/>
                  </a:ext>
                </a:extLst>
              </a:tr>
              <a:tr h="3861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codong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숙소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예약했는데 호텔이 전화를 안 </a:t>
                      </a:r>
                      <a:r>
                        <a:rPr lang="ko-KR" altLang="en-US" sz="12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받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…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완료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265396"/>
                  </a:ext>
                </a:extLst>
              </a:tr>
              <a:tr h="3861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clin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관광지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실제로 없는 곳인데 자꾸 뜨는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…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완료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30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95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29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CASE 8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639614" y="550538"/>
            <a:ext cx="1010904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6461953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25675-5E2A-6F0B-E31F-05E79F748879}"/>
              </a:ext>
            </a:extLst>
          </p:cNvPr>
          <p:cNvSpPr txBox="1"/>
          <p:nvPr/>
        </p:nvSpPr>
        <p:spPr>
          <a:xfrm>
            <a:off x="665869" y="1480573"/>
            <a:ext cx="6028265" cy="4561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계정 관리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사업자 계정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유저 계정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사업자 계정 검색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유저 계정 검색</a:t>
            </a:r>
            <a:endParaRPr lang="en-US" altLang="ko-KR" sz="13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홈 화면으로 돌아가기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6784A-5393-27FB-A71A-8E6BB9BBDB68}"/>
              </a:ext>
            </a:extLst>
          </p:cNvPr>
          <p:cNvSpPr txBox="1"/>
          <p:nvPr/>
        </p:nvSpPr>
        <p:spPr>
          <a:xfrm>
            <a:off x="7330965" y="1073172"/>
            <a:ext cx="4417690" cy="3289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DESCRIPTION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계정 번호 입력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→ 관련 계정 최신 등록 순 전체 목록 정렬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→ 번호 입력해 상세 정보 열람</a:t>
            </a:r>
            <a:r>
              <a:rPr lang="en-US" altLang="ko-KR" sz="1300" dirty="0"/>
              <a:t>,</a:t>
            </a:r>
            <a:r>
              <a:rPr lang="ko-KR" altLang="en-US" sz="1300" dirty="0"/>
              <a:t> 계정 삭제 가능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→ 예약 내역</a:t>
            </a:r>
            <a:r>
              <a:rPr lang="en-US" altLang="ko-KR" sz="1300" dirty="0"/>
              <a:t>,</a:t>
            </a:r>
            <a:r>
              <a:rPr lang="ko-KR" altLang="en-US" sz="1300" dirty="0"/>
              <a:t> 결제 내역</a:t>
            </a:r>
            <a:r>
              <a:rPr lang="en-US" altLang="ko-KR" sz="1300" dirty="0"/>
              <a:t>,</a:t>
            </a:r>
            <a:r>
              <a:rPr lang="ko-KR" altLang="en-US" sz="1300" dirty="0"/>
              <a:t> 리뷰 목록 등 열람 가능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61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9D0E22-CDA5-2575-0B9C-BAB426B1E7EA}"/>
              </a:ext>
            </a:extLst>
          </p:cNvPr>
          <p:cNvSpPr/>
          <p:nvPr/>
        </p:nvSpPr>
        <p:spPr>
          <a:xfrm>
            <a:off x="2544745" y="2169000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pPr algn="ctr">
              <a:lnSpc>
                <a:spcPct val="150000"/>
              </a:lnSpc>
            </a:pPr>
            <a:r>
              <a:rPr lang="en-KR" sz="2600" spc="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9CE46-5866-E893-C56F-ACE3FFCC7B6E}"/>
              </a:ext>
            </a:extLst>
          </p:cNvPr>
          <p:cNvSpPr/>
          <p:nvPr/>
        </p:nvSpPr>
        <p:spPr>
          <a:xfrm>
            <a:off x="7127257" y="2169000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KR" sz="2600" spc="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OWNER</a:t>
            </a:r>
          </a:p>
          <a:p>
            <a:pPr algn="ctr">
              <a:lnSpc>
                <a:spcPct val="150000"/>
              </a:lnSpc>
            </a:pPr>
            <a:r>
              <a:rPr lang="en-KR" sz="2600" spc="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617A99-8AE4-98F8-5CCC-58C806A9FE9D}"/>
              </a:ext>
            </a:extLst>
          </p:cNvPr>
          <p:cNvGrpSpPr/>
          <p:nvPr/>
        </p:nvGrpSpPr>
        <p:grpSpPr>
          <a:xfrm>
            <a:off x="5355021" y="3257966"/>
            <a:ext cx="1481959" cy="342067"/>
            <a:chOff x="5376041" y="3086933"/>
            <a:chExt cx="1481959" cy="342067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D4570B9-A2FA-9EC2-D40E-AE3491789920}"/>
                </a:ext>
              </a:extLst>
            </p:cNvPr>
            <p:cNvCxnSpPr/>
            <p:nvPr/>
          </p:nvCxnSpPr>
          <p:spPr>
            <a:xfrm>
              <a:off x="5376041" y="3429000"/>
              <a:ext cx="1481959" cy="0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2C002F5-F246-8936-E264-3D401A96055B}"/>
                </a:ext>
              </a:extLst>
            </p:cNvPr>
            <p:cNvSpPr txBox="1"/>
            <p:nvPr/>
          </p:nvSpPr>
          <p:spPr>
            <a:xfrm>
              <a:off x="5385500" y="3086933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LOGIN SUCCESS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6901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991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OWNER Main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333297" y="550538"/>
            <a:ext cx="941535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6461953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884019-05F5-EA79-8813-A4AEC83C2B8F}"/>
              </a:ext>
            </a:extLst>
          </p:cNvPr>
          <p:cNvSpPr txBox="1"/>
          <p:nvPr/>
        </p:nvSpPr>
        <p:spPr>
          <a:xfrm>
            <a:off x="7330965" y="1073172"/>
            <a:ext cx="4417690" cy="30585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DESCRIPTION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95E0D-A981-28DA-B9EC-06F50DDF8C80}"/>
              </a:ext>
            </a:extLst>
          </p:cNvPr>
          <p:cNvSpPr txBox="1"/>
          <p:nvPr/>
        </p:nvSpPr>
        <p:spPr>
          <a:xfrm>
            <a:off x="660187" y="1331205"/>
            <a:ext cx="6028265" cy="486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사업자 로그인 성공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김대환 님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📋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사업장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리뷰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예약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계정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공지사항 조회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문의하기</a:t>
            </a: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미정</a:t>
            </a: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로그아웃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87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29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CASE 1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639614" y="550538"/>
            <a:ext cx="1010904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6461953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884019-05F5-EA79-8813-A4AEC83C2B8F}"/>
              </a:ext>
            </a:extLst>
          </p:cNvPr>
          <p:cNvSpPr txBox="1"/>
          <p:nvPr/>
        </p:nvSpPr>
        <p:spPr>
          <a:xfrm>
            <a:off x="7330965" y="1073172"/>
            <a:ext cx="4417690" cy="30585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DESCRIPTION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E5065-1F8E-D33F-39D9-65613F171307}"/>
              </a:ext>
            </a:extLst>
          </p:cNvPr>
          <p:cNvSpPr txBox="1"/>
          <p:nvPr/>
        </p:nvSpPr>
        <p:spPr>
          <a:xfrm>
            <a:off x="660187" y="1180491"/>
            <a:ext cx="6028265" cy="516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사업장 관리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무로이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제주 서귀포시 </a:t>
            </a:r>
            <a:r>
              <a:rPr lang="ko-KR" alt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안덕면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동광본동로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제주신라호텔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제주 서귀포시 </a:t>
            </a:r>
            <a:r>
              <a:rPr lang="ko-KR" alt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중문관광로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 72</a:t>
            </a:r>
            <a:r>
              <a:rPr lang="ko-KR" alt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번길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75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새 사업장 등록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내 사업장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    2.1 </a:t>
            </a:r>
            <a:r>
              <a:rPr lang="ko-KR" alt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무로이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    2.2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제주신라호텔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홈 화면으로 돌아가기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313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59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CASE 1.2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938969" y="550538"/>
            <a:ext cx="980968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6461953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E5065-1F8E-D33F-39D9-65613F171307}"/>
              </a:ext>
            </a:extLst>
          </p:cNvPr>
          <p:cNvSpPr txBox="1"/>
          <p:nvPr/>
        </p:nvSpPr>
        <p:spPr>
          <a:xfrm>
            <a:off x="657322" y="1180491"/>
            <a:ext cx="6028265" cy="516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내 사업장 관리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상호명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무로이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사업장 종류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카페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주소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제주 서귀포시 </a:t>
            </a:r>
            <a:r>
              <a:rPr lang="ko-KR" alt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안덕면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동광본동로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21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광고 조회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새 광고 등록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-1.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뒤로 가기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홈 화면으로 돌아가기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3DCA2-970F-91AC-2B0C-A560C1618C6D}"/>
              </a:ext>
            </a:extLst>
          </p:cNvPr>
          <p:cNvSpPr txBox="1"/>
          <p:nvPr/>
        </p:nvSpPr>
        <p:spPr>
          <a:xfrm>
            <a:off x="7330965" y="1073172"/>
            <a:ext cx="4417690" cy="3289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DESCRIPTION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</a:t>
            </a:r>
            <a:r>
              <a:rPr lang="en-US" altLang="ko-KR" sz="1300" dirty="0"/>
              <a:t>1~3.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→ 해당 정보 수정 가능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     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4.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광고 조회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      → 현재까지 등록된 광고 조회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/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수정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/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삭제 가능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5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4" y="319705"/>
            <a:ext cx="237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System Main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717799" y="550538"/>
            <a:ext cx="90308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6462000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594F1-0084-3163-6255-8A4F8319AAEB}"/>
              </a:ext>
            </a:extLst>
          </p:cNvPr>
          <p:cNvSpPr txBox="1"/>
          <p:nvPr/>
        </p:nvSpPr>
        <p:spPr>
          <a:xfrm>
            <a:off x="661144" y="1304003"/>
            <a:ext cx="6026400" cy="486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🏝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spc="600" dirty="0">
                <a:solidFill>
                  <a:schemeClr val="bg1"/>
                </a:solidFill>
                <a:latin typeface="GangwonEduAll OTF Light" panose="02020603020101020101" pitchFamily="18" charset="-127"/>
                <a:ea typeface="GangwonEduAll OTF Light" panose="02020603020101020101" pitchFamily="18" charset="-127"/>
                <a:cs typeface="Consolas" panose="020B0609020204030204" pitchFamily="49" charset="0"/>
              </a:rPr>
              <a:t>제주 어때</a:t>
            </a:r>
            <a:endParaRPr lang="en-US" altLang="ko-KR" sz="2000" b="1" spc="600" dirty="0">
              <a:solidFill>
                <a:schemeClr val="bg1"/>
              </a:solidFill>
              <a:latin typeface="GangwonEduAll OTF Light" panose="02020603020101020101" pitchFamily="18" charset="-127"/>
              <a:ea typeface="GangwonEduAll OTF Light" panose="02020603020101020101" pitchFamily="18" charset="-127"/>
              <a:cs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KR" altLang="ko-KR" sz="13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KR" altLang="ko-KR" sz="13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로그인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회원가입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아이디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비밀번호 찾기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프로그램 종료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33A63-B2BA-5A9C-0CC9-6BB643224FA1}"/>
              </a:ext>
            </a:extLst>
          </p:cNvPr>
          <p:cNvSpPr txBox="1"/>
          <p:nvPr/>
        </p:nvSpPr>
        <p:spPr>
          <a:xfrm>
            <a:off x="7330965" y="1073172"/>
            <a:ext cx="4417690" cy="30585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DESCRIPTION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342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29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CASE 2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639614" y="550538"/>
            <a:ext cx="1010904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6461953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25675-5E2A-6F0B-E31F-05E79F748879}"/>
              </a:ext>
            </a:extLst>
          </p:cNvPr>
          <p:cNvSpPr txBox="1"/>
          <p:nvPr/>
        </p:nvSpPr>
        <p:spPr>
          <a:xfrm>
            <a:off x="660187" y="1330532"/>
            <a:ext cx="6028265" cy="486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리뷰 관리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홈 화면으로 돌아가기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518A5-3591-0E0E-736D-EB58BE245DBF}"/>
              </a:ext>
            </a:extLst>
          </p:cNvPr>
          <p:cNvSpPr txBox="1"/>
          <p:nvPr/>
        </p:nvSpPr>
        <p:spPr>
          <a:xfrm>
            <a:off x="7330965" y="1073172"/>
            <a:ext cx="4417690" cy="4143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DESCRIPTION</a:t>
            </a:r>
          </a:p>
          <a:p>
            <a:pPr lvl="1"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</a:t>
            </a:r>
            <a:r>
              <a:rPr lang="en-US" altLang="ko-KR" sz="1300" dirty="0"/>
              <a:t>case: </a:t>
            </a:r>
            <a:r>
              <a:rPr lang="ko-KR" altLang="en-US" sz="1300" dirty="0"/>
              <a:t>사업장 한 개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→ 전체 리뷰 목록 바로 출력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</a:t>
            </a:r>
            <a:r>
              <a:rPr lang="en-US" altLang="ko-KR" sz="1300" dirty="0"/>
              <a:t>case: </a:t>
            </a:r>
            <a:r>
              <a:rPr lang="ko-KR" altLang="en-US" sz="1300" dirty="0"/>
              <a:t>사업장 한 개 이상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→ 사업장 선택 후 리뷰 목록 출력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Consolas" panose="020B0609020204030204" pitchFamily="49" charset="0"/>
              </a:rPr>
              <a:t>     번호 입력 시 전체 내용 출력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       → 이전에 단 답글 열람 및 답글 작성 가능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611F34E-EDA4-68E3-DBB4-E8440C0E3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56906"/>
              </p:ext>
            </p:extLst>
          </p:nvPr>
        </p:nvGraphicFramePr>
        <p:xfrm>
          <a:off x="660187" y="2316033"/>
          <a:ext cx="6028266" cy="1892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50">
                  <a:extLst>
                    <a:ext uri="{9D8B030D-6E8A-4147-A177-3AD203B41FA5}">
                      <a16:colId xmlns:a16="http://schemas.microsoft.com/office/drawing/2014/main" val="34206772"/>
                    </a:ext>
                  </a:extLst>
                </a:gridCol>
                <a:gridCol w="840954">
                  <a:extLst>
                    <a:ext uri="{9D8B030D-6E8A-4147-A177-3AD203B41FA5}">
                      <a16:colId xmlns:a16="http://schemas.microsoft.com/office/drawing/2014/main" val="3453153045"/>
                    </a:ext>
                  </a:extLst>
                </a:gridCol>
                <a:gridCol w="3083520">
                  <a:extLst>
                    <a:ext uri="{9D8B030D-6E8A-4147-A177-3AD203B41FA5}">
                      <a16:colId xmlns:a16="http://schemas.microsoft.com/office/drawing/2014/main" val="1457323287"/>
                    </a:ext>
                  </a:extLst>
                </a:gridCol>
                <a:gridCol w="867864">
                  <a:extLst>
                    <a:ext uri="{9D8B030D-6E8A-4147-A177-3AD203B41FA5}">
                      <a16:colId xmlns:a16="http://schemas.microsoft.com/office/drawing/2014/main" val="691326499"/>
                    </a:ext>
                  </a:extLst>
                </a:gridCol>
                <a:gridCol w="736478">
                  <a:extLst>
                    <a:ext uri="{9D8B030D-6E8A-4147-A177-3AD203B41FA5}">
                      <a16:colId xmlns:a16="http://schemas.microsoft.com/office/drawing/2014/main" val="905376795"/>
                    </a:ext>
                  </a:extLst>
                </a:gridCol>
              </a:tblGrid>
              <a:tr h="37432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번호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+mn-lt"/>
                        </a:rPr>
                        <a:t>ID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내용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공개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답글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598702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daehw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애인이랑 오기 좋아요 주차가 짱 편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…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공개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미작성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975273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ehdwo3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커피 양이 너무 적은 것 같아요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초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…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비공개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미작성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44596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codong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진짜 솔직히 케이크 맛은 잘 모르겠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…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공개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미작성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078568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clin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제 인생 커피예요 앞으로 커피 마시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…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공개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작성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2653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D504EB-2845-49E1-F9DB-F68C30FEBBA3}"/>
              </a:ext>
            </a:extLst>
          </p:cNvPr>
          <p:cNvSpPr txBox="1"/>
          <p:nvPr/>
        </p:nvSpPr>
        <p:spPr>
          <a:xfrm>
            <a:off x="8875365" y="61143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endParaRPr lang="en-KR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15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29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CASE 3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639614" y="550538"/>
            <a:ext cx="1010904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6461953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25675-5E2A-6F0B-E31F-05E79F748879}"/>
              </a:ext>
            </a:extLst>
          </p:cNvPr>
          <p:cNvSpPr txBox="1"/>
          <p:nvPr/>
        </p:nvSpPr>
        <p:spPr>
          <a:xfrm>
            <a:off x="660187" y="1304003"/>
            <a:ext cx="6028265" cy="486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예약 관리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홈 화면으로 돌아가기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A4499-7877-9813-D761-1CD67663685F}"/>
              </a:ext>
            </a:extLst>
          </p:cNvPr>
          <p:cNvSpPr txBox="1"/>
          <p:nvPr/>
        </p:nvSpPr>
        <p:spPr>
          <a:xfrm>
            <a:off x="7330965" y="1073172"/>
            <a:ext cx="4417690" cy="4143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DESCRIPTION</a:t>
            </a:r>
          </a:p>
          <a:p>
            <a:pPr lvl="1"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</a:t>
            </a:r>
            <a:r>
              <a:rPr lang="en-US" altLang="ko-KR" sz="1300" dirty="0"/>
              <a:t>case: </a:t>
            </a:r>
            <a:r>
              <a:rPr lang="ko-KR" altLang="en-US" sz="1300" dirty="0"/>
              <a:t>사업장 한 개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→ 전체 예약 내역 바로 출력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</a:t>
            </a:r>
            <a:r>
              <a:rPr lang="en-US" altLang="ko-KR" sz="1300" dirty="0"/>
              <a:t>case: </a:t>
            </a:r>
            <a:r>
              <a:rPr lang="ko-KR" altLang="en-US" sz="1300" dirty="0"/>
              <a:t>사업장 한 개 이상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→ 사업장 선택 후 예약 내역 출력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Consolas" panose="020B0609020204030204" pitchFamily="49" charset="0"/>
              </a:rPr>
              <a:t>     예약 번호 입력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      → 상세 예약 열람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/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예악 취소 가능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B063E2-7755-DF01-3E85-D49B2FAB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02333"/>
              </p:ext>
            </p:extLst>
          </p:nvPr>
        </p:nvGraphicFramePr>
        <p:xfrm>
          <a:off x="660187" y="2293998"/>
          <a:ext cx="6028265" cy="192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652">
                  <a:extLst>
                    <a:ext uri="{9D8B030D-6E8A-4147-A177-3AD203B41FA5}">
                      <a16:colId xmlns:a16="http://schemas.microsoft.com/office/drawing/2014/main" val="34206772"/>
                    </a:ext>
                  </a:extLst>
                </a:gridCol>
                <a:gridCol w="837281">
                  <a:extLst>
                    <a:ext uri="{9D8B030D-6E8A-4147-A177-3AD203B41FA5}">
                      <a16:colId xmlns:a16="http://schemas.microsoft.com/office/drawing/2014/main" val="3453153045"/>
                    </a:ext>
                  </a:extLst>
                </a:gridCol>
                <a:gridCol w="1498294">
                  <a:extLst>
                    <a:ext uri="{9D8B030D-6E8A-4147-A177-3AD203B41FA5}">
                      <a16:colId xmlns:a16="http://schemas.microsoft.com/office/drawing/2014/main" val="1457323287"/>
                    </a:ext>
                  </a:extLst>
                </a:gridCol>
                <a:gridCol w="1498294">
                  <a:extLst>
                    <a:ext uri="{9D8B030D-6E8A-4147-A177-3AD203B41FA5}">
                      <a16:colId xmlns:a16="http://schemas.microsoft.com/office/drawing/2014/main" val="783561911"/>
                    </a:ext>
                  </a:extLst>
                </a:gridCol>
                <a:gridCol w="826872">
                  <a:extLst>
                    <a:ext uri="{9D8B030D-6E8A-4147-A177-3AD203B41FA5}">
                      <a16:colId xmlns:a16="http://schemas.microsoft.com/office/drawing/2014/main" val="905376795"/>
                    </a:ext>
                  </a:extLst>
                </a:gridCol>
                <a:gridCol w="826872">
                  <a:extLst>
                    <a:ext uri="{9D8B030D-6E8A-4147-A177-3AD203B41FA5}">
                      <a16:colId xmlns:a16="http://schemas.microsoft.com/office/drawing/2014/main" val="3349445119"/>
                    </a:ext>
                  </a:extLst>
                </a:gridCol>
              </a:tblGrid>
              <a:tr h="3808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번호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+mn-lt"/>
                        </a:rPr>
                        <a:t>ID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예약 시작일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예약 종료일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상태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리뷰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598702"/>
                  </a:ext>
                </a:extLst>
              </a:tr>
              <a:tr h="3861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daehw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2023-08-07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2023-08-05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예정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-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44596"/>
                  </a:ext>
                </a:extLst>
              </a:tr>
              <a:tr h="3861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ehdwo3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2023-04-20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2023-04-25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진행 중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-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078568"/>
                  </a:ext>
                </a:extLst>
              </a:tr>
              <a:tr h="3861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codong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2022-11-06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2022-11-12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종료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작성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265396"/>
                  </a:ext>
                </a:extLst>
              </a:tr>
              <a:tr h="3861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clin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2022-10-31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2022-11-04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종료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미작성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30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0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29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CASE 4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639614" y="550538"/>
            <a:ext cx="1010904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6461953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884019-05F5-EA79-8813-A4AEC83C2B8F}"/>
              </a:ext>
            </a:extLst>
          </p:cNvPr>
          <p:cNvSpPr txBox="1"/>
          <p:nvPr/>
        </p:nvSpPr>
        <p:spPr>
          <a:xfrm>
            <a:off x="7330965" y="1073172"/>
            <a:ext cx="4417690" cy="3012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DESCRIPTION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    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각 번호 입력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       → 해당 정보 수정 가능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25675-5E2A-6F0B-E31F-05E79F748879}"/>
              </a:ext>
            </a:extLst>
          </p:cNvPr>
          <p:cNvSpPr txBox="1"/>
          <p:nvPr/>
        </p:nvSpPr>
        <p:spPr>
          <a:xfrm>
            <a:off x="657322" y="1780655"/>
            <a:ext cx="6028265" cy="3961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계정 관리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김대환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아이디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hotfive1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비밀번호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**********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홈 화면으로 돌아가기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95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29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CASE 5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639614" y="550538"/>
            <a:ext cx="1010904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6461953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884019-05F5-EA79-8813-A4AEC83C2B8F}"/>
              </a:ext>
            </a:extLst>
          </p:cNvPr>
          <p:cNvSpPr txBox="1"/>
          <p:nvPr/>
        </p:nvSpPr>
        <p:spPr>
          <a:xfrm>
            <a:off x="7330965" y="1073172"/>
            <a:ext cx="4417690" cy="2943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DESCRIPTION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 번호 입력 시 공지사항 내용 열람 가능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25675-5E2A-6F0B-E31F-05E79F748879}"/>
              </a:ext>
            </a:extLst>
          </p:cNvPr>
          <p:cNvSpPr txBox="1"/>
          <p:nvPr/>
        </p:nvSpPr>
        <p:spPr>
          <a:xfrm>
            <a:off x="657322" y="1304003"/>
            <a:ext cx="6028265" cy="486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공지사항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홈 화면으로 돌아가기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C07A44-C2D5-BEED-A069-C24FA91A9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62894"/>
              </p:ext>
            </p:extLst>
          </p:nvPr>
        </p:nvGraphicFramePr>
        <p:xfrm>
          <a:off x="657322" y="2316409"/>
          <a:ext cx="6028266" cy="1892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803">
                  <a:extLst>
                    <a:ext uri="{9D8B030D-6E8A-4147-A177-3AD203B41FA5}">
                      <a16:colId xmlns:a16="http://schemas.microsoft.com/office/drawing/2014/main" val="34206772"/>
                    </a:ext>
                  </a:extLst>
                </a:gridCol>
                <a:gridCol w="5388463">
                  <a:extLst>
                    <a:ext uri="{9D8B030D-6E8A-4147-A177-3AD203B41FA5}">
                      <a16:colId xmlns:a16="http://schemas.microsoft.com/office/drawing/2014/main" val="3453153045"/>
                    </a:ext>
                  </a:extLst>
                </a:gridCol>
              </a:tblGrid>
              <a:tr h="37432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번호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제목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598702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후기 작성 이벤트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(4.1~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별도 공지일까지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975273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월 포인트 추가 증정 이벤트 안내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(3.1~3.30)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44596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20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일부터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제주어때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&gt;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에서 숙소를 예약해 보세요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!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078568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제주어때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&gt;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 서비스 런칭 안내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265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6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29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CASE 6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639614" y="550538"/>
            <a:ext cx="1010904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11305311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25675-5E2A-6F0B-E31F-05E79F748879}"/>
              </a:ext>
            </a:extLst>
          </p:cNvPr>
          <p:cNvSpPr txBox="1"/>
          <p:nvPr/>
        </p:nvSpPr>
        <p:spPr>
          <a:xfrm>
            <a:off x="662838" y="2781835"/>
            <a:ext cx="10866321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관리자에게 문의하는 기능 미정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601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9D0E22-CDA5-2575-0B9C-BAB426B1E7EA}"/>
              </a:ext>
            </a:extLst>
          </p:cNvPr>
          <p:cNvSpPr/>
          <p:nvPr/>
        </p:nvSpPr>
        <p:spPr>
          <a:xfrm>
            <a:off x="2544745" y="2169000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pPr algn="ctr">
              <a:lnSpc>
                <a:spcPct val="150000"/>
              </a:lnSpc>
            </a:pPr>
            <a:r>
              <a:rPr lang="en-KR" sz="2600" spc="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9CE46-5866-E893-C56F-ACE3FFCC7B6E}"/>
              </a:ext>
            </a:extLst>
          </p:cNvPr>
          <p:cNvSpPr/>
          <p:nvPr/>
        </p:nvSpPr>
        <p:spPr>
          <a:xfrm>
            <a:off x="7127257" y="2169000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KR" sz="2600" spc="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pPr algn="ctr">
              <a:lnSpc>
                <a:spcPct val="150000"/>
              </a:lnSpc>
            </a:pPr>
            <a:r>
              <a:rPr lang="en-KR" sz="2600" spc="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5FEC25-A3AB-C3EE-3DA5-D8B79CD1396A}"/>
              </a:ext>
            </a:extLst>
          </p:cNvPr>
          <p:cNvGrpSpPr/>
          <p:nvPr/>
        </p:nvGrpSpPr>
        <p:grpSpPr>
          <a:xfrm>
            <a:off x="5355021" y="3257966"/>
            <a:ext cx="1481959" cy="342067"/>
            <a:chOff x="5376041" y="3086933"/>
            <a:chExt cx="1481959" cy="342067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A22B631-1947-E7BF-0356-D90AE721D594}"/>
                </a:ext>
              </a:extLst>
            </p:cNvPr>
            <p:cNvCxnSpPr/>
            <p:nvPr/>
          </p:nvCxnSpPr>
          <p:spPr>
            <a:xfrm>
              <a:off x="5376041" y="3429000"/>
              <a:ext cx="1481959" cy="0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9C153B-E275-8656-A0B0-7A29CAFEFA34}"/>
                </a:ext>
              </a:extLst>
            </p:cNvPr>
            <p:cNvSpPr txBox="1"/>
            <p:nvPr/>
          </p:nvSpPr>
          <p:spPr>
            <a:xfrm>
              <a:off x="5385500" y="3086933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LOGIN SUCCESS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755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755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USER Main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096814" y="550538"/>
            <a:ext cx="965184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5" y="1073172"/>
            <a:ext cx="5405662" cy="4947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95E0D-A981-28DA-B9EC-06F50DDF8C80}"/>
              </a:ext>
            </a:extLst>
          </p:cNvPr>
          <p:cNvSpPr txBox="1"/>
          <p:nvPr/>
        </p:nvSpPr>
        <p:spPr>
          <a:xfrm>
            <a:off x="684340" y="1304003"/>
            <a:ext cx="4923671" cy="4513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이동재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님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오늘도 </a:t>
            </a:r>
            <a:r>
              <a:rPr lang="ko-KR" alt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제주어때와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함께 즐거운 여행을 계획하세요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보유 포인트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82,000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포인트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보유 마일리지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328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점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🏝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맛집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카페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관광지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액티비티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숙소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렌트카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주유소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전기차 충전소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투어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2">
            <a:extLst>
              <a:ext uri="{FF2B5EF4-FFF2-40B4-BE49-F238E27FC236}">
                <a16:creationId xmlns:a16="http://schemas.microsoft.com/office/drawing/2014/main" id="{3B756727-C541-6A9E-62E1-FB88C0C67CB9}"/>
              </a:ext>
            </a:extLst>
          </p:cNvPr>
          <p:cNvSpPr/>
          <p:nvPr/>
        </p:nvSpPr>
        <p:spPr>
          <a:xfrm>
            <a:off x="6342993" y="1502238"/>
            <a:ext cx="5405662" cy="4947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74459-111E-22EF-BA79-EBA7009CC4C4}"/>
              </a:ext>
            </a:extLst>
          </p:cNvPr>
          <p:cNvSpPr txBox="1"/>
          <p:nvPr/>
        </p:nvSpPr>
        <p:spPr>
          <a:xfrm>
            <a:off x="6563407" y="1304003"/>
            <a:ext cx="4964833" cy="4975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00" dirty="0">
                <a:solidFill>
                  <a:schemeClr val="bg1"/>
                </a:solidFill>
                <a:latin typeface="Consolas" panose="020B0609020204030204" pitchFamily="49" charset="0"/>
              </a:rPr>
              <a:t>제주도 맛집</a:t>
            </a:r>
            <a:r>
              <a:rPr lang="en-US" altLang="ko-KR" sz="1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100" dirty="0" err="1">
                <a:solidFill>
                  <a:schemeClr val="bg1"/>
                </a:solidFill>
                <a:latin typeface="Consolas" panose="020B0609020204030204" pitchFamily="49" charset="0"/>
              </a:rPr>
              <a:t>페</a:t>
            </a:r>
            <a:endParaRPr lang="en-US" altLang="ko-KR" sz="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00" dirty="0">
                <a:solidFill>
                  <a:schemeClr val="bg1"/>
                </a:solidFill>
                <a:latin typeface="Consolas" panose="020B0609020204030204" pitchFamily="49" charset="0"/>
              </a:rPr>
              <a:t>관광지</a:t>
            </a:r>
            <a:r>
              <a:rPr lang="en-US" altLang="ko-KR" sz="1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100" dirty="0">
                <a:solidFill>
                  <a:schemeClr val="bg1"/>
                </a:solidFill>
                <a:latin typeface="Consolas" panose="020B0609020204030204" pitchFamily="49" charset="0"/>
              </a:rPr>
              <a:t>액티비티</a:t>
            </a:r>
            <a:endParaRPr lang="en-US" altLang="ko-KR" sz="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00" dirty="0">
                <a:solidFill>
                  <a:schemeClr val="bg1"/>
                </a:solidFill>
                <a:latin typeface="Consolas" panose="020B0609020204030204" pitchFamily="49" charset="0"/>
              </a:rPr>
              <a:t>숙소</a:t>
            </a:r>
            <a:endParaRPr lang="en-US" altLang="ko-KR" sz="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00" dirty="0">
                <a:solidFill>
                  <a:schemeClr val="bg1"/>
                </a:solidFill>
                <a:latin typeface="Consolas" panose="020B0609020204030204" pitchFamily="49" charset="0"/>
              </a:rPr>
              <a:t>주유소</a:t>
            </a:r>
            <a:r>
              <a:rPr lang="en-US" altLang="ko-KR" sz="1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100" dirty="0">
                <a:solidFill>
                  <a:schemeClr val="bg1"/>
                </a:solidFill>
                <a:latin typeface="Consolas" panose="020B0609020204030204" pitchFamily="49" charset="0"/>
              </a:rPr>
              <a:t>전기차 충전소</a:t>
            </a:r>
            <a:endParaRPr lang="en-US" altLang="ko-KR" sz="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00" dirty="0">
                <a:solidFill>
                  <a:schemeClr val="bg1"/>
                </a:solidFill>
                <a:latin typeface="Consolas" panose="020B0609020204030204" pitchFamily="49" charset="0"/>
              </a:rPr>
              <a:t>투어</a:t>
            </a:r>
            <a:endParaRPr lang="en-US" altLang="ko-KR" sz="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내 즐겨찾기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여행 스케줄러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내 예약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리뷰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내 포인트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공지사항 보기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관리자에게 문의하기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계정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로그아웃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83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56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CASE 11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905000" y="550538"/>
            <a:ext cx="984365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6461953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884019-05F5-EA79-8813-A4AEC83C2B8F}"/>
              </a:ext>
            </a:extLst>
          </p:cNvPr>
          <p:cNvSpPr txBox="1"/>
          <p:nvPr/>
        </p:nvSpPr>
        <p:spPr>
          <a:xfrm>
            <a:off x="7330965" y="1073172"/>
            <a:ext cx="4417690" cy="30585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DESCRIPTION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25675-5E2A-6F0B-E31F-05E79F748879}"/>
              </a:ext>
            </a:extLst>
          </p:cNvPr>
          <p:cNvSpPr txBox="1"/>
          <p:nvPr/>
        </p:nvSpPr>
        <p:spPr>
          <a:xfrm>
            <a:off x="657322" y="1304003"/>
            <a:ext cx="6028265" cy="486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공지사항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홈 화면으로 돌아가기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C07A44-C2D5-BEED-A069-C24FA91A9F7B}"/>
              </a:ext>
            </a:extLst>
          </p:cNvPr>
          <p:cNvGraphicFramePr>
            <a:graphicFrameLocks noGrp="1"/>
          </p:cNvGraphicFramePr>
          <p:nvPr/>
        </p:nvGraphicFramePr>
        <p:xfrm>
          <a:off x="657322" y="2316409"/>
          <a:ext cx="6028266" cy="1892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803">
                  <a:extLst>
                    <a:ext uri="{9D8B030D-6E8A-4147-A177-3AD203B41FA5}">
                      <a16:colId xmlns:a16="http://schemas.microsoft.com/office/drawing/2014/main" val="34206772"/>
                    </a:ext>
                  </a:extLst>
                </a:gridCol>
                <a:gridCol w="5388463">
                  <a:extLst>
                    <a:ext uri="{9D8B030D-6E8A-4147-A177-3AD203B41FA5}">
                      <a16:colId xmlns:a16="http://schemas.microsoft.com/office/drawing/2014/main" val="3453153045"/>
                    </a:ext>
                  </a:extLst>
                </a:gridCol>
              </a:tblGrid>
              <a:tr h="37432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번호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제목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598702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후기 작성 이벤트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(4.1~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별도 공지일까지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975273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월 포인트 추가 증정 이벤트 안내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(3.1~3.30)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44596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20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일부터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제주어때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&gt;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에서 숙소를 예약해 보세요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!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078568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&lt;</a:t>
                      </a:r>
                      <a:r>
                        <a:rPr lang="ko-KR" altLang="en-US" sz="12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제주어때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&gt;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 서비스 런칭 안내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265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4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9D0E22-CDA5-2575-0B9C-BAB426B1E7EA}"/>
              </a:ext>
            </a:extLst>
          </p:cNvPr>
          <p:cNvSpPr/>
          <p:nvPr/>
        </p:nvSpPr>
        <p:spPr>
          <a:xfrm>
            <a:off x="2544745" y="2169000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pPr algn="ctr">
              <a:lnSpc>
                <a:spcPct val="150000"/>
              </a:lnSpc>
            </a:pPr>
            <a:r>
              <a:rPr lang="en-KR" sz="2600" spc="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9CE46-5866-E893-C56F-ACE3FFCC7B6E}"/>
              </a:ext>
            </a:extLst>
          </p:cNvPr>
          <p:cNvSpPr/>
          <p:nvPr/>
        </p:nvSpPr>
        <p:spPr>
          <a:xfrm>
            <a:off x="7127257" y="2169000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KR" sz="2600" spc="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</a:p>
          <a:p>
            <a:pPr algn="ctr">
              <a:lnSpc>
                <a:spcPct val="150000"/>
              </a:lnSpc>
            </a:pPr>
            <a:r>
              <a:rPr lang="en-KR" sz="2600" spc="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ABCCF3-0231-68B7-FCF3-C2AEEEE08781}"/>
              </a:ext>
            </a:extLst>
          </p:cNvPr>
          <p:cNvGrpSpPr/>
          <p:nvPr/>
        </p:nvGrpSpPr>
        <p:grpSpPr>
          <a:xfrm>
            <a:off x="5355021" y="3257966"/>
            <a:ext cx="1481959" cy="342067"/>
            <a:chOff x="5376041" y="3086933"/>
            <a:chExt cx="1481959" cy="34206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024B3A0-E177-8EC0-AB87-F65E734E2EB6}"/>
                </a:ext>
              </a:extLst>
            </p:cNvPr>
            <p:cNvCxnSpPr/>
            <p:nvPr/>
          </p:nvCxnSpPr>
          <p:spPr>
            <a:xfrm>
              <a:off x="5376041" y="3429000"/>
              <a:ext cx="1481959" cy="0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A1FDD1-D205-ECC6-18CC-54069D669ADD}"/>
                </a:ext>
              </a:extLst>
            </p:cNvPr>
            <p:cNvSpPr txBox="1"/>
            <p:nvPr/>
          </p:nvSpPr>
          <p:spPr>
            <a:xfrm>
              <a:off x="5385500" y="3086933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LOGIN SUCCESS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410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991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ADMIN Main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333297" y="550538"/>
            <a:ext cx="941535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2">
            <a:extLst>
              <a:ext uri="{FF2B5EF4-FFF2-40B4-BE49-F238E27FC236}">
                <a16:creationId xmlns:a16="http://schemas.microsoft.com/office/drawing/2014/main" id="{92D57A09-58A2-F9C6-1DD8-3943B279543C}"/>
              </a:ext>
            </a:extLst>
          </p:cNvPr>
          <p:cNvSpPr/>
          <p:nvPr/>
        </p:nvSpPr>
        <p:spPr>
          <a:xfrm>
            <a:off x="443345" y="1073173"/>
            <a:ext cx="5405662" cy="4818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2">
            <a:extLst>
              <a:ext uri="{FF2B5EF4-FFF2-40B4-BE49-F238E27FC236}">
                <a16:creationId xmlns:a16="http://schemas.microsoft.com/office/drawing/2014/main" id="{73BAFA29-25E8-368E-340B-1A7FFCA66092}"/>
              </a:ext>
            </a:extLst>
          </p:cNvPr>
          <p:cNvSpPr/>
          <p:nvPr/>
        </p:nvSpPr>
        <p:spPr>
          <a:xfrm>
            <a:off x="6342993" y="1693754"/>
            <a:ext cx="5405662" cy="47555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F4767-931F-3A69-56FE-2F6E94001C7B}"/>
              </a:ext>
            </a:extLst>
          </p:cNvPr>
          <p:cNvSpPr txBox="1"/>
          <p:nvPr/>
        </p:nvSpPr>
        <p:spPr>
          <a:xfrm>
            <a:off x="714207" y="1576024"/>
            <a:ext cx="4863938" cy="37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관리자 로그인 성공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관리자 번호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로그인 아이디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hotfive4</a:t>
            </a: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아이디 소유자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이채린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⚙️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사업장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여행 정보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예약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DC7862-7490-6CBD-B671-3F3F41C1A72B}"/>
              </a:ext>
            </a:extLst>
          </p:cNvPr>
          <p:cNvSpPr txBox="1"/>
          <p:nvPr/>
        </p:nvSpPr>
        <p:spPr>
          <a:xfrm>
            <a:off x="6613855" y="1932084"/>
            <a:ext cx="4863938" cy="39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latin typeface="Consolas" panose="020B0609020204030204" pitchFamily="49" charset="0"/>
              </a:rPr>
              <a:t>사업장 관리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latin typeface="Consolas" panose="020B0609020204030204" pitchFamily="49" charset="0"/>
              </a:rPr>
              <a:t>여행 정보 관리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latin typeface="Consolas" panose="020B0609020204030204" pitchFamily="49" charset="0"/>
              </a:rPr>
              <a:t>예약 관리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포인트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리뷰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공지사항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문의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계정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로그아웃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8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29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CASE 1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639614" y="550538"/>
            <a:ext cx="1010904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6461953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884019-05F5-EA79-8813-A4AEC83C2B8F}"/>
              </a:ext>
            </a:extLst>
          </p:cNvPr>
          <p:cNvSpPr txBox="1"/>
          <p:nvPr/>
        </p:nvSpPr>
        <p:spPr>
          <a:xfrm>
            <a:off x="7330965" y="1073172"/>
            <a:ext cx="4417690" cy="3743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DESCRIPTION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</a:t>
            </a:r>
            <a:r>
              <a:rPr lang="en-US" altLang="ko-KR" sz="1300" dirty="0"/>
              <a:t>1,</a:t>
            </a:r>
            <a:r>
              <a:rPr lang="ko-KR" altLang="en-US" sz="1300" dirty="0"/>
              <a:t> </a:t>
            </a:r>
            <a:r>
              <a:rPr lang="en-US" altLang="ko-KR" sz="1300" dirty="0"/>
              <a:t>2.</a:t>
            </a:r>
          </a:p>
          <a:p>
            <a:pPr indent="360363">
              <a:lnSpc>
                <a:spcPct val="200000"/>
              </a:lnSpc>
              <a:tabLst>
                <a:tab pos="349250" algn="l"/>
                <a:tab pos="393700" algn="l"/>
              </a:tabLst>
            </a:pPr>
            <a:r>
              <a:rPr lang="ko-KR" altLang="en-US" sz="1300" dirty="0"/>
              <a:t> 목록에서 조회</a:t>
            </a:r>
            <a:r>
              <a:rPr lang="en-US" altLang="ko-KR" sz="1300" dirty="0"/>
              <a:t>/</a:t>
            </a:r>
            <a:r>
              <a:rPr lang="ko-KR" altLang="en-US" sz="1300" dirty="0"/>
              <a:t>수정</a:t>
            </a:r>
            <a:r>
              <a:rPr lang="en-US" altLang="ko-KR" sz="1300" dirty="0"/>
              <a:t>/</a:t>
            </a:r>
            <a:r>
              <a:rPr lang="ko-KR" altLang="en-US" sz="1300" dirty="0"/>
              <a:t>삭제할 사업장</a:t>
            </a:r>
            <a:r>
              <a:rPr lang="en-US" altLang="ko-KR" sz="1300" dirty="0"/>
              <a:t>/</a:t>
            </a:r>
            <a:r>
              <a:rPr lang="ko-KR" altLang="en-US" sz="1300" dirty="0"/>
              <a:t>광고 선택</a:t>
            </a:r>
            <a:endParaRPr lang="en-US" altLang="ko-KR" sz="1300" dirty="0"/>
          </a:p>
          <a:p>
            <a:pPr indent="360363">
              <a:lnSpc>
                <a:spcPct val="200000"/>
              </a:lnSpc>
              <a:tabLst>
                <a:tab pos="349250" algn="l"/>
                <a:tab pos="393700" algn="l"/>
              </a:tabLst>
            </a:pPr>
            <a:endParaRPr lang="en-US" altLang="ko-KR" sz="1300" dirty="0"/>
          </a:p>
          <a:p>
            <a:pPr indent="360363">
              <a:lnSpc>
                <a:spcPct val="200000"/>
              </a:lnSpc>
              <a:tabLst>
                <a:tab pos="349250" algn="l"/>
                <a:tab pos="393700" algn="l"/>
              </a:tabLst>
            </a:pPr>
            <a:r>
              <a:rPr lang="en-US" altLang="ko-KR" sz="1300" dirty="0"/>
              <a:t>3,</a:t>
            </a:r>
            <a:r>
              <a:rPr lang="ko-KR" altLang="en-US" sz="1300" dirty="0"/>
              <a:t> </a:t>
            </a:r>
            <a:r>
              <a:rPr lang="en-US" altLang="ko-KR" sz="1300" dirty="0"/>
              <a:t>4.</a:t>
            </a:r>
          </a:p>
          <a:p>
            <a:pPr indent="360363">
              <a:lnSpc>
                <a:spcPct val="200000"/>
              </a:lnSpc>
              <a:tabLst>
                <a:tab pos="349250" algn="l"/>
                <a:tab pos="393700" algn="l"/>
              </a:tabLst>
            </a:pPr>
            <a:r>
              <a:rPr lang="ko-KR" altLang="en-US" sz="1300" dirty="0"/>
              <a:t>사업자 </a:t>
            </a:r>
            <a:r>
              <a:rPr lang="en-US" altLang="ko-KR" sz="1300" dirty="0"/>
              <a:t>ID,</a:t>
            </a:r>
            <a:r>
              <a:rPr lang="ko-KR" altLang="en-US" sz="1300" dirty="0"/>
              <a:t> 사업자</a:t>
            </a:r>
            <a:r>
              <a:rPr lang="en-US" altLang="ko-KR" sz="1300" dirty="0"/>
              <a:t>(</a:t>
            </a:r>
            <a:r>
              <a:rPr lang="ko-KR" altLang="en-US" sz="1300" dirty="0"/>
              <a:t>장</a:t>
            </a:r>
            <a:r>
              <a:rPr lang="en-US" altLang="ko-KR" sz="1300" dirty="0"/>
              <a:t>)</a:t>
            </a:r>
            <a:r>
              <a:rPr lang="ko-KR" altLang="en-US" sz="1300" dirty="0"/>
              <a:t>명 등으로 검색</a:t>
            </a:r>
            <a:endParaRPr lang="en-US" altLang="ko-KR" sz="1300" dirty="0"/>
          </a:p>
          <a:p>
            <a:pPr indent="360363">
              <a:lnSpc>
                <a:spcPct val="200000"/>
              </a:lnSpc>
              <a:tabLst>
                <a:tab pos="349250" algn="l"/>
                <a:tab pos="393700" algn="l"/>
              </a:tabLst>
            </a:pPr>
            <a:r>
              <a:rPr lang="ko-KR" altLang="en-US" sz="1300" dirty="0"/>
              <a:t>→ 세부 정보 조회</a:t>
            </a:r>
            <a:r>
              <a:rPr lang="en-US" altLang="ko-KR" sz="1300" dirty="0"/>
              <a:t>/</a:t>
            </a:r>
            <a:r>
              <a:rPr lang="ko-KR" altLang="en-US" sz="1300" dirty="0"/>
              <a:t>수정</a:t>
            </a:r>
            <a:r>
              <a:rPr lang="en-US" altLang="ko-KR" sz="1300" dirty="0"/>
              <a:t>/</a:t>
            </a:r>
            <a:r>
              <a:rPr lang="ko-KR" altLang="en-US" sz="1300" dirty="0"/>
              <a:t>삭제 가능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E5065-1F8E-D33F-39D9-65613F171307}"/>
              </a:ext>
            </a:extLst>
          </p:cNvPr>
          <p:cNvSpPr txBox="1"/>
          <p:nvPr/>
        </p:nvSpPr>
        <p:spPr>
          <a:xfrm>
            <a:off x="665869" y="1304003"/>
            <a:ext cx="6028265" cy="486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사업장 관리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전체 사업장 목록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전체 광고 목록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사업장 찾기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광고 찾기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홈 화면으로 돌아가기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5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29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CASE 2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639614" y="550538"/>
            <a:ext cx="1010904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6461953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25675-5E2A-6F0B-E31F-05E79F748879}"/>
              </a:ext>
            </a:extLst>
          </p:cNvPr>
          <p:cNvSpPr txBox="1"/>
          <p:nvPr/>
        </p:nvSpPr>
        <p:spPr>
          <a:xfrm>
            <a:off x="665869" y="1167955"/>
            <a:ext cx="6028265" cy="516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여행 정보 관리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관광지 목록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주유소 목록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전기차 충전소 목록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투어 목록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새 정보 등록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여행 정보 검색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홈 화면으로 돌아가기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41901-C0D1-8FA0-CA7A-B467C65648CB}"/>
              </a:ext>
            </a:extLst>
          </p:cNvPr>
          <p:cNvSpPr txBox="1"/>
          <p:nvPr/>
        </p:nvSpPr>
        <p:spPr>
          <a:xfrm>
            <a:off x="7330965" y="1073172"/>
            <a:ext cx="4417690" cy="36356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DESCRIPTION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/>
              <a:t>1~4.</a:t>
            </a:r>
            <a:r>
              <a:rPr lang="ko-KR" altLang="en-US" sz="1300" dirty="0"/>
              <a:t> 출력된 전체 목록에서 번호 입력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→ 해당 정보 조회</a:t>
            </a:r>
            <a:r>
              <a:rPr lang="en-US" altLang="ko-KR" sz="1300" dirty="0"/>
              <a:t>/</a:t>
            </a:r>
            <a:r>
              <a:rPr lang="ko-KR" altLang="en-US" sz="1300" dirty="0"/>
              <a:t>수정</a:t>
            </a:r>
            <a:r>
              <a:rPr lang="en-US" altLang="ko-KR" sz="1300" dirty="0"/>
              <a:t>/</a:t>
            </a:r>
            <a:r>
              <a:rPr lang="ko-KR" altLang="en-US" sz="1300" dirty="0"/>
              <a:t>삭제할 수 있도록 구현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</a:t>
            </a:r>
            <a:r>
              <a:rPr lang="en-US" altLang="ko-KR" sz="1300" dirty="0"/>
              <a:t>6.</a:t>
            </a:r>
            <a:r>
              <a:rPr lang="ko-KR" altLang="en-US" sz="1300" dirty="0"/>
              <a:t> 이름</a:t>
            </a:r>
            <a:r>
              <a:rPr lang="en-US" altLang="ko-KR" sz="1300" dirty="0"/>
              <a:t>,</a:t>
            </a:r>
            <a:r>
              <a:rPr lang="ko-KR" altLang="en-US" sz="1300" dirty="0"/>
              <a:t> 주소 등으로 검색할 수 있도록 구현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→ 해당 정보 조회</a:t>
            </a:r>
            <a:r>
              <a:rPr lang="en-US" altLang="ko-KR" sz="1300" dirty="0"/>
              <a:t>/</a:t>
            </a:r>
            <a:r>
              <a:rPr lang="ko-KR" altLang="en-US" sz="1300" dirty="0"/>
              <a:t>수정</a:t>
            </a:r>
            <a:r>
              <a:rPr lang="en-US" altLang="ko-KR" sz="1300" dirty="0"/>
              <a:t>/</a:t>
            </a:r>
            <a:r>
              <a:rPr lang="ko-KR" altLang="en-US" sz="1300" dirty="0"/>
              <a:t>삭제할 수 있도록 구현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8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29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CASE 3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639614" y="550538"/>
            <a:ext cx="1010904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6461953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25675-5E2A-6F0B-E31F-05E79F748879}"/>
              </a:ext>
            </a:extLst>
          </p:cNvPr>
          <p:cNvSpPr txBox="1"/>
          <p:nvPr/>
        </p:nvSpPr>
        <p:spPr>
          <a:xfrm>
            <a:off x="665869" y="1023220"/>
            <a:ext cx="6028265" cy="5461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예약 관리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전체 예약 조회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숙소 예약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액티비티 예약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렌트카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예약 관리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미정</a:t>
            </a: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투어 예약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예약 검색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홈 화면으로 돌아가기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91434-603E-C093-01A1-F5918514827C}"/>
              </a:ext>
            </a:extLst>
          </p:cNvPr>
          <p:cNvSpPr txBox="1"/>
          <p:nvPr/>
        </p:nvSpPr>
        <p:spPr>
          <a:xfrm>
            <a:off x="7330965" y="1073172"/>
            <a:ext cx="4417690" cy="3889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DESCRIPTION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>
                <a:latin typeface="Consolas" panose="020B0609020204030204" pitchFamily="49" charset="0"/>
              </a:rPr>
              <a:t>1.</a:t>
            </a:r>
            <a:r>
              <a:rPr lang="ko-KR" altLang="en-US" sz="1300" dirty="0">
                <a:latin typeface="Consolas" panose="020B0609020204030204" pitchFamily="49" charset="0"/>
              </a:rPr>
              <a:t> 전체 예약 </a:t>
            </a:r>
            <a:r>
              <a:rPr lang="ko-KR" altLang="en-US" sz="1300" dirty="0" err="1">
                <a:latin typeface="Consolas" panose="020B0609020204030204" pitchFamily="49" charset="0"/>
              </a:rPr>
              <a:t>최신순</a:t>
            </a:r>
            <a:r>
              <a:rPr lang="ko-KR" altLang="en-US" sz="1300" dirty="0">
                <a:latin typeface="Consolas" panose="020B0609020204030204" pitchFamily="49" charset="0"/>
              </a:rPr>
              <a:t> 조회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>
                <a:latin typeface="Consolas" panose="020B0609020204030204" pitchFamily="49" charset="0"/>
              </a:rPr>
              <a:t>1~5.</a:t>
            </a:r>
            <a:r>
              <a:rPr lang="ko-KR" altLang="en-US" sz="1300" dirty="0">
                <a:latin typeface="Consolas" panose="020B0609020204030204" pitchFamily="49" charset="0"/>
              </a:rPr>
              <a:t> 출력된 전체 목록에서 번호 입력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Consolas" panose="020B0609020204030204" pitchFamily="49" charset="0"/>
              </a:rPr>
              <a:t>    → 해당 정보 조회</a:t>
            </a:r>
            <a:r>
              <a:rPr lang="en-US" altLang="ko-KR" sz="1300" dirty="0">
                <a:latin typeface="Consolas" panose="020B0609020204030204" pitchFamily="49" charset="0"/>
              </a:rPr>
              <a:t>/</a:t>
            </a:r>
            <a:r>
              <a:rPr lang="ko-KR" altLang="en-US" sz="1300" dirty="0">
                <a:latin typeface="Consolas" panose="020B0609020204030204" pitchFamily="49" charset="0"/>
              </a:rPr>
              <a:t>수정</a:t>
            </a:r>
            <a:r>
              <a:rPr lang="en-US" altLang="ko-KR" sz="1300" dirty="0">
                <a:latin typeface="Consolas" panose="020B0609020204030204" pitchFamily="49" charset="0"/>
              </a:rPr>
              <a:t>/</a:t>
            </a:r>
            <a:r>
              <a:rPr lang="ko-KR" altLang="en-US" sz="1300" dirty="0">
                <a:latin typeface="Consolas" panose="020B0609020204030204" pitchFamily="49" charset="0"/>
              </a:rPr>
              <a:t>삭제할 수 있도록 구현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>
                <a:latin typeface="Consolas" panose="020B0609020204030204" pitchFamily="49" charset="0"/>
              </a:rPr>
              <a:t>6.</a:t>
            </a:r>
            <a:r>
              <a:rPr lang="ko-KR" altLang="en-US" sz="1300" dirty="0">
                <a:latin typeface="Consolas" panose="020B0609020204030204" pitchFamily="49" charset="0"/>
              </a:rPr>
              <a:t> 유저 </a:t>
            </a:r>
            <a:r>
              <a:rPr lang="en-US" altLang="ko-KR" sz="1300" dirty="0">
                <a:latin typeface="Consolas" panose="020B0609020204030204" pitchFamily="49" charset="0"/>
              </a:rPr>
              <a:t>ID, </a:t>
            </a:r>
            <a:r>
              <a:rPr lang="ko-KR" altLang="en-US" sz="1300" dirty="0">
                <a:latin typeface="Consolas" panose="020B0609020204030204" pitchFamily="49" charset="0"/>
              </a:rPr>
              <a:t>이름</a:t>
            </a:r>
            <a:r>
              <a:rPr lang="en-US" altLang="ko-KR" sz="1300" dirty="0">
                <a:latin typeface="Consolas" panose="020B0609020204030204" pitchFamily="49" charset="0"/>
              </a:rPr>
              <a:t>,</a:t>
            </a:r>
            <a:r>
              <a:rPr lang="ko-KR" altLang="en-US" sz="1300" dirty="0">
                <a:latin typeface="Consolas" panose="020B0609020204030204" pitchFamily="49" charset="0"/>
              </a:rPr>
              <a:t> 상호명 등으로 검색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Consolas" panose="020B0609020204030204" pitchFamily="49" charset="0"/>
              </a:rPr>
              <a:t>    → 해당 정보 조회</a:t>
            </a:r>
            <a:r>
              <a:rPr lang="en-US" altLang="ko-KR" sz="1300" dirty="0">
                <a:latin typeface="Consolas" panose="020B0609020204030204" pitchFamily="49" charset="0"/>
              </a:rPr>
              <a:t>/</a:t>
            </a:r>
            <a:r>
              <a:rPr lang="ko-KR" altLang="en-US" sz="1300" dirty="0">
                <a:latin typeface="Consolas" panose="020B0609020204030204" pitchFamily="49" charset="0"/>
              </a:rPr>
              <a:t>수정</a:t>
            </a:r>
            <a:r>
              <a:rPr lang="en-US" altLang="ko-KR" sz="1300" dirty="0">
                <a:latin typeface="Consolas" panose="020B0609020204030204" pitchFamily="49" charset="0"/>
              </a:rPr>
              <a:t>/</a:t>
            </a:r>
            <a:r>
              <a:rPr lang="ko-KR" altLang="en-US" sz="1300" dirty="0">
                <a:latin typeface="Consolas" panose="020B0609020204030204" pitchFamily="49" charset="0"/>
              </a:rPr>
              <a:t>삭제할 수 있도록 구현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4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29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CASE 4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639614" y="550538"/>
            <a:ext cx="1010904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6461953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25675-5E2A-6F0B-E31F-05E79F748879}"/>
              </a:ext>
            </a:extLst>
          </p:cNvPr>
          <p:cNvSpPr txBox="1"/>
          <p:nvPr/>
        </p:nvSpPr>
        <p:spPr>
          <a:xfrm>
            <a:off x="665869" y="1930697"/>
            <a:ext cx="6028265" cy="3661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포인트 관리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전체 포인트 충전 내역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포인트 충전 정보 검색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홈 화면으로 돌아가기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C6820-37CA-C507-A540-F13993CDB96C}"/>
              </a:ext>
            </a:extLst>
          </p:cNvPr>
          <p:cNvSpPr txBox="1"/>
          <p:nvPr/>
        </p:nvSpPr>
        <p:spPr>
          <a:xfrm>
            <a:off x="7330965" y="1073172"/>
            <a:ext cx="4417690" cy="3012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DESCRIPTION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</a:t>
            </a:r>
            <a:r>
              <a:rPr lang="en-US" altLang="ko-KR" sz="1300" dirty="0"/>
              <a:t>2.</a:t>
            </a:r>
            <a:r>
              <a:rPr lang="ko-KR" altLang="en-US" sz="1300" dirty="0"/>
              <a:t> </a:t>
            </a:r>
            <a:r>
              <a:rPr lang="ko-KR" altLang="en-US" sz="1300" dirty="0">
                <a:latin typeface="Consolas" panose="020B0609020204030204" pitchFamily="49" charset="0"/>
              </a:rPr>
              <a:t>유저 </a:t>
            </a:r>
            <a:r>
              <a:rPr lang="en-US" altLang="ko-KR" sz="1300" dirty="0">
                <a:latin typeface="Consolas" panose="020B0609020204030204" pitchFamily="49" charset="0"/>
              </a:rPr>
              <a:t>ID, </a:t>
            </a:r>
            <a:r>
              <a:rPr lang="ko-KR" altLang="en-US" sz="1300" dirty="0">
                <a:latin typeface="Consolas" panose="020B0609020204030204" pitchFamily="49" charset="0"/>
              </a:rPr>
              <a:t>이름 등으로 검색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→ 포인트 충전 취소</a:t>
            </a:r>
            <a:r>
              <a:rPr lang="en-US" altLang="ko-KR" sz="1300" dirty="0"/>
              <a:t>,</a:t>
            </a:r>
            <a:r>
              <a:rPr lang="ko-KR" altLang="en-US" sz="1300" dirty="0"/>
              <a:t> 포인트 환불 처리 가능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3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CC195B7-6009-FD81-B988-A63321538861}"/>
              </a:ext>
            </a:extLst>
          </p:cNvPr>
          <p:cNvSpPr txBox="1"/>
          <p:nvPr/>
        </p:nvSpPr>
        <p:spPr>
          <a:xfrm>
            <a:off x="341745" y="319705"/>
            <a:ext cx="174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CASE 4.1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522C5B-943F-0AC4-B219-D3CDE3321B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082188" y="550538"/>
            <a:ext cx="966646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E812F-53D6-9B42-3CC9-825889169D3E}"/>
              </a:ext>
            </a:extLst>
          </p:cNvPr>
          <p:cNvSpPr/>
          <p:nvPr/>
        </p:nvSpPr>
        <p:spPr>
          <a:xfrm>
            <a:off x="443344" y="1073172"/>
            <a:ext cx="6461953" cy="537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25675-5E2A-6F0B-E31F-05E79F748879}"/>
              </a:ext>
            </a:extLst>
          </p:cNvPr>
          <p:cNvSpPr txBox="1"/>
          <p:nvPr/>
        </p:nvSpPr>
        <p:spPr>
          <a:xfrm>
            <a:off x="665869" y="1180491"/>
            <a:ext cx="6028265" cy="516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전체 포인트 충전 내역 </a:t>
            </a: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-1.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뒤로 가기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0. </a:t>
            </a: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홈 화면으로 돌아가기</a:t>
            </a:r>
          </a:p>
          <a:p>
            <a:pPr algn="ctr"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번호를 입력하세요 ▶</a:t>
            </a: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A7DE35-0F91-CA5B-15A3-36C6603E58CD}"/>
              </a:ext>
            </a:extLst>
          </p:cNvPr>
          <p:cNvGraphicFramePr>
            <a:graphicFrameLocks noGrp="1"/>
          </p:cNvGraphicFramePr>
          <p:nvPr/>
        </p:nvGraphicFramePr>
        <p:xfrm>
          <a:off x="665869" y="2293998"/>
          <a:ext cx="6028265" cy="170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30">
                  <a:extLst>
                    <a:ext uri="{9D8B030D-6E8A-4147-A177-3AD203B41FA5}">
                      <a16:colId xmlns:a16="http://schemas.microsoft.com/office/drawing/2014/main" val="34206772"/>
                    </a:ext>
                  </a:extLst>
                </a:gridCol>
                <a:gridCol w="1068636">
                  <a:extLst>
                    <a:ext uri="{9D8B030D-6E8A-4147-A177-3AD203B41FA5}">
                      <a16:colId xmlns:a16="http://schemas.microsoft.com/office/drawing/2014/main" val="3453153045"/>
                    </a:ext>
                  </a:extLst>
                </a:gridCol>
                <a:gridCol w="1961002">
                  <a:extLst>
                    <a:ext uri="{9D8B030D-6E8A-4147-A177-3AD203B41FA5}">
                      <a16:colId xmlns:a16="http://schemas.microsoft.com/office/drawing/2014/main" val="1457323287"/>
                    </a:ext>
                  </a:extLst>
                </a:gridCol>
                <a:gridCol w="1901797">
                  <a:extLst>
                    <a:ext uri="{9D8B030D-6E8A-4147-A177-3AD203B41FA5}">
                      <a16:colId xmlns:a16="http://schemas.microsoft.com/office/drawing/2014/main" val="905376795"/>
                    </a:ext>
                  </a:extLst>
                </a:gridCol>
              </a:tblGrid>
              <a:tr h="421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번호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+mn-lt"/>
                        </a:rPr>
                        <a:t>ID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충전 금액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lt"/>
                        </a:rPr>
                        <a:t>충전일</a:t>
                      </a:r>
                      <a:endParaRPr lang="en-KR" sz="12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598702"/>
                  </a:ext>
                </a:extLst>
              </a:tr>
              <a:tr h="4277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ehdwo3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800,000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원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2023-04-20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44596"/>
                  </a:ext>
                </a:extLst>
              </a:tr>
              <a:tr h="4277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codong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35,000,000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원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2023-01-14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078568"/>
                  </a:ext>
                </a:extLst>
              </a:tr>
              <a:tr h="4277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clin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40,000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원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</a:rPr>
                        <a:t>2022-03-01</a:t>
                      </a:r>
                      <a:endParaRPr lang="en-KR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2653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DC6820-37CA-C507-A540-F13993CDB96C}"/>
              </a:ext>
            </a:extLst>
          </p:cNvPr>
          <p:cNvSpPr txBox="1"/>
          <p:nvPr/>
        </p:nvSpPr>
        <p:spPr>
          <a:xfrm>
            <a:off x="7330965" y="1073172"/>
            <a:ext cx="4417690" cy="3612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DESCRIPTION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충전일 </a:t>
            </a:r>
            <a:r>
              <a:rPr lang="ko-KR" altLang="en-US" sz="1300" dirty="0" err="1"/>
              <a:t>최신순</a:t>
            </a:r>
            <a:r>
              <a:rPr lang="ko-KR" altLang="en-US" sz="1300" dirty="0"/>
              <a:t> 정렬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번호 입력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  → 포인트 충전 취소</a:t>
            </a:r>
            <a:r>
              <a:rPr lang="en-US" altLang="ko-KR" sz="1300" dirty="0"/>
              <a:t>,</a:t>
            </a:r>
            <a:r>
              <a:rPr lang="ko-KR" altLang="en-US" sz="1300" dirty="0"/>
              <a:t> 포인트 환불 처리 가능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3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dist">
          <a:defRPr dirty="0" smtClean="0">
            <a:solidFill>
              <a:schemeClr val="bg1">
                <a:lumMod val="50000"/>
              </a:schemeClr>
            </a:solidFill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655A88F754AC44BC23665B1CF2B069" ma:contentTypeVersion="3" ma:contentTypeDescription="새 문서를 만듭니다." ma:contentTypeScope="" ma:versionID="bc0a75bf71f225e46bc062d2062e5e9e">
  <xsd:schema xmlns:xsd="http://www.w3.org/2001/XMLSchema" xmlns:xs="http://www.w3.org/2001/XMLSchema" xmlns:p="http://schemas.microsoft.com/office/2006/metadata/properties" xmlns:ns3="d2029949-6b8c-4bb1-b2bc-dae95f33aadd" targetNamespace="http://schemas.microsoft.com/office/2006/metadata/properties" ma:root="true" ma:fieldsID="e087542395022f1696a1ee814c5bfb5e" ns3:_="">
    <xsd:import namespace="d2029949-6b8c-4bb1-b2bc-dae95f33aa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029949-6b8c-4bb1-b2bc-dae95f33aa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86A826-B766-452A-841F-7A68651F16A6}">
  <ds:schemaRefs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d2029949-6b8c-4bb1-b2bc-dae95f33aadd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3B4B4E-C3DA-4304-8111-D85172D2F0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DBE579-6595-46C8-A3D7-2F4DB530D0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029949-6b8c-4bb1-b2bc-dae95f33aa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3039</TotalTime>
  <Words>1390</Words>
  <Application>Microsoft Macintosh PowerPoint</Application>
  <PresentationFormat>Widescreen</PresentationFormat>
  <Paragraphs>696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GangwonEduAll OTF Light</vt:lpstr>
      <vt:lpstr>맑은 고딕</vt:lpstr>
      <vt:lpstr>Arial</vt:lpstr>
      <vt:lpstr>Consolas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조연우</dc:creator>
  <cp:lastModifiedBy>조연우</cp:lastModifiedBy>
  <cp:revision>16</cp:revision>
  <dcterms:created xsi:type="dcterms:W3CDTF">2023-03-06T08:20:09Z</dcterms:created>
  <dcterms:modified xsi:type="dcterms:W3CDTF">2023-04-22T11:40:39Z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0x0101006B655A88F754AC44BC23665B1CF2B069</vt:lpwstr>
  </property>
</Properties>
</file>