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321" r:id="rId3"/>
    <p:sldId id="273" r:id="rId4"/>
    <p:sldId id="279" r:id="rId5"/>
    <p:sldId id="280" r:id="rId6"/>
    <p:sldId id="327" r:id="rId7"/>
    <p:sldId id="338" r:id="rId8"/>
    <p:sldId id="328" r:id="rId9"/>
    <p:sldId id="310" r:id="rId10"/>
    <p:sldId id="283" r:id="rId11"/>
    <p:sldId id="339" r:id="rId12"/>
    <p:sldId id="330" r:id="rId13"/>
    <p:sldId id="278" r:id="rId14"/>
    <p:sldId id="277" r:id="rId15"/>
    <p:sldId id="337" r:id="rId16"/>
    <p:sldId id="284" r:id="rId17"/>
    <p:sldId id="285" r:id="rId18"/>
    <p:sldId id="286" r:id="rId19"/>
    <p:sldId id="336" r:id="rId20"/>
    <p:sldId id="299" r:id="rId21"/>
    <p:sldId id="287" r:id="rId22"/>
    <p:sldId id="311" r:id="rId23"/>
    <p:sldId id="331" r:id="rId24"/>
    <p:sldId id="332" r:id="rId25"/>
    <p:sldId id="302" r:id="rId26"/>
    <p:sldId id="288" r:id="rId27"/>
    <p:sldId id="289" r:id="rId28"/>
    <p:sldId id="309" r:id="rId29"/>
    <p:sldId id="343" r:id="rId30"/>
    <p:sldId id="290" r:id="rId31"/>
    <p:sldId id="294" r:id="rId32"/>
    <p:sldId id="295" r:id="rId33"/>
  </p:sldIdLst>
  <p:sldSz cx="12192000" cy="6858000"/>
  <p:notesSz cx="6858000" cy="9144000"/>
  <p:embeddedFontLst>
    <p:embeddedFont>
      <p:font typeface="Segoe UI Black" panose="020B0A02040204020203" pitchFamily="34" charset="0"/>
      <p:bold r:id="rId35"/>
      <p:boldItalic r:id="rId36"/>
    </p:embeddedFont>
    <p:embeddedFont>
      <p:font typeface="나눔스퀘어 네오 Bold" panose="00000800000000000000" pitchFamily="2" charset="-127"/>
      <p:bold r:id="rId37"/>
    </p:embeddedFont>
    <p:embeddedFont>
      <p:font typeface="나눔스퀘어 네오 Heavy" panose="00000A00000000000000" pitchFamily="2" charset="-127"/>
      <p:bold r:id="rId38"/>
    </p:embeddedFont>
    <p:embeddedFont>
      <p:font typeface="나눔스퀘어 네오 Light" panose="00000400000000000000" pitchFamily="2" charset="-127"/>
      <p:regular r:id="rId39"/>
    </p:embeddedFont>
    <p:embeddedFont>
      <p:font typeface="나눔스퀘어 네오 Regular" panose="00000500000000000000" pitchFamily="2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민영" initials="신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4" autoAdjust="0"/>
    <p:restoredTop sz="84615" autoAdjust="0"/>
  </p:normalViewPr>
  <p:slideViewPr>
    <p:cSldViewPr snapToObjects="1" showGuides="1">
      <p:cViewPr varScale="1">
        <p:scale>
          <a:sx n="90" d="100"/>
          <a:sy n="90" d="100"/>
        </p:scale>
        <p:origin x="952" y="56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9E4E596-40F1-4FD4-AD59-C5894293F5D0}" type="datetime1">
              <a:rPr lang="ko-KR" altLang="en-US"/>
              <a:pPr lvl="0">
                <a:defRPr/>
              </a:pPr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23CD8B8-89B2-45A3-AE34-C8EC6CB57A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71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CD8B8-89B2-45A3-AE34-C8EC6CB57A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91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1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9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2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85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56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0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37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0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41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1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41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49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37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84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3CD8B8-89B2-45A3-AE34-C8EC6CB57A61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899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21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39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3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43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44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0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06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3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53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4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3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5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3CD8B8-89B2-45A3-AE34-C8EC6CB57A61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079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6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3CD8B8-89B2-45A3-AE34-C8EC6CB57A6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61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23CD8B8-89B2-45A3-AE34-C8EC6CB57A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6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4949-A2E4-4F8C-86C8-64D4F6DAC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AE0D5B-1CDA-483F-A865-B340A8C36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4B0E5-8904-484B-90FB-098F5CA8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BAA56-3BDA-4C2C-BEEB-C7F19D0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31A88-ABA6-4322-9E26-2EC892F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6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55EC-8B96-4C98-AE3F-01905D7F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532EE-57F2-41AF-B983-DD9879C7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347C3-E7ED-45DE-A628-71D2AADE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F62CC-A3D7-4DBC-8CCF-B1750118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D32D8-0C71-474F-85A8-6D6C3D31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2F18BD-5059-4A8C-AF8F-EBDC24782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81C80-DFB3-4634-A7A9-315799CE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2804E-2EFF-4A7D-B2A1-36E1B1B1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01035-E9AC-41B3-B71C-D7C92A04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8B50A-1B55-4424-8E3D-7D448ABA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7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AE0C2-EFAB-4D70-9D77-3DDF5293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F399E-39EF-4A7D-9496-2931C011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A269C-F84C-4006-B1D7-31F18102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A34EA-2648-43C4-BC96-D361FD4B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B60BF-6EAC-4269-9B27-12FBE381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7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490E6-8660-4E3A-8514-A610C2E7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974EF-E19E-45D6-800B-CE0C8A7D3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3CB63-9D20-46E7-9BD9-633C19E8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F24D-51BE-4E7D-8824-7CE753A8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7A78-AF01-4886-931B-17B93C81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5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A41ED-1D8D-46E4-9477-A6232A2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CB7C6-CF98-4BEB-8745-E680729B0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AD6BF-AD39-4185-A491-862C80FE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74DA4-6729-4CA2-89F8-E5856DCB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73EB9-3859-4937-9785-36D9B554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7FB92-F5CB-4A3C-B972-08C997A0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7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25887-3866-4652-A366-65B87228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3A2D5-8F16-4ABC-9AF4-1669156F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5EA536-D433-4275-B56F-D5B2340A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8129B7-76D8-47B6-AFF6-967553FA9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7A8A29-8BEC-4265-BBD1-E9322AEBF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9CDFFC-A8FE-47F4-8583-15D18454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50F388-EA81-4A77-8196-C12F9C40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EA9EDA-F3DE-49D8-8F7A-9A8E6288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80B18-5B41-4B8B-9769-758886BA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D846FD-0B20-4199-8360-9BB9FBB3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A7C17-77DA-431B-92D6-AD77675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8D490C-A67D-4EB7-85E7-33D75E15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ED6226-4489-41E6-9824-C0D49067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AFF57E-719D-4C68-891A-23357BC0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8715A-4C66-43A6-9B0A-A3FEC85E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3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7759A-CCDF-4D7A-B89A-C167B453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EDB45-90FA-4CBB-9DD8-14844FF4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8EBC2-EE70-4E84-B42E-03A6202E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97491-0AAF-4AD1-B287-96838BA4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2EFB41-A3F6-47D5-AA63-3BEE4332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0313D-ECFD-46E4-A870-DF88044A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E8396-9978-4D5A-BBC1-34AB339D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A73BC0-6B6B-4B69-BA75-762C990D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60E55-A29C-46D1-8BB5-85754ADD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14259-F4DF-41EE-BBE6-0473A4B3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E711F-2B7E-41A5-932D-2A35004E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35BAB4-8156-467F-A509-45735962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2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CD6BC0-7D6E-4207-BCA6-E41A3433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B642E-3DAD-4771-BCAD-7FA168A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648D3-7DF4-4222-AE83-CCBC4C1E5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5F93-7956-40CB-850C-749493064DB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3DD0A-95C6-4F83-A780-FB9780936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E55D4-05A0-47B7-B7C6-5C91F0157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C9BB-0FD0-41D0-B865-8B169DA43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5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55BD3938-4FF5-461A-AA70-C56F9F4B04E5}"/>
              </a:ext>
            </a:extLst>
          </p:cNvPr>
          <p:cNvSpPr/>
          <p:nvPr/>
        </p:nvSpPr>
        <p:spPr>
          <a:xfrm>
            <a:off x="-1282700" y="3151331"/>
            <a:ext cx="16078200" cy="1042486"/>
          </a:xfrm>
          <a:custGeom>
            <a:avLst/>
            <a:gdLst>
              <a:gd name="connsiteX0" fmla="*/ 0 w 12814300"/>
              <a:gd name="connsiteY0" fmla="*/ 1424822 h 2234662"/>
              <a:gd name="connsiteX1" fmla="*/ 3365500 w 12814300"/>
              <a:gd name="connsiteY1" fmla="*/ 15122 h 2234662"/>
              <a:gd name="connsiteX2" fmla="*/ 9829800 w 12814300"/>
              <a:gd name="connsiteY2" fmla="*/ 2224922 h 2234662"/>
              <a:gd name="connsiteX3" fmla="*/ 12814300 w 12814300"/>
              <a:gd name="connsiteY3" fmla="*/ 827922 h 223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4300" h="2234662">
                <a:moveTo>
                  <a:pt x="0" y="1424822"/>
                </a:moveTo>
                <a:cubicBezTo>
                  <a:pt x="863600" y="653297"/>
                  <a:pt x="1727200" y="-118228"/>
                  <a:pt x="3365500" y="15122"/>
                </a:cubicBezTo>
                <a:cubicBezTo>
                  <a:pt x="5003800" y="148472"/>
                  <a:pt x="8255000" y="2089455"/>
                  <a:pt x="9829800" y="2224922"/>
                </a:cubicBezTo>
                <a:cubicBezTo>
                  <a:pt x="11404600" y="2360389"/>
                  <a:pt x="12456583" y="1041705"/>
                  <a:pt x="12814300" y="827922"/>
                </a:cubicBezTo>
              </a:path>
            </a:pathLst>
          </a:custGeom>
          <a:noFill/>
          <a:ln w="3810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13606" y="3042049"/>
            <a:ext cx="527900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400" dirty="0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네오 Bold"/>
                <a:ea typeface="나눔스퀘어 네오 Bold"/>
              </a:rPr>
              <a:t>교통 통합예약 시스템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4460" y="3841014"/>
            <a:ext cx="1754505" cy="4242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chemeClr val="bg1"/>
                </a:solidFill>
                <a:latin typeface="나눔스퀘어 네오 Bold"/>
                <a:ea typeface="나눔스퀘어 네오 Bold"/>
              </a:rPr>
              <a:t>TEAM</a:t>
            </a:r>
            <a:r>
              <a:rPr lang="ko-KR" altLang="en-US" sz="2200">
                <a:solidFill>
                  <a:schemeClr val="bg1"/>
                </a:solidFill>
                <a:latin typeface="나눔스퀘어 네오 Bold"/>
                <a:ea typeface="나눔스퀘어 네오 Bold"/>
              </a:rPr>
              <a:t> </a:t>
            </a:r>
            <a:r>
              <a:rPr lang="en-US" altLang="ko-KR" sz="2200">
                <a:solidFill>
                  <a:schemeClr val="bg1"/>
                </a:solidFill>
                <a:latin typeface="나눔스퀘어 네오 Bold"/>
                <a:ea typeface="나눔스퀘어 네오 Bold"/>
              </a:rPr>
              <a:t>| </a:t>
            </a:r>
            <a:r>
              <a:rPr lang="en-US" altLang="ko-KR" sz="220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2</a:t>
            </a:r>
            <a:r>
              <a:rPr lang="ko-KR" altLang="en-US" sz="220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00FB9C-90B3-4C67-9575-BBCC35B58A5C}"/>
              </a:ext>
            </a:extLst>
          </p:cNvPr>
          <p:cNvGrpSpPr/>
          <p:nvPr/>
        </p:nvGrpSpPr>
        <p:grpSpPr>
          <a:xfrm>
            <a:off x="457200" y="1688267"/>
            <a:ext cx="1674312" cy="930837"/>
            <a:chOff x="457200" y="1688267"/>
            <a:chExt cx="1674312" cy="930837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840C9EE-C46B-476E-B1C5-C1A9CA95B2B6}"/>
                </a:ext>
              </a:extLst>
            </p:cNvPr>
            <p:cNvSpPr/>
            <p:nvPr/>
          </p:nvSpPr>
          <p:spPr>
            <a:xfrm>
              <a:off x="457200" y="1688267"/>
              <a:ext cx="94813" cy="94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A49F6E3-8437-426D-9911-90B92E407F34}"/>
                </a:ext>
              </a:extLst>
            </p:cNvPr>
            <p:cNvSpPr/>
            <p:nvPr/>
          </p:nvSpPr>
          <p:spPr>
            <a:xfrm>
              <a:off x="1980841" y="2402573"/>
              <a:ext cx="150671" cy="1506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E0024F3-187E-4F1B-95C5-A16C0B71F11A}"/>
                </a:ext>
              </a:extLst>
            </p:cNvPr>
            <p:cNvSpPr/>
            <p:nvPr/>
          </p:nvSpPr>
          <p:spPr>
            <a:xfrm>
              <a:off x="792122" y="2546456"/>
              <a:ext cx="72648" cy="7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24F2EE2-4543-48A5-9B29-236CE9E7CCB0}"/>
              </a:ext>
            </a:extLst>
          </p:cNvPr>
          <p:cNvGrpSpPr/>
          <p:nvPr/>
        </p:nvGrpSpPr>
        <p:grpSpPr>
          <a:xfrm>
            <a:off x="10152187" y="4761370"/>
            <a:ext cx="1461590" cy="800698"/>
            <a:chOff x="10152187" y="4761370"/>
            <a:chExt cx="1461590" cy="800698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029D90C-6890-457A-BF7B-C86ADD0E21AE}"/>
                </a:ext>
              </a:extLst>
            </p:cNvPr>
            <p:cNvSpPr/>
            <p:nvPr/>
          </p:nvSpPr>
          <p:spPr>
            <a:xfrm flipV="1">
              <a:off x="11518964" y="5027957"/>
              <a:ext cx="94813" cy="94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48A68E5-9CC8-4C8F-96F0-E382042852DB}"/>
                </a:ext>
              </a:extLst>
            </p:cNvPr>
            <p:cNvSpPr/>
            <p:nvPr/>
          </p:nvSpPr>
          <p:spPr>
            <a:xfrm flipV="1">
              <a:off x="10618497" y="4761370"/>
              <a:ext cx="150671" cy="1506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1AAD079-89C4-4974-9F9B-2CD6B71AB5D7}"/>
                </a:ext>
              </a:extLst>
            </p:cNvPr>
            <p:cNvSpPr/>
            <p:nvPr/>
          </p:nvSpPr>
          <p:spPr>
            <a:xfrm flipV="1">
              <a:off x="10152187" y="5489420"/>
              <a:ext cx="72648" cy="72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6"/>
          <p:cNvSpPr txBox="1"/>
          <p:nvPr/>
        </p:nvSpPr>
        <p:spPr>
          <a:xfrm>
            <a:off x="4647247" y="4294631"/>
            <a:ext cx="2897505" cy="2825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김대환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,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 김지우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,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 유동현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,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 이민지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,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 조아현</a:t>
            </a:r>
          </a:p>
        </p:txBody>
      </p:sp>
    </p:spTree>
    <p:extLst>
      <p:ext uri="{BB962C8B-B14F-4D97-AF65-F5344CB8AC3E}">
        <p14:creationId xmlns:p14="http://schemas.microsoft.com/office/powerpoint/2010/main" val="34809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38579" y="1664771"/>
            <a:ext cx="11514842" cy="256387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05630" y="5416742"/>
            <a:ext cx="6980740" cy="36741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[Enter]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를 누르면 이전 화면으로 돌아갑니다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38" name="사각형: 둥근 모서리 6"/>
          <p:cNvSpPr/>
          <p:nvPr/>
        </p:nvSpPr>
        <p:spPr>
          <a:xfrm>
            <a:off x="698903" y="1929356"/>
            <a:ext cx="1133120" cy="229343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목록</a:t>
            </a:r>
          </a:p>
        </p:txBody>
      </p:sp>
      <p:sp>
        <p:nvSpPr>
          <p:cNvPr id="39" name="사각형: 둥근 모서리 6"/>
          <p:cNvSpPr/>
          <p:nvPr/>
        </p:nvSpPr>
        <p:spPr>
          <a:xfrm>
            <a:off x="769067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선택</a:t>
            </a:r>
          </a:p>
        </p:txBody>
      </p:sp>
      <p:sp>
        <p:nvSpPr>
          <p:cNvPr id="33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유실물 조회기능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584200" y="2415661"/>
          <a:ext cx="11023596" cy="1443324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이용 대중교통명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유실물명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습득 날짜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습득 장소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보관기간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나눔스퀘어 네오 Light"/>
                          <a:ea typeface="나눔스퀘어 네오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비행기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나눔스퀘어 네오 Light"/>
                          <a:ea typeface="나눔스퀘어 네오 Light"/>
                        </a:rPr>
                        <a:t>2023-02-25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인천공항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나눔스퀘어 네오 Light"/>
                          <a:ea typeface="나눔스퀘어 네오 Light"/>
                        </a:rPr>
                        <a:t>2024-02-25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3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평행 사변형 18"/>
          <p:cNvSpPr/>
          <p:nvPr/>
        </p:nvSpPr>
        <p:spPr>
          <a:xfrm>
            <a:off x="785813" y="0"/>
            <a:ext cx="10620374" cy="6858000"/>
          </a:xfrm>
          <a:prstGeom prst="parallelogram">
            <a:avLst>
              <a:gd name="adj" fmla="val 96228"/>
            </a:avLst>
          </a:prstGeom>
          <a:gradFill flip="xy" rotWithShape="1">
            <a:gsLst>
              <a:gs pos="0">
                <a:srgbClr val="C0CDEF">
                  <a:alpha val="99000"/>
                </a:srgbClr>
              </a:gs>
              <a:gs pos="100000">
                <a:schemeClr val="bg1">
                  <a:alpha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4252911" y="1173478"/>
            <a:ext cx="3952878" cy="1483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600" b="0" i="0" u="none" strike="noStrike" kern="1200" cap="none" spc="0" normalizeH="0" baseline="0">
                <a:solidFill>
                  <a:srgbClr val="FFD700">
                    <a:alpha val="46000"/>
                  </a:srgbClr>
                </a:solidFill>
                <a:latin typeface="Segoe UI Black"/>
                <a:ea typeface="HY헤드라인M"/>
              </a:rPr>
              <a:t>Traffic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600" b="0" i="0" u="none" strike="noStrike" kern="1200" cap="none" spc="0" normalizeH="0" baseline="0">
                <a:solidFill>
                  <a:srgbClr val="FFD700">
                    <a:alpha val="46000"/>
                  </a:srgbClr>
                </a:solidFill>
                <a:latin typeface="Segoe UI Black"/>
                <a:ea typeface="HY헤드라인M"/>
              </a:rPr>
              <a:t>Combine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 선택화면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6934" y="3246098"/>
            <a:ext cx="3538132" cy="365803"/>
          </a:xfrm>
          <a:prstGeom prst="rect">
            <a:avLst/>
          </a:prstGeom>
          <a:solidFill>
            <a:schemeClr val="lt1"/>
          </a:solidFill>
          <a:ln>
            <a:solidFill>
              <a:srgbClr val="BFBFB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나눔스퀘어 네오 Regular"/>
                <a:ea typeface="나눔스퀘어 네오 Regular"/>
              </a:rPr>
              <a:t>1.</a:t>
            </a:r>
            <a:r>
              <a:rPr lang="ko-KR" altLang="en-US">
                <a:latin typeface="나눔스퀘어 네오 Regular"/>
                <a:ea typeface="나눔스퀘어 네오 Regular"/>
              </a:rPr>
              <a:t> 노선 조회</a:t>
            </a:r>
            <a:r>
              <a:rPr lang="en-US" altLang="ko-KR">
                <a:latin typeface="나눔스퀘어 네오 Regular"/>
                <a:ea typeface="나눔스퀘어 네오 Regular"/>
              </a:rPr>
              <a:t>/</a:t>
            </a:r>
            <a:r>
              <a:rPr lang="ko-KR" altLang="en-US">
                <a:latin typeface="나눔스퀘어 네오 Regular"/>
                <a:ea typeface="나눔스퀘어 네오 Regular"/>
              </a:rPr>
              <a:t>유실물 조회 서비스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6934" y="3871573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6934" y="4509748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회원가입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6934" y="5106648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4.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종료하기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26934" y="5871166"/>
            <a:ext cx="3538132" cy="365804"/>
          </a:xfrm>
          <a:prstGeom prst="rect">
            <a:avLst/>
          </a:prstGeom>
          <a:solidFill>
            <a:schemeClr val="accent2">
              <a:alpha val="10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lt1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lt1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lt1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9561" y="1142998"/>
            <a:ext cx="3952877" cy="1483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>
                <a:latin typeface="Segoe UI Black"/>
                <a:ea typeface="HY헤드라인M"/>
              </a:rPr>
              <a:t>Traffic</a:t>
            </a:r>
          </a:p>
          <a:p>
            <a:pPr algn="ctr">
              <a:defRPr/>
            </a:pPr>
            <a:r>
              <a:rPr lang="en-US" altLang="ko-KR" sz="4600">
                <a:latin typeface="Segoe UI Black"/>
                <a:ea typeface="HY헤드라인M"/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19037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208078" y="404581"/>
            <a:ext cx="3774280" cy="619286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340FA-A70F-52C6-7212-87E5DC5B57B5}"/>
              </a:ext>
            </a:extLst>
          </p:cNvPr>
          <p:cNvSpPr/>
          <p:nvPr/>
        </p:nvSpPr>
        <p:spPr>
          <a:xfrm>
            <a:off x="4516081" y="2086185"/>
            <a:ext cx="3189262" cy="264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영어</a:t>
            </a:r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숫자조합 </a:t>
            </a:r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 이상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F2C5B-874D-BF60-00CA-1655F77AA5E0}"/>
              </a:ext>
            </a:extLst>
          </p:cNvPr>
          <p:cNvSpPr/>
          <p:nvPr/>
        </p:nvSpPr>
        <p:spPr>
          <a:xfrm>
            <a:off x="4513062" y="2822576"/>
            <a:ext cx="3189262" cy="264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한글 </a:t>
            </a:r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2~5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4D9011-85CF-321E-04D9-A958B609233C}"/>
              </a:ext>
            </a:extLst>
          </p:cNvPr>
          <p:cNvSpPr/>
          <p:nvPr/>
        </p:nvSpPr>
        <p:spPr>
          <a:xfrm>
            <a:off x="4500587" y="3476007"/>
            <a:ext cx="3189262" cy="264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숫자 </a:t>
            </a:r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ADA636-2D85-98CC-90DD-1E8A26C59F80}"/>
              </a:ext>
            </a:extLst>
          </p:cNvPr>
          <p:cNvSpPr/>
          <p:nvPr/>
        </p:nvSpPr>
        <p:spPr>
          <a:xfrm>
            <a:off x="4524387" y="4207453"/>
            <a:ext cx="3189262" cy="264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(M/F) </a:t>
            </a:r>
            <a:endParaRPr lang="ko-KR" altLang="en-US" sz="12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BA038-C4B5-7758-D61D-AA8914DD2C69}"/>
              </a:ext>
            </a:extLst>
          </p:cNvPr>
          <p:cNvSpPr/>
          <p:nvPr/>
        </p:nvSpPr>
        <p:spPr>
          <a:xfrm>
            <a:off x="4500586" y="4890705"/>
            <a:ext cx="3189262" cy="264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010-0000-0000, 000-000-0000</a:t>
            </a:r>
            <a:endParaRPr lang="ko-KR" altLang="en-US" sz="12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DD9186-9483-3A88-15EF-5C8B01FAFF80}"/>
              </a:ext>
            </a:extLst>
          </p:cNvPr>
          <p:cNvSpPr/>
          <p:nvPr/>
        </p:nvSpPr>
        <p:spPr>
          <a:xfrm>
            <a:off x="4524387" y="5582406"/>
            <a:ext cx="3189262" cy="264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임산부</a:t>
            </a:r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/2.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장애인</a:t>
            </a:r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/3, 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청소년</a:t>
            </a:r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/4.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다자녀</a:t>
            </a:r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/5,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없음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74060C-A965-049A-C1A9-22241FC51CF7}"/>
              </a:ext>
            </a:extLst>
          </p:cNvPr>
          <p:cNvSpPr/>
          <p:nvPr/>
        </p:nvSpPr>
        <p:spPr>
          <a:xfrm>
            <a:off x="4508334" y="1364717"/>
            <a:ext cx="3189262" cy="264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영어</a:t>
            </a:r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숫자조합 </a:t>
            </a:r>
            <a:r>
              <a:rPr lang="en-US" altLang="ko-KR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8~16</a:t>
            </a:r>
            <a:r>
              <a:rPr lang="ko-KR" altLang="en-US" sz="12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자리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13" name="사각형: 둥근 모서리 6"/>
          <p:cNvSpPr/>
          <p:nvPr/>
        </p:nvSpPr>
        <p:spPr>
          <a:xfrm>
            <a:off x="769067" y="161817"/>
            <a:ext cx="2362996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회원가입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10712" y="1037884"/>
            <a:ext cx="1602378" cy="31151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10712" y="1773238"/>
            <a:ext cx="1602378" cy="31861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08334" y="1040266"/>
            <a:ext cx="1602378" cy="31865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ID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08334" y="1775620"/>
            <a:ext cx="1602378" cy="29832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PW</a:t>
            </a:r>
          </a:p>
        </p:txBody>
      </p:sp>
      <p:sp>
        <p:nvSpPr>
          <p:cNvPr id="42" name="사각형: 둥근 모서리 6"/>
          <p:cNvSpPr/>
          <p:nvPr/>
        </p:nvSpPr>
        <p:spPr>
          <a:xfrm>
            <a:off x="5543777" y="620938"/>
            <a:ext cx="1102881" cy="227831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회원 가입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02965" y="2490697"/>
            <a:ext cx="1602378" cy="31151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5218" y="3182398"/>
            <a:ext cx="1602378" cy="31861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00587" y="2493079"/>
            <a:ext cx="1602378" cy="31865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이름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92840" y="3184780"/>
            <a:ext cx="1602378" cy="2971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생년월일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19018" y="3886418"/>
            <a:ext cx="1602378" cy="31151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09893" y="4591481"/>
            <a:ext cx="1602378" cy="31861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16640" y="3888800"/>
            <a:ext cx="1602378" cy="31865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성별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07515" y="4593863"/>
            <a:ext cx="1602378" cy="2971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연락처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19018" y="5290781"/>
            <a:ext cx="1602378" cy="31861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16640" y="5293163"/>
            <a:ext cx="1602378" cy="2971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공공할인 여부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76685" y="5951516"/>
            <a:ext cx="2668905" cy="486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회원 가입이 완료되었습니다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계속하시려면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[</a:t>
            </a:r>
            <a:r>
              <a:rPr kumimoji="0" lang="ko-KR" altLang="en-US" sz="1300" b="0" i="0" u="none" strike="noStrike" kern="1200" cap="none" spc="0" normalizeH="0" baseline="0" dirty="0" err="1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엔터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]</a:t>
            </a: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를 눌러주세요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4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13" name="사각형: 둥근 모서리 6"/>
          <p:cNvSpPr/>
          <p:nvPr/>
        </p:nvSpPr>
        <p:spPr>
          <a:xfrm>
            <a:off x="769067" y="156630"/>
            <a:ext cx="2362996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로그인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9102" y="906336"/>
            <a:ext cx="1186961" cy="35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08078" y="906336"/>
            <a:ext cx="3774280" cy="5043059"/>
          </a:xfrm>
          <a:prstGeom prst="rect">
            <a:avLst/>
          </a:prstGeom>
          <a:solidFill>
            <a:schemeClr val="lt1"/>
          </a:solidFill>
          <a:ln>
            <a:solidFill>
              <a:srgbClr val="BFBFBF"/>
            </a:solidFill>
            <a:prstDash val="solid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사각형: 둥근 모서리 6"/>
          <p:cNvSpPr/>
          <p:nvPr/>
        </p:nvSpPr>
        <p:spPr>
          <a:xfrm>
            <a:off x="5665511" y="1487907"/>
            <a:ext cx="860977" cy="242950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로그인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93622" y="2440190"/>
            <a:ext cx="1602378" cy="35945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93622" y="3545090"/>
            <a:ext cx="1602378" cy="34754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PW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2437808"/>
            <a:ext cx="1602378" cy="36063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chemeClr val="accent2">
                <a:alpha val="100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accent2"/>
                </a:solidFill>
                <a:latin typeface="나눔스퀘어 네오 Regular"/>
                <a:ea typeface="나눔스퀘어 네오 Regular"/>
              </a:rPr>
              <a:t>입력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3542708"/>
            <a:ext cx="1602378" cy="36063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22691" y="4581144"/>
            <a:ext cx="2345054" cy="5455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로그인이 완료되었습니다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로그인 이력을 불러옵니다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2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13" name="사각형: 둥근 모서리 6"/>
          <p:cNvSpPr/>
          <p:nvPr/>
        </p:nvSpPr>
        <p:spPr>
          <a:xfrm>
            <a:off x="769067" y="161817"/>
            <a:ext cx="2362996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로그인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9102" y="1326619"/>
            <a:ext cx="1186961" cy="3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09626" y="1066583"/>
            <a:ext cx="4571183" cy="506095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17761" y="2273397"/>
            <a:ext cx="2354913" cy="3383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노선 조회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예약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17761" y="2777434"/>
            <a:ext cx="2354913" cy="3383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유실물 조회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77995" y="5366775"/>
            <a:ext cx="2834446" cy="366513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원하시는 서비스를 입력하세요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7761" y="3258672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예약내역 조회</a:t>
            </a:r>
          </a:p>
        </p:txBody>
      </p:sp>
      <p:sp>
        <p:nvSpPr>
          <p:cNvPr id="32" name="사각형: 둥근 모서리 12"/>
          <p:cNvSpPr/>
          <p:nvPr/>
        </p:nvSpPr>
        <p:spPr>
          <a:xfrm>
            <a:off x="5069117" y="1556274"/>
            <a:ext cx="2052202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회원 전용 통합 예약 시스템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17761" y="3785526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4.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회원정보 조회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7761" y="4239237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5.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결제금액 충전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7761" y="4721643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6.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뒤로가기</a:t>
            </a:r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F98BFD35-A648-7A06-7B34-43BD5A43E68A}"/>
              </a:ext>
            </a:extLst>
          </p:cNvPr>
          <p:cNvSpPr/>
          <p:nvPr/>
        </p:nvSpPr>
        <p:spPr>
          <a:xfrm>
            <a:off x="1959012" y="159436"/>
            <a:ext cx="2958749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회원 전용 통합 예약 시스템</a:t>
            </a:r>
            <a:endParaRPr kumimoji="0" lang="ko-KR" altLang="en-US" sz="1700" b="0" i="0" u="none" strike="noStrike" kern="1200" cap="none" spc="0" normalizeH="0" baseline="0" dirty="0">
              <a:solidFill>
                <a:srgbClr val="FFFFFF"/>
              </a:solidFill>
              <a:latin typeface="나눔스퀘어 네오 Bold"/>
              <a:ea typeface="나눔스퀘어 네오 Bold"/>
            </a:endParaRPr>
          </a:p>
        </p:txBody>
      </p:sp>
    </p:spTree>
    <p:extLst>
      <p:ext uri="{BB962C8B-B14F-4D97-AF65-F5344CB8AC3E}">
        <p14:creationId xmlns:p14="http://schemas.microsoft.com/office/powerpoint/2010/main" val="11680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59102" y="1091215"/>
            <a:ext cx="1186961" cy="3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08078" y="1490355"/>
            <a:ext cx="3774280" cy="3875022"/>
          </a:xfrm>
          <a:prstGeom prst="rect">
            <a:avLst/>
          </a:prstGeom>
          <a:solidFill>
            <a:schemeClr val="lt1"/>
          </a:solidFill>
          <a:ln>
            <a:solidFill>
              <a:srgbClr val="BFBFBF"/>
            </a:solidFill>
            <a:prstDash val="solid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사각형: 둥근 모서리 6"/>
          <p:cNvSpPr/>
          <p:nvPr/>
        </p:nvSpPr>
        <p:spPr>
          <a:xfrm>
            <a:off x="5543777" y="1905007"/>
            <a:ext cx="1102881" cy="227831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조회</a:t>
            </a:r>
          </a:p>
        </p:txBody>
      </p:sp>
      <p:sp>
        <p:nvSpPr>
          <p:cNvPr id="45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46" name="사각형: 둥근 모서리 6"/>
          <p:cNvSpPr/>
          <p:nvPr/>
        </p:nvSpPr>
        <p:spPr>
          <a:xfrm>
            <a:off x="656128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회원 기능 선택 화면</a:t>
            </a:r>
          </a:p>
        </p:txBody>
      </p:sp>
      <p:sp>
        <p:nvSpPr>
          <p:cNvPr id="47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 dirty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노선 조회</a:t>
            </a:r>
            <a:r>
              <a:rPr kumimoji="0" lang="en-US" altLang="ko-KR" sz="1700" b="0" i="0" u="none" strike="noStrike" kern="1200" cap="none" spc="0" normalizeH="0" baseline="0" dirty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/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11258" y="2614833"/>
            <a:ext cx="2367919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기차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1258" y="3161840"/>
            <a:ext cx="2367919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버스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11258" y="3700117"/>
            <a:ext cx="2367919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비행기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97652" y="4355412"/>
            <a:ext cx="2395132" cy="36580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20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노선 조회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/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5477" y="1065063"/>
            <a:ext cx="3236064" cy="506095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6053" y="2564892"/>
            <a:ext cx="2354913" cy="3383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ITX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6053" y="3260191"/>
            <a:ext cx="2354913" cy="3383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KTX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6053" y="4581144"/>
            <a:ext cx="2354913" cy="361583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6053" y="3882711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무궁화호</a:t>
            </a:r>
          </a:p>
        </p:txBody>
      </p:sp>
      <p:sp>
        <p:nvSpPr>
          <p:cNvPr id="30" name="사각형: 둥근 모서리 12"/>
          <p:cNvSpPr/>
          <p:nvPr/>
        </p:nvSpPr>
        <p:spPr>
          <a:xfrm>
            <a:off x="1570261" y="1700784"/>
            <a:ext cx="1366498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열차 노선 선택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77186" y="1065063"/>
            <a:ext cx="3236064" cy="506095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7761" y="2081412"/>
            <a:ext cx="2354913" cy="3383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강릉선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17761" y="2538599"/>
            <a:ext cx="2354913" cy="3383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경부고속선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7761" y="5365632"/>
            <a:ext cx="2354913" cy="366522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7761" y="2995812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경전선</a:t>
            </a:r>
          </a:p>
        </p:txBody>
      </p:sp>
      <p:sp>
        <p:nvSpPr>
          <p:cNvPr id="36" name="사각형: 둥근 모서리 12"/>
          <p:cNvSpPr/>
          <p:nvPr/>
        </p:nvSpPr>
        <p:spPr>
          <a:xfrm>
            <a:off x="5411969" y="1556766"/>
            <a:ext cx="1366498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KTX</a:t>
            </a:r>
            <a:r>
              <a:rPr kumimoji="0" lang="en-US" altLang="ko-KR" sz="1100" b="0" i="0" u="none" strike="noStrike" kern="1200" cap="none" spc="0" normalizeH="0" baseline="0" dirty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 </a:t>
            </a:r>
            <a:r>
              <a:rPr kumimoji="0" lang="ko-KR" altLang="en-US" sz="1100" b="0" i="0" u="none" strike="noStrike" kern="1200" cap="none" spc="0" normalizeH="0" baseline="0" dirty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노선 선택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17761" y="3427866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4.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전라선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17761" y="3856401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5.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중북내륙선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17761" y="4291974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6.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중앙선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17761" y="4747223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7.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호남선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332619" y="1573844"/>
            <a:ext cx="3236064" cy="455217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사각형: 둥근 모서리 12"/>
          <p:cNvSpPr/>
          <p:nvPr/>
        </p:nvSpPr>
        <p:spPr>
          <a:xfrm>
            <a:off x="9081616" y="2149916"/>
            <a:ext cx="1738072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KTX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노선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: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 중부내륙선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9004544" y="2970561"/>
          <a:ext cx="1892216" cy="177167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49800"/>
                    </a:srgbClr>
                  </a:outerShdw>
                </a:effectLst>
                <a:tableStyleId>{01A66EDD-3DAB-4C5B-A090-DC80EC1FD486}</a:tableStyleId>
              </a:tblPr>
              <a:tblGrid>
                <a:gridCol w="57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5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Regular"/>
                          <a:ea typeface="나눔스퀘어 네오 Regula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5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Regular"/>
                          <a:ea typeface="나눔스퀘어 네오 Regular"/>
                        </a:rPr>
                        <a:t>부발역</a:t>
                      </a:r>
                    </a:p>
                  </a:txBody>
                  <a:tcPr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5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Regular"/>
                          <a:ea typeface="나눔스퀘어 네오 Regular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5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Regular"/>
                          <a:ea typeface="나눔스퀘어 네오 Regular"/>
                        </a:rPr>
                        <a:t>가남역</a:t>
                      </a:r>
                    </a:p>
                  </a:txBody>
                  <a:tcPr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5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Regular"/>
                          <a:ea typeface="나눔스퀘어 네오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5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Regular"/>
                          <a:ea typeface="나눔스퀘어 네오 Regular"/>
                        </a:rPr>
                        <a:t>감곡장호원역</a:t>
                      </a:r>
                    </a:p>
                  </a:txBody>
                  <a:tcPr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5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Regular"/>
                          <a:ea typeface="나눔스퀘어 네오 Regular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5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Regular"/>
                          <a:ea typeface="나눔스퀘어 네오 Regular"/>
                        </a:rPr>
                        <a:t>양성온천역</a:t>
                      </a:r>
                    </a:p>
                  </a:txBody>
                  <a:tcPr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5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Regular"/>
                          <a:ea typeface="나눔스퀘어 네오 Regula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5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Regular"/>
                          <a:ea typeface="나눔스퀘어 네오 Regular"/>
                        </a:rPr>
                        <a:t>충주역</a:t>
                      </a:r>
                    </a:p>
                  </a:txBody>
                  <a:tcPr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화살표: 오른쪽 43"/>
          <p:cNvSpPr/>
          <p:nvPr/>
        </p:nvSpPr>
        <p:spPr>
          <a:xfrm>
            <a:off x="3727524" y="3165006"/>
            <a:ext cx="987390" cy="960908"/>
          </a:xfrm>
          <a:prstGeom prst="rightArrow">
            <a:avLst>
              <a:gd name="adj1" fmla="val 28819"/>
              <a:gd name="adj2" fmla="val 44262"/>
            </a:avLst>
          </a:prstGeom>
          <a:gradFill flip="xy" rotWithShape="1">
            <a:gsLst>
              <a:gs pos="54790">
                <a:srgbClr val="A6A6A6">
                  <a:alpha val="100000"/>
                </a:srgbClr>
              </a:gs>
              <a:gs pos="0">
                <a:srgbClr val="FFFF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화살표: 오른쪽 44"/>
          <p:cNvSpPr/>
          <p:nvPr/>
        </p:nvSpPr>
        <p:spPr>
          <a:xfrm>
            <a:off x="7608189" y="3165006"/>
            <a:ext cx="987390" cy="960908"/>
          </a:xfrm>
          <a:prstGeom prst="rightArrow">
            <a:avLst>
              <a:gd name="adj1" fmla="val 28819"/>
              <a:gd name="adj2" fmla="val 44262"/>
            </a:avLst>
          </a:prstGeom>
          <a:gradFill flip="xy" rotWithShape="1">
            <a:gsLst>
              <a:gs pos="54790">
                <a:srgbClr val="A6A6A6">
                  <a:alpha val="100000"/>
                </a:srgbClr>
              </a:gs>
              <a:gs pos="0">
                <a:srgbClr val="FFFF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1858" y="5121030"/>
            <a:ext cx="1687830" cy="48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계속 하시려면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[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엔터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]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를 입력하세요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80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노선 조회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/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59102" y="1326619"/>
            <a:ext cx="1186961" cy="3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08859" y="1482328"/>
            <a:ext cx="3774280" cy="38933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3622" y="2742014"/>
            <a:ext cx="1602378" cy="36659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출발지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3622" y="3776018"/>
            <a:ext cx="1602378" cy="34754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도착지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2739632"/>
            <a:ext cx="1602378" cy="3594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3773636"/>
            <a:ext cx="1602378" cy="3594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59102" y="1475447"/>
            <a:ext cx="1186961" cy="3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08859" y="1482328"/>
            <a:ext cx="3774280" cy="38933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93622" y="2409887"/>
            <a:ext cx="1602378" cy="36659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출발지역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93622" y="3774830"/>
            <a:ext cx="1602378" cy="34754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도착지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96000" y="2407504"/>
            <a:ext cx="1602378" cy="3610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6000" y="3772448"/>
            <a:ext cx="1602378" cy="3594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93622" y="2795054"/>
            <a:ext cx="1602378" cy="366597"/>
          </a:xfrm>
          <a:prstGeom prst="rect">
            <a:avLst/>
          </a:prstGeom>
          <a:solidFill>
            <a:srgbClr val="D9D9D9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출발상세지역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6000" y="2792671"/>
            <a:ext cx="1602378" cy="3610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93622" y="4122377"/>
            <a:ext cx="1602378" cy="366597"/>
          </a:xfrm>
          <a:prstGeom prst="rect">
            <a:avLst/>
          </a:prstGeom>
          <a:solidFill>
            <a:srgbClr val="D9D9D9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도착상세지역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00" y="4119994"/>
            <a:ext cx="1602378" cy="3610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7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노선 조회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/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31019" y="1449586"/>
            <a:ext cx="11529961" cy="288167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143590" y="2172053"/>
          <a:ext cx="6251866" cy="1881227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560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3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출발지</a:t>
                      </a:r>
                      <a:r>
                        <a:rPr kumimoji="0" lang="en-US" altLang="ko-KR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(</a:t>
                      </a:r>
                      <a:r>
                        <a:rPr kumimoji="0" lang="ko-KR" altLang="en-US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역</a:t>
                      </a:r>
                      <a:r>
                        <a:rPr kumimoji="0" lang="en-US" altLang="ko-KR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)</a:t>
                      </a:r>
                      <a:endParaRPr kumimoji="0" lang="ko-KR" altLang="en-US" sz="1600" b="1" i="0" u="none" strike="noStrike" kern="1200" cap="none" normalizeH="0" baseline="0" dirty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도착지</a:t>
                      </a:r>
                      <a:r>
                        <a:rPr kumimoji="0" lang="en-US" altLang="ko-KR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(</a:t>
                      </a:r>
                      <a:r>
                        <a:rPr kumimoji="0" lang="ko-KR" altLang="en-US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역</a:t>
                      </a:r>
                      <a:r>
                        <a:rPr kumimoji="0" lang="en-US" altLang="ko-KR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)</a:t>
                      </a:r>
                      <a:endParaRPr kumimoji="0" lang="ko-KR" altLang="en-US" sz="1600" b="1" i="0" u="none" strike="noStrike" kern="1200" cap="none" normalizeH="0" baseline="0" dirty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날짜</a:t>
                      </a:r>
                      <a:endParaRPr kumimoji="0" lang="en-US" altLang="ko-KR" sz="1600" b="1" i="0" u="none" strike="noStrike" kern="1200" cap="none" normalizeH="0" baseline="0" dirty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용산역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부산역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2023-03-08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14:00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3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용산역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부산역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2023-03-08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14:30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3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용산역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부산역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2023-03-08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15:00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3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1600" b="0" i="0" u="none" strike="noStrike" kern="1200" cap="none" normalizeH="0" baseline="0" dirty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1600" b="0" i="0" u="none" strike="noStrike" kern="1200" cap="none" normalizeH="0" baseline="0" dirty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1600" b="0" i="0" u="none" strike="noStrike" kern="1200" cap="none" normalizeH="0" baseline="0" dirty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1600" b="0" i="0" u="none" strike="noStrike" kern="1200" cap="none" normalizeH="0" baseline="0" dirty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사각형: 둥근 모서리 6"/>
          <p:cNvSpPr/>
          <p:nvPr/>
        </p:nvSpPr>
        <p:spPr>
          <a:xfrm>
            <a:off x="3137094" y="1733323"/>
            <a:ext cx="1356362" cy="244225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예약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211C8-7A93-8E5F-47AF-85E3A86B77D9}"/>
              </a:ext>
            </a:extLst>
          </p:cNvPr>
          <p:cNvSpPr txBox="1"/>
          <p:nvPr/>
        </p:nvSpPr>
        <p:spPr>
          <a:xfrm>
            <a:off x="3980959" y="4949558"/>
            <a:ext cx="2259061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출발일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나눔스퀘어 네오 Regular"/>
              <a:ea typeface="나눔스퀘어 네오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59E66-0F60-8D0C-E92B-CB4DAF372E69}"/>
              </a:ext>
            </a:extLst>
          </p:cNvPr>
          <p:cNvSpPr txBox="1"/>
          <p:nvPr/>
        </p:nvSpPr>
        <p:spPr>
          <a:xfrm>
            <a:off x="6240020" y="4952280"/>
            <a:ext cx="2259061" cy="366959"/>
          </a:xfrm>
          <a:prstGeom prst="rect">
            <a:avLst/>
          </a:prstGeom>
          <a:solidFill>
            <a:schemeClr val="accent2">
              <a:alpha val="100000"/>
            </a:schemeClr>
          </a:solidFill>
          <a:ln>
            <a:solidFill>
              <a:schemeClr val="accent2"/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lt1"/>
                </a:solidFill>
                <a:latin typeface="나눔스퀘어 네오 Regular"/>
                <a:ea typeface="나눔스퀘어 네오 Regular"/>
              </a:rPr>
              <a:t>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F46CE-C4BC-39EE-698C-52BB39BA902C}"/>
              </a:ext>
            </a:extLst>
          </p:cNvPr>
          <p:cNvSpPr txBox="1"/>
          <p:nvPr/>
        </p:nvSpPr>
        <p:spPr>
          <a:xfrm>
            <a:off x="3994609" y="5691557"/>
            <a:ext cx="2259061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출발시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나눔스퀘어 네오 Regular"/>
              <a:ea typeface="나눔스퀘어 네오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75A8C-C2CE-FC6E-F58B-5C0A76B72428}"/>
              </a:ext>
            </a:extLst>
          </p:cNvPr>
          <p:cNvSpPr txBox="1"/>
          <p:nvPr/>
        </p:nvSpPr>
        <p:spPr>
          <a:xfrm>
            <a:off x="6253670" y="5694279"/>
            <a:ext cx="2259061" cy="366959"/>
          </a:xfrm>
          <a:prstGeom prst="rect">
            <a:avLst/>
          </a:prstGeom>
          <a:solidFill>
            <a:schemeClr val="accent2">
              <a:alpha val="100000"/>
            </a:schemeClr>
          </a:solidFill>
          <a:ln>
            <a:solidFill>
              <a:schemeClr val="accent2"/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lt1"/>
                </a:solidFill>
                <a:latin typeface="나눔스퀘어 네오 Regular"/>
                <a:ea typeface="나눔스퀘어 네오 Regular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41650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노선 조회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/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6939" y="5222212"/>
            <a:ext cx="2259061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인원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0" y="5224934"/>
            <a:ext cx="2259061" cy="366959"/>
          </a:xfrm>
          <a:prstGeom prst="rect">
            <a:avLst/>
          </a:prstGeom>
          <a:solidFill>
            <a:schemeClr val="accent2">
              <a:alpha val="100000"/>
            </a:schemeClr>
          </a:solidFill>
          <a:ln>
            <a:solidFill>
              <a:schemeClr val="accent2"/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chemeClr val="lt1"/>
                </a:solidFill>
                <a:latin typeface="나눔스퀘어 네오 Regular"/>
                <a:ea typeface="나눔스퀘어 네오 Regular"/>
              </a:rPr>
              <a:t>입력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31019" y="1449586"/>
            <a:ext cx="11529961" cy="288167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43D5F8-8BA8-1963-7EE8-33114DFEE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39141"/>
              </p:ext>
            </p:extLst>
          </p:nvPr>
        </p:nvGraphicFramePr>
        <p:xfrm>
          <a:off x="2490079" y="2511816"/>
          <a:ext cx="7211839" cy="1025736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20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661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교통수단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도착지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출발일</a:t>
                      </a:r>
                      <a:endParaRPr kumimoji="0" lang="en-US" altLang="ko-KR" sz="1600" b="1" i="0" u="none" strike="noStrike" kern="1200" cap="none" normalizeH="0" baseline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출발시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5290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기차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용산역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부산역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2023-03-08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14:00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5A8704A9-C68B-8CE5-607A-FE993569E547}"/>
              </a:ext>
            </a:extLst>
          </p:cNvPr>
          <p:cNvSpPr/>
          <p:nvPr/>
        </p:nvSpPr>
        <p:spPr>
          <a:xfrm>
            <a:off x="2461577" y="2012643"/>
            <a:ext cx="1356362" cy="244225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40637036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5631" y="2636900"/>
            <a:ext cx="12000738" cy="1362780"/>
          </a:xfrm>
          <a:prstGeom prst="rect">
            <a:avLst/>
          </a:prstGeom>
          <a:gradFill flip="xy" rotWithShape="1">
            <a:gsLst>
              <a:gs pos="0">
                <a:schemeClr val="accent2">
                  <a:alpha val="100000"/>
                </a:schemeClr>
              </a:gs>
              <a:gs pos="93090">
                <a:schemeClr val="bg1">
                  <a:alpha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52110" y="196898"/>
            <a:ext cx="1278255" cy="753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나눔스퀘어 네오 Bold"/>
                <a:ea typeface="나눔스퀘어 네오 Bold"/>
              </a:rPr>
              <a:t>목차</a:t>
            </a:r>
          </a:p>
        </p:txBody>
      </p:sp>
      <p:sp>
        <p:nvSpPr>
          <p:cNvPr id="19" name="액자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1579" y="2991717"/>
            <a:ext cx="7576697" cy="7232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1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네오 Heavy"/>
                <a:ea typeface="나눔스퀘어 네오 Heavy"/>
              </a:rPr>
              <a:t>화면 설계</a:t>
            </a:r>
          </a:p>
        </p:txBody>
      </p:sp>
    </p:spTree>
    <p:extLst>
      <p:ext uri="{BB962C8B-B14F-4D97-AF65-F5344CB8AC3E}">
        <p14:creationId xmlns:p14="http://schemas.microsoft.com/office/powerpoint/2010/main" val="39103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52292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49911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노선 조회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/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6000" y="3426279"/>
            <a:ext cx="2259061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좌석명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55061" y="3429000"/>
            <a:ext cx="2259060" cy="365803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solidFill>
              <a:srgbClr val="0468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38082" y="767923"/>
            <a:ext cx="3296992" cy="5685454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사각형: 둥근 위쪽 모서리 46"/>
          <p:cNvSpPr/>
          <p:nvPr/>
        </p:nvSpPr>
        <p:spPr>
          <a:xfrm>
            <a:off x="1947721" y="1297535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chemeClr val="lt1"/>
          </a:solidFill>
          <a:ln w="12700">
            <a:solidFill>
              <a:schemeClr val="dk1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</a:t>
            </a:r>
          </a:p>
        </p:txBody>
      </p:sp>
      <p:sp>
        <p:nvSpPr>
          <p:cNvPr id="48" name="사각형: 둥근 위쪽 모서리 47"/>
          <p:cNvSpPr/>
          <p:nvPr/>
        </p:nvSpPr>
        <p:spPr>
          <a:xfrm>
            <a:off x="2514859" y="1297536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</a:t>
            </a:r>
          </a:p>
        </p:txBody>
      </p:sp>
      <p:sp>
        <p:nvSpPr>
          <p:cNvPr id="49" name="사각형: 둥근 위쪽 모서리 48"/>
          <p:cNvSpPr/>
          <p:nvPr/>
        </p:nvSpPr>
        <p:spPr>
          <a:xfrm>
            <a:off x="3727586" y="1297536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</a:t>
            </a:r>
          </a:p>
        </p:txBody>
      </p:sp>
      <p:sp>
        <p:nvSpPr>
          <p:cNvPr id="50" name="사각형: 둥근 위쪽 모서리 49"/>
          <p:cNvSpPr/>
          <p:nvPr/>
        </p:nvSpPr>
        <p:spPr>
          <a:xfrm>
            <a:off x="4294724" y="1297536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4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2008853" y="1556766"/>
            <a:ext cx="349748" cy="5380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52" name="사각형: 둥근 모서리 51"/>
          <p:cNvSpPr/>
          <p:nvPr/>
        </p:nvSpPr>
        <p:spPr>
          <a:xfrm>
            <a:off x="2575992" y="1556766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53" name="사각형: 둥근 모서리 52"/>
          <p:cNvSpPr/>
          <p:nvPr/>
        </p:nvSpPr>
        <p:spPr>
          <a:xfrm>
            <a:off x="3798044" y="1547241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54" name="사각형: 둥근 모서리 53"/>
          <p:cNvSpPr/>
          <p:nvPr/>
        </p:nvSpPr>
        <p:spPr>
          <a:xfrm>
            <a:off x="4374707" y="1556766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55" name="사각형: 둥근 위쪽 모서리 54"/>
          <p:cNvSpPr/>
          <p:nvPr/>
        </p:nvSpPr>
        <p:spPr>
          <a:xfrm>
            <a:off x="1966568" y="2000147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5</a:t>
            </a:r>
          </a:p>
        </p:txBody>
      </p:sp>
      <p:sp>
        <p:nvSpPr>
          <p:cNvPr id="56" name="사각형: 둥근 위쪽 모서리 55"/>
          <p:cNvSpPr/>
          <p:nvPr/>
        </p:nvSpPr>
        <p:spPr>
          <a:xfrm>
            <a:off x="2533706" y="2000147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6</a:t>
            </a:r>
          </a:p>
        </p:txBody>
      </p:sp>
      <p:sp>
        <p:nvSpPr>
          <p:cNvPr id="57" name="사각형: 둥근 위쪽 모서리 56"/>
          <p:cNvSpPr/>
          <p:nvPr/>
        </p:nvSpPr>
        <p:spPr>
          <a:xfrm>
            <a:off x="3746433" y="2000147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7</a:t>
            </a:r>
          </a:p>
        </p:txBody>
      </p:sp>
      <p:sp>
        <p:nvSpPr>
          <p:cNvPr id="58" name="사각형: 둥근 위쪽 모서리 57"/>
          <p:cNvSpPr/>
          <p:nvPr/>
        </p:nvSpPr>
        <p:spPr>
          <a:xfrm>
            <a:off x="4313572" y="2000147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8</a:t>
            </a:r>
          </a:p>
        </p:txBody>
      </p:sp>
      <p:sp>
        <p:nvSpPr>
          <p:cNvPr id="59" name="사각형: 둥근 모서리 58"/>
          <p:cNvSpPr/>
          <p:nvPr/>
        </p:nvSpPr>
        <p:spPr>
          <a:xfrm>
            <a:off x="2038990" y="2259378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0" name="사각형: 둥근 모서리 59"/>
          <p:cNvSpPr/>
          <p:nvPr/>
        </p:nvSpPr>
        <p:spPr>
          <a:xfrm>
            <a:off x="2606127" y="2259378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1" name="사각형: 둥근 모서리 60"/>
          <p:cNvSpPr/>
          <p:nvPr/>
        </p:nvSpPr>
        <p:spPr>
          <a:xfrm>
            <a:off x="3818856" y="2259378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2" name="사각형: 둥근 모서리 61"/>
          <p:cNvSpPr/>
          <p:nvPr/>
        </p:nvSpPr>
        <p:spPr>
          <a:xfrm>
            <a:off x="4385995" y="2259378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3" name="사각형: 둥근 위쪽 모서리 62"/>
          <p:cNvSpPr/>
          <p:nvPr/>
        </p:nvSpPr>
        <p:spPr>
          <a:xfrm>
            <a:off x="1958999" y="246158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4" name="사각형: 둥근 위쪽 모서리 63"/>
          <p:cNvSpPr/>
          <p:nvPr/>
        </p:nvSpPr>
        <p:spPr>
          <a:xfrm>
            <a:off x="2526137" y="246158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5" name="사각형: 둥근 위쪽 모서리 64"/>
          <p:cNvSpPr/>
          <p:nvPr/>
        </p:nvSpPr>
        <p:spPr>
          <a:xfrm>
            <a:off x="3738864" y="246158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6" name="사각형: 둥근 위쪽 모서리 65"/>
          <p:cNvSpPr/>
          <p:nvPr/>
        </p:nvSpPr>
        <p:spPr>
          <a:xfrm>
            <a:off x="4306003" y="2461584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7" name="사각형: 둥근 모서리 66"/>
          <p:cNvSpPr/>
          <p:nvPr/>
        </p:nvSpPr>
        <p:spPr>
          <a:xfrm>
            <a:off x="2027694" y="272081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8" name="사각형: 둥근 위쪽 모서리 67"/>
          <p:cNvSpPr/>
          <p:nvPr/>
        </p:nvSpPr>
        <p:spPr>
          <a:xfrm>
            <a:off x="2003639" y="3287147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13</a:t>
            </a:r>
          </a:p>
        </p:txBody>
      </p:sp>
      <p:sp>
        <p:nvSpPr>
          <p:cNvPr id="69" name="사각형: 둥근 위쪽 모서리 68"/>
          <p:cNvSpPr/>
          <p:nvPr/>
        </p:nvSpPr>
        <p:spPr>
          <a:xfrm>
            <a:off x="2570777" y="3287147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14</a:t>
            </a:r>
          </a:p>
        </p:txBody>
      </p:sp>
      <p:sp>
        <p:nvSpPr>
          <p:cNvPr id="70" name="사각형: 둥근 위쪽 모서리 69"/>
          <p:cNvSpPr/>
          <p:nvPr/>
        </p:nvSpPr>
        <p:spPr>
          <a:xfrm>
            <a:off x="3783504" y="3287147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15</a:t>
            </a:r>
          </a:p>
        </p:txBody>
      </p:sp>
      <p:sp>
        <p:nvSpPr>
          <p:cNvPr id="71" name="사각형: 둥근 위쪽 모서리 70"/>
          <p:cNvSpPr/>
          <p:nvPr/>
        </p:nvSpPr>
        <p:spPr>
          <a:xfrm>
            <a:off x="4350643" y="3287147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15</a:t>
            </a:r>
          </a:p>
        </p:txBody>
      </p:sp>
      <p:sp>
        <p:nvSpPr>
          <p:cNvPr id="72" name="사각형: 둥근 모서리 71"/>
          <p:cNvSpPr/>
          <p:nvPr/>
        </p:nvSpPr>
        <p:spPr>
          <a:xfrm>
            <a:off x="2064775" y="3546377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73" name="사각형: 둥근 모서리 72"/>
          <p:cNvSpPr/>
          <p:nvPr/>
        </p:nvSpPr>
        <p:spPr>
          <a:xfrm>
            <a:off x="2631912" y="3546377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74" name="사각형: 둥근 모서리 73"/>
          <p:cNvSpPr/>
          <p:nvPr/>
        </p:nvSpPr>
        <p:spPr>
          <a:xfrm>
            <a:off x="3844641" y="3546377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75" name="사각형: 둥근 모서리 74"/>
          <p:cNvSpPr/>
          <p:nvPr/>
        </p:nvSpPr>
        <p:spPr>
          <a:xfrm>
            <a:off x="4411779" y="3546377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76" name="사각형: 둥근 위쪽 모서리 75"/>
          <p:cNvSpPr/>
          <p:nvPr/>
        </p:nvSpPr>
        <p:spPr>
          <a:xfrm>
            <a:off x="1994314" y="3705361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17</a:t>
            </a:r>
          </a:p>
        </p:txBody>
      </p:sp>
      <p:sp>
        <p:nvSpPr>
          <p:cNvPr id="77" name="사각형: 둥근 위쪽 모서리 76"/>
          <p:cNvSpPr/>
          <p:nvPr/>
        </p:nvSpPr>
        <p:spPr>
          <a:xfrm>
            <a:off x="2561452" y="3705361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18</a:t>
            </a:r>
          </a:p>
        </p:txBody>
      </p:sp>
      <p:sp>
        <p:nvSpPr>
          <p:cNvPr id="78" name="사각형: 둥근 위쪽 모서리 77"/>
          <p:cNvSpPr/>
          <p:nvPr/>
        </p:nvSpPr>
        <p:spPr>
          <a:xfrm>
            <a:off x="3774179" y="3705361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19</a:t>
            </a:r>
          </a:p>
        </p:txBody>
      </p:sp>
      <p:sp>
        <p:nvSpPr>
          <p:cNvPr id="79" name="사각형: 둥근 위쪽 모서리 78"/>
          <p:cNvSpPr/>
          <p:nvPr/>
        </p:nvSpPr>
        <p:spPr>
          <a:xfrm>
            <a:off x="4341317" y="3705361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20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2055450" y="3964592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81" name="사각형: 둥근 모서리 80"/>
          <p:cNvSpPr/>
          <p:nvPr/>
        </p:nvSpPr>
        <p:spPr>
          <a:xfrm>
            <a:off x="2622587" y="3964592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82" name="사각형: 둥근 모서리 81"/>
          <p:cNvSpPr/>
          <p:nvPr/>
        </p:nvSpPr>
        <p:spPr>
          <a:xfrm>
            <a:off x="3835316" y="3964592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83" name="사각형: 둥근 모서리 82"/>
          <p:cNvSpPr/>
          <p:nvPr/>
        </p:nvSpPr>
        <p:spPr>
          <a:xfrm>
            <a:off x="4402454" y="3964592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84" name="사각형: 둥근 위쪽 모서리 83"/>
          <p:cNvSpPr/>
          <p:nvPr/>
        </p:nvSpPr>
        <p:spPr>
          <a:xfrm>
            <a:off x="1996075" y="4141382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21</a:t>
            </a:r>
          </a:p>
        </p:txBody>
      </p:sp>
      <p:sp>
        <p:nvSpPr>
          <p:cNvPr id="85" name="사각형: 둥근 위쪽 모서리 84"/>
          <p:cNvSpPr/>
          <p:nvPr/>
        </p:nvSpPr>
        <p:spPr>
          <a:xfrm>
            <a:off x="2563213" y="414138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22</a:t>
            </a:r>
          </a:p>
        </p:txBody>
      </p:sp>
      <p:sp>
        <p:nvSpPr>
          <p:cNvPr id="86" name="사각형: 둥근 위쪽 모서리 85"/>
          <p:cNvSpPr/>
          <p:nvPr/>
        </p:nvSpPr>
        <p:spPr>
          <a:xfrm>
            <a:off x="3775941" y="414138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23</a:t>
            </a:r>
          </a:p>
        </p:txBody>
      </p:sp>
      <p:sp>
        <p:nvSpPr>
          <p:cNvPr id="87" name="사각형: 둥근 위쪽 모서리 86"/>
          <p:cNvSpPr/>
          <p:nvPr/>
        </p:nvSpPr>
        <p:spPr>
          <a:xfrm>
            <a:off x="4343080" y="414138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24</a:t>
            </a:r>
          </a:p>
        </p:txBody>
      </p:sp>
      <p:sp>
        <p:nvSpPr>
          <p:cNvPr id="88" name="사각형: 둥근 모서리 87"/>
          <p:cNvSpPr/>
          <p:nvPr/>
        </p:nvSpPr>
        <p:spPr>
          <a:xfrm>
            <a:off x="2064776" y="440061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89" name="사각형: 둥근 모서리 88"/>
          <p:cNvSpPr/>
          <p:nvPr/>
        </p:nvSpPr>
        <p:spPr>
          <a:xfrm>
            <a:off x="2631912" y="440061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90" name="사각형: 둥근 모서리 89"/>
          <p:cNvSpPr/>
          <p:nvPr/>
        </p:nvSpPr>
        <p:spPr>
          <a:xfrm>
            <a:off x="3844641" y="440061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91" name="사각형: 둥근 모서리 90"/>
          <p:cNvSpPr/>
          <p:nvPr/>
        </p:nvSpPr>
        <p:spPr>
          <a:xfrm>
            <a:off x="4411780" y="440061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92" name="사각형: 둥근 위쪽 모서리 91"/>
          <p:cNvSpPr/>
          <p:nvPr/>
        </p:nvSpPr>
        <p:spPr>
          <a:xfrm>
            <a:off x="1958999" y="246158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9</a:t>
            </a:r>
          </a:p>
        </p:txBody>
      </p:sp>
      <p:sp>
        <p:nvSpPr>
          <p:cNvPr id="93" name="사각형: 둥근 위쪽 모서리 92"/>
          <p:cNvSpPr/>
          <p:nvPr/>
        </p:nvSpPr>
        <p:spPr>
          <a:xfrm>
            <a:off x="2526137" y="246158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10</a:t>
            </a:r>
          </a:p>
        </p:txBody>
      </p:sp>
      <p:sp>
        <p:nvSpPr>
          <p:cNvPr id="94" name="사각형: 둥근 위쪽 모서리 93"/>
          <p:cNvSpPr/>
          <p:nvPr/>
        </p:nvSpPr>
        <p:spPr>
          <a:xfrm>
            <a:off x="3738864" y="246158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11</a:t>
            </a:r>
          </a:p>
        </p:txBody>
      </p:sp>
      <p:sp>
        <p:nvSpPr>
          <p:cNvPr id="95" name="사각형: 둥근 위쪽 모서리 94"/>
          <p:cNvSpPr/>
          <p:nvPr/>
        </p:nvSpPr>
        <p:spPr>
          <a:xfrm>
            <a:off x="4306003" y="2461584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12</a:t>
            </a:r>
          </a:p>
        </p:txBody>
      </p:sp>
      <p:sp>
        <p:nvSpPr>
          <p:cNvPr id="96" name="사각형: 둥근 모서리 95"/>
          <p:cNvSpPr/>
          <p:nvPr/>
        </p:nvSpPr>
        <p:spPr>
          <a:xfrm>
            <a:off x="2027694" y="272081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97" name="사각형: 둥근 모서리 96"/>
          <p:cNvSpPr/>
          <p:nvPr/>
        </p:nvSpPr>
        <p:spPr>
          <a:xfrm>
            <a:off x="2594831" y="272081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98" name="사각형: 둥근 모서리 97"/>
          <p:cNvSpPr/>
          <p:nvPr/>
        </p:nvSpPr>
        <p:spPr>
          <a:xfrm>
            <a:off x="3807559" y="272081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99" name="사각형: 둥근 모서리 98"/>
          <p:cNvSpPr/>
          <p:nvPr/>
        </p:nvSpPr>
        <p:spPr>
          <a:xfrm>
            <a:off x="4374698" y="272081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00" name="사각형: 둥근 위쪽 모서리 99"/>
          <p:cNvSpPr/>
          <p:nvPr/>
        </p:nvSpPr>
        <p:spPr>
          <a:xfrm>
            <a:off x="1986748" y="4583308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25</a:t>
            </a:r>
          </a:p>
        </p:txBody>
      </p:sp>
      <p:sp>
        <p:nvSpPr>
          <p:cNvPr id="101" name="사각형: 둥근 위쪽 모서리 100"/>
          <p:cNvSpPr/>
          <p:nvPr/>
        </p:nvSpPr>
        <p:spPr>
          <a:xfrm>
            <a:off x="2553886" y="4583308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26</a:t>
            </a:r>
          </a:p>
        </p:txBody>
      </p:sp>
      <p:sp>
        <p:nvSpPr>
          <p:cNvPr id="102" name="사각형: 둥근 위쪽 모서리 101"/>
          <p:cNvSpPr/>
          <p:nvPr/>
        </p:nvSpPr>
        <p:spPr>
          <a:xfrm>
            <a:off x="3766613" y="4583308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27</a:t>
            </a:r>
          </a:p>
        </p:txBody>
      </p:sp>
      <p:sp>
        <p:nvSpPr>
          <p:cNvPr id="103" name="사각형: 둥근 위쪽 모서리 102"/>
          <p:cNvSpPr/>
          <p:nvPr/>
        </p:nvSpPr>
        <p:spPr>
          <a:xfrm>
            <a:off x="4333752" y="4583308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28</a:t>
            </a:r>
          </a:p>
        </p:txBody>
      </p:sp>
      <p:sp>
        <p:nvSpPr>
          <p:cNvPr id="104" name="사각형: 둥근 모서리 103"/>
          <p:cNvSpPr/>
          <p:nvPr/>
        </p:nvSpPr>
        <p:spPr>
          <a:xfrm>
            <a:off x="2055440" y="4842539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05" name="사각형: 둥근 모서리 104"/>
          <p:cNvSpPr/>
          <p:nvPr/>
        </p:nvSpPr>
        <p:spPr>
          <a:xfrm>
            <a:off x="2622577" y="4842539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06" name="사각형: 둥근 모서리 105"/>
          <p:cNvSpPr/>
          <p:nvPr/>
        </p:nvSpPr>
        <p:spPr>
          <a:xfrm>
            <a:off x="3835306" y="4842539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07" name="사각형: 둥근 모서리 106"/>
          <p:cNvSpPr/>
          <p:nvPr/>
        </p:nvSpPr>
        <p:spPr>
          <a:xfrm>
            <a:off x="4402444" y="4842539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08" name="사각형: 둥근 위쪽 모서리 107"/>
          <p:cNvSpPr/>
          <p:nvPr/>
        </p:nvSpPr>
        <p:spPr>
          <a:xfrm>
            <a:off x="2021823" y="5015362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29</a:t>
            </a:r>
          </a:p>
        </p:txBody>
      </p:sp>
      <p:sp>
        <p:nvSpPr>
          <p:cNvPr id="109" name="사각형: 둥근 위쪽 모서리 108"/>
          <p:cNvSpPr/>
          <p:nvPr/>
        </p:nvSpPr>
        <p:spPr>
          <a:xfrm>
            <a:off x="2588961" y="501536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30</a:t>
            </a:r>
          </a:p>
        </p:txBody>
      </p:sp>
      <p:sp>
        <p:nvSpPr>
          <p:cNvPr id="110" name="사각형: 둥근 위쪽 모서리 109"/>
          <p:cNvSpPr/>
          <p:nvPr/>
        </p:nvSpPr>
        <p:spPr>
          <a:xfrm>
            <a:off x="3801688" y="501536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31</a:t>
            </a:r>
          </a:p>
        </p:txBody>
      </p:sp>
      <p:sp>
        <p:nvSpPr>
          <p:cNvPr id="111" name="사각형: 둥근 위쪽 모서리 110"/>
          <p:cNvSpPr/>
          <p:nvPr/>
        </p:nvSpPr>
        <p:spPr>
          <a:xfrm>
            <a:off x="4368826" y="5015363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32</a:t>
            </a:r>
          </a:p>
        </p:txBody>
      </p:sp>
      <p:sp>
        <p:nvSpPr>
          <p:cNvPr id="112" name="사각형: 둥근 모서리 111"/>
          <p:cNvSpPr/>
          <p:nvPr/>
        </p:nvSpPr>
        <p:spPr>
          <a:xfrm>
            <a:off x="2101811" y="527459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13" name="사각형: 둥근 모서리 112"/>
          <p:cNvSpPr/>
          <p:nvPr/>
        </p:nvSpPr>
        <p:spPr>
          <a:xfrm>
            <a:off x="2668948" y="527459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14" name="사각형: 둥근 모서리 113"/>
          <p:cNvSpPr/>
          <p:nvPr/>
        </p:nvSpPr>
        <p:spPr>
          <a:xfrm>
            <a:off x="3881677" y="527459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15" name="사각형: 둥근 모서리 114"/>
          <p:cNvSpPr/>
          <p:nvPr/>
        </p:nvSpPr>
        <p:spPr>
          <a:xfrm>
            <a:off x="4448815" y="5274593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16" name="사각형: 둥근 위쪽 모서리 115"/>
          <p:cNvSpPr/>
          <p:nvPr/>
        </p:nvSpPr>
        <p:spPr>
          <a:xfrm>
            <a:off x="1992348" y="5465619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33</a:t>
            </a:r>
          </a:p>
        </p:txBody>
      </p:sp>
      <p:sp>
        <p:nvSpPr>
          <p:cNvPr id="117" name="사각형: 둥근 위쪽 모서리 116"/>
          <p:cNvSpPr/>
          <p:nvPr/>
        </p:nvSpPr>
        <p:spPr>
          <a:xfrm>
            <a:off x="2559486" y="5465620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34</a:t>
            </a:r>
          </a:p>
        </p:txBody>
      </p:sp>
      <p:sp>
        <p:nvSpPr>
          <p:cNvPr id="118" name="사각형: 둥근 위쪽 모서리 117"/>
          <p:cNvSpPr/>
          <p:nvPr/>
        </p:nvSpPr>
        <p:spPr>
          <a:xfrm>
            <a:off x="3772214" y="5465620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35</a:t>
            </a:r>
          </a:p>
        </p:txBody>
      </p:sp>
      <p:sp>
        <p:nvSpPr>
          <p:cNvPr id="119" name="사각형: 둥근 위쪽 모서리 118"/>
          <p:cNvSpPr/>
          <p:nvPr/>
        </p:nvSpPr>
        <p:spPr>
          <a:xfrm>
            <a:off x="4339352" y="5465620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36</a:t>
            </a:r>
          </a:p>
        </p:txBody>
      </p:sp>
      <p:sp>
        <p:nvSpPr>
          <p:cNvPr id="120" name="사각형: 둥근 모서리 119"/>
          <p:cNvSpPr/>
          <p:nvPr/>
        </p:nvSpPr>
        <p:spPr>
          <a:xfrm>
            <a:off x="2064776" y="5724850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21" name="사각형: 둥근 모서리 120"/>
          <p:cNvSpPr/>
          <p:nvPr/>
        </p:nvSpPr>
        <p:spPr>
          <a:xfrm>
            <a:off x="2631912" y="5724850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22" name="사각형: 둥근 모서리 121"/>
          <p:cNvSpPr/>
          <p:nvPr/>
        </p:nvSpPr>
        <p:spPr>
          <a:xfrm>
            <a:off x="3844641" y="5724850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23" name="사각형: 둥근 모서리 122"/>
          <p:cNvSpPr/>
          <p:nvPr/>
        </p:nvSpPr>
        <p:spPr>
          <a:xfrm>
            <a:off x="4411780" y="5724850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24" name="사각형: 둥근 위쪽 모서리 123"/>
          <p:cNvSpPr/>
          <p:nvPr/>
        </p:nvSpPr>
        <p:spPr>
          <a:xfrm>
            <a:off x="1979186" y="5927004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37</a:t>
            </a:r>
          </a:p>
        </p:txBody>
      </p:sp>
      <p:sp>
        <p:nvSpPr>
          <p:cNvPr id="125" name="사각형: 둥근 위쪽 모서리 124"/>
          <p:cNvSpPr/>
          <p:nvPr/>
        </p:nvSpPr>
        <p:spPr>
          <a:xfrm>
            <a:off x="2546324" y="5927005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38</a:t>
            </a:r>
          </a:p>
        </p:txBody>
      </p:sp>
      <p:sp>
        <p:nvSpPr>
          <p:cNvPr id="126" name="사각형: 둥근 위쪽 모서리 125"/>
          <p:cNvSpPr/>
          <p:nvPr/>
        </p:nvSpPr>
        <p:spPr>
          <a:xfrm>
            <a:off x="3759052" y="5927005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39</a:t>
            </a:r>
          </a:p>
        </p:txBody>
      </p:sp>
      <p:sp>
        <p:nvSpPr>
          <p:cNvPr id="127" name="사각형: 둥근 위쪽 모서리 126"/>
          <p:cNvSpPr/>
          <p:nvPr/>
        </p:nvSpPr>
        <p:spPr>
          <a:xfrm>
            <a:off x="4326191" y="5927005"/>
            <a:ext cx="487150" cy="283706"/>
          </a:xfrm>
          <a:prstGeom prst="round2SameRect">
            <a:avLst>
              <a:gd name="adj1" fmla="val 44270"/>
              <a:gd name="adj2" fmla="val 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나눔스퀘어 네오 Bold"/>
                <a:ea typeface="나눔스퀘어 네오 Bold"/>
              </a:rPr>
              <a:t>40</a:t>
            </a:r>
          </a:p>
        </p:txBody>
      </p:sp>
      <p:sp>
        <p:nvSpPr>
          <p:cNvPr id="128" name="사각형: 둥근 모서리 127"/>
          <p:cNvSpPr/>
          <p:nvPr/>
        </p:nvSpPr>
        <p:spPr>
          <a:xfrm>
            <a:off x="2055440" y="6186235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29" name="사각형: 둥근 모서리 128"/>
          <p:cNvSpPr/>
          <p:nvPr/>
        </p:nvSpPr>
        <p:spPr>
          <a:xfrm>
            <a:off x="2622576" y="6186235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30" name="사각형: 둥근 모서리 129"/>
          <p:cNvSpPr/>
          <p:nvPr/>
        </p:nvSpPr>
        <p:spPr>
          <a:xfrm>
            <a:off x="3835305" y="6186235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31" name="사각형: 둥근 모서리 130"/>
          <p:cNvSpPr/>
          <p:nvPr/>
        </p:nvSpPr>
        <p:spPr>
          <a:xfrm>
            <a:off x="4402444" y="6186235"/>
            <a:ext cx="349748" cy="5380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06131" y="908203"/>
            <a:ext cx="1627453" cy="290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>
                <a:latin typeface="나눔스퀘어 네오 Regular"/>
                <a:ea typeface="나눔스퀘어 네오 Regular"/>
              </a:rPr>
              <a:t>&lt;</a:t>
            </a:r>
            <a:r>
              <a:rPr lang="ko-KR" altLang="en-US" sz="1300">
                <a:latin typeface="나눔스퀘어 네오 Regular"/>
                <a:ea typeface="나눔스퀘어 네오 Regular"/>
              </a:rPr>
              <a:t>퍼스트 클래스</a:t>
            </a:r>
            <a:r>
              <a:rPr lang="en-US" altLang="ko-KR" sz="1300">
                <a:latin typeface="나눔스퀘어 네오 Regular"/>
                <a:ea typeface="나눔스퀘어 네오 Regular"/>
              </a:rPr>
              <a:t>&gt;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587283" y="1700302"/>
            <a:ext cx="1627453" cy="2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&lt;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비즈니스 클래스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&gt;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643201" y="2922448"/>
            <a:ext cx="1627453" cy="2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&lt;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이코노미 클래스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36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52292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49911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노선 조회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/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6665" y="4385130"/>
            <a:ext cx="4558669" cy="3659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50000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원을 결제하시겠습니까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6666" y="5530426"/>
            <a:ext cx="4558669" cy="90656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[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결제 완료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]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마일리지는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000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원입니다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n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을 입력하면 조회화면으로 이동합니다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66470" y="4952974"/>
            <a:ext cx="2259061" cy="365803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solidFill>
              <a:srgbClr val="0468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y/n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31019" y="835359"/>
            <a:ext cx="11529961" cy="31063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689086" y="1973115"/>
          <a:ext cx="10813819" cy="1025736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20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661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교통수단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도착지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출발일</a:t>
                      </a:r>
                      <a:endParaRPr kumimoji="0" lang="en-US" altLang="ko-KR" sz="1600" b="1" i="0" u="none" strike="noStrike" kern="1200" cap="none" normalizeH="0" baseline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출발시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예약일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요금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좌석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5290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기차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용산역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부산역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2023-03-08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14:00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2023-03-07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50000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A35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사각형: 둥근 모서리 6"/>
          <p:cNvSpPr/>
          <p:nvPr/>
        </p:nvSpPr>
        <p:spPr>
          <a:xfrm>
            <a:off x="708413" y="1407551"/>
            <a:ext cx="1356362" cy="244225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36896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59102" y="1091215"/>
            <a:ext cx="1186961" cy="3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08078" y="1490355"/>
            <a:ext cx="3774280" cy="3875022"/>
          </a:xfrm>
          <a:prstGeom prst="rect">
            <a:avLst/>
          </a:prstGeom>
          <a:solidFill>
            <a:schemeClr val="lt1"/>
          </a:solidFill>
          <a:ln>
            <a:solidFill>
              <a:srgbClr val="BFBFBF"/>
            </a:solidFill>
            <a:prstDash val="solid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사각형: 둥근 모서리 6"/>
          <p:cNvSpPr/>
          <p:nvPr/>
        </p:nvSpPr>
        <p:spPr>
          <a:xfrm>
            <a:off x="5543777" y="1905007"/>
            <a:ext cx="1102881" cy="227831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</p:txBody>
      </p:sp>
      <p:sp>
        <p:nvSpPr>
          <p:cNvPr id="45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46" name="사각형: 둥근 모서리 6"/>
          <p:cNvSpPr/>
          <p:nvPr/>
        </p:nvSpPr>
        <p:spPr>
          <a:xfrm>
            <a:off x="656128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회원 기능 선택 화면</a:t>
            </a:r>
          </a:p>
        </p:txBody>
      </p:sp>
      <p:sp>
        <p:nvSpPr>
          <p:cNvPr id="47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유실물 조회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11258" y="2614833"/>
            <a:ext cx="2367919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기차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1258" y="3161840"/>
            <a:ext cx="2367919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버스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11258" y="3700117"/>
            <a:ext cx="2367919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비행기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97652" y="4355412"/>
            <a:ext cx="2395132" cy="36580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39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35477" y="1065063"/>
            <a:ext cx="3236064" cy="5060954"/>
          </a:xfrm>
          <a:prstGeom prst="rect">
            <a:avLst/>
          </a:prstGeom>
          <a:solidFill>
            <a:schemeClr val="lt1"/>
          </a:solidFill>
          <a:ln>
            <a:solidFill>
              <a:srgbClr val="BFBFB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76053" y="2564892"/>
            <a:ext cx="2354913" cy="3383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ITX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6053" y="3260191"/>
            <a:ext cx="2354913" cy="3383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KTX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6053" y="4581144"/>
            <a:ext cx="2354913" cy="361583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6053" y="3882711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무궁화호</a:t>
            </a:r>
          </a:p>
        </p:txBody>
      </p:sp>
      <p:sp>
        <p:nvSpPr>
          <p:cNvPr id="50" name="사각형: 둥근 모서리 12"/>
          <p:cNvSpPr/>
          <p:nvPr/>
        </p:nvSpPr>
        <p:spPr>
          <a:xfrm>
            <a:off x="1570261" y="1700784"/>
            <a:ext cx="1366498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열차 종류 선택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477186" y="1065063"/>
            <a:ext cx="3236064" cy="506095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7761" y="2081412"/>
            <a:ext cx="2354913" cy="3383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강릉선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7761" y="2538599"/>
            <a:ext cx="2354913" cy="3383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경부고속선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17761" y="5365632"/>
            <a:ext cx="2354913" cy="366522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17761" y="2995812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경전선</a:t>
            </a:r>
          </a:p>
        </p:txBody>
      </p:sp>
      <p:sp>
        <p:nvSpPr>
          <p:cNvPr id="56" name="사각형: 둥근 모서리 12"/>
          <p:cNvSpPr/>
          <p:nvPr/>
        </p:nvSpPr>
        <p:spPr>
          <a:xfrm>
            <a:off x="5411969" y="1556766"/>
            <a:ext cx="1366498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KTX </a:t>
            </a:r>
            <a:r>
              <a:rPr kumimoji="0" lang="ko-KR" altLang="en-US" sz="1100" b="0" i="0" u="none" strike="noStrike" kern="1200" cap="none" spc="0" normalizeH="0" baseline="0" dirty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노선 선택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17761" y="3427866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4.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전라선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17761" y="3856401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5.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중북내륙선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17761" y="4291974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6.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중앙선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17761" y="4747223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7.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호남선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332619" y="1573844"/>
            <a:ext cx="3236064" cy="455217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사각형: 둥근 모서리 12"/>
          <p:cNvSpPr/>
          <p:nvPr/>
        </p:nvSpPr>
        <p:spPr>
          <a:xfrm>
            <a:off x="9081616" y="2149916"/>
            <a:ext cx="1738072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KTX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노선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: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 중부내륙선</a:t>
            </a:r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9004544" y="2970561"/>
          <a:ext cx="1892216" cy="177167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{01A66EDD-3DAB-4C5B-A090-DC80EC1FD486}</a:tableStyleId>
              </a:tblPr>
              <a:tblGrid>
                <a:gridCol w="57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부발역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가남역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감곡장호원역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양성온천역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충주역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화살표: 오른쪽 73"/>
          <p:cNvSpPr/>
          <p:nvPr/>
        </p:nvSpPr>
        <p:spPr>
          <a:xfrm>
            <a:off x="3727524" y="3165006"/>
            <a:ext cx="987390" cy="960908"/>
          </a:xfrm>
          <a:prstGeom prst="rightArrow">
            <a:avLst>
              <a:gd name="adj1" fmla="val 28819"/>
              <a:gd name="adj2" fmla="val 44262"/>
            </a:avLst>
          </a:prstGeom>
          <a:gradFill flip="xy" rotWithShape="1">
            <a:gsLst>
              <a:gs pos="54790">
                <a:srgbClr val="A6A6A6">
                  <a:alpha val="100000"/>
                </a:srgbClr>
              </a:gs>
              <a:gs pos="0">
                <a:schemeClr val="bg1"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화살표: 오른쪽 74"/>
          <p:cNvSpPr/>
          <p:nvPr/>
        </p:nvSpPr>
        <p:spPr>
          <a:xfrm>
            <a:off x="7608189" y="3165006"/>
            <a:ext cx="987390" cy="960908"/>
          </a:xfrm>
          <a:prstGeom prst="rightArrow">
            <a:avLst>
              <a:gd name="adj1" fmla="val 28819"/>
              <a:gd name="adj2" fmla="val 44262"/>
            </a:avLst>
          </a:prstGeom>
          <a:gradFill flip="xy" rotWithShape="1">
            <a:gsLst>
              <a:gs pos="54790">
                <a:srgbClr val="A6A6A6">
                  <a:alpha val="100000"/>
                </a:srgbClr>
              </a:gs>
              <a:gs pos="0">
                <a:srgbClr val="FFFF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131858" y="5121030"/>
            <a:ext cx="1687830" cy="48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00">
                <a:latin typeface="나눔스퀘어 네오 Regular"/>
                <a:ea typeface="나눔스퀘어 네오 Regular"/>
              </a:rPr>
              <a:t>계속 하시려면</a:t>
            </a:r>
          </a:p>
          <a:p>
            <a:pPr algn="ctr">
              <a:defRPr/>
            </a:pPr>
            <a:r>
              <a:rPr lang="en-US" altLang="ko-KR" sz="1300">
                <a:latin typeface="나눔스퀘어 네오 Regular"/>
                <a:ea typeface="나눔스퀘어 네오 Regular"/>
              </a:rPr>
              <a:t>[</a:t>
            </a:r>
            <a:r>
              <a:rPr lang="ko-KR" altLang="en-US" sz="1300">
                <a:latin typeface="나눔스퀘어 네오 Regular"/>
                <a:ea typeface="나눔스퀘어 네오 Regular"/>
              </a:rPr>
              <a:t>엔터</a:t>
            </a:r>
            <a:r>
              <a:rPr lang="en-US" altLang="ko-KR" sz="1300">
                <a:latin typeface="나눔스퀘어 네오 Regular"/>
                <a:ea typeface="나눔스퀘어 네오 Regular"/>
              </a:rPr>
              <a:t>]</a:t>
            </a:r>
            <a:r>
              <a:rPr lang="ko-KR" altLang="en-US" sz="1300">
                <a:latin typeface="나눔스퀘어 네오 Regular"/>
                <a:ea typeface="나눔스퀘어 네오 Regular"/>
              </a:rPr>
              <a:t>를 입력하세요</a:t>
            </a:r>
            <a:r>
              <a:rPr lang="en-US" altLang="ko-KR" sz="1300"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7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78" name="사각형: 둥근 모서리 6"/>
          <p:cNvSpPr/>
          <p:nvPr/>
        </p:nvSpPr>
        <p:spPr>
          <a:xfrm>
            <a:off x="769067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선택</a:t>
            </a:r>
          </a:p>
        </p:txBody>
      </p:sp>
      <p:sp>
        <p:nvSpPr>
          <p:cNvPr id="79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유실물 조회</a:t>
            </a:r>
          </a:p>
        </p:txBody>
      </p:sp>
    </p:spTree>
    <p:extLst>
      <p:ext uri="{BB962C8B-B14F-4D97-AF65-F5344CB8AC3E}">
        <p14:creationId xmlns:p14="http://schemas.microsoft.com/office/powerpoint/2010/main" val="27068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9102" y="1326619"/>
            <a:ext cx="1186961" cy="3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사각형: 둥근 모서리 6"/>
          <p:cNvSpPr/>
          <p:nvPr/>
        </p:nvSpPr>
        <p:spPr>
          <a:xfrm>
            <a:off x="769067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선택</a:t>
            </a:r>
          </a:p>
        </p:txBody>
      </p:sp>
      <p:sp>
        <p:nvSpPr>
          <p:cNvPr id="40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유실물 조회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59102" y="1081690"/>
            <a:ext cx="1186961" cy="3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08860" y="1700292"/>
            <a:ext cx="3774280" cy="302487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5218" y="2924937"/>
            <a:ext cx="1602378" cy="3675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95218" y="3565535"/>
            <a:ext cx="1602378" cy="3675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92840" y="2927319"/>
            <a:ext cx="1602378" cy="36659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탑승날짜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92840" y="3567917"/>
            <a:ext cx="1602378" cy="34754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도착지</a:t>
            </a:r>
          </a:p>
        </p:txBody>
      </p:sp>
      <p:sp>
        <p:nvSpPr>
          <p:cNvPr id="48" name="사각형: 둥근 모서리 6"/>
          <p:cNvSpPr/>
          <p:nvPr/>
        </p:nvSpPr>
        <p:spPr>
          <a:xfrm>
            <a:off x="5543777" y="2265052"/>
            <a:ext cx="1102881" cy="227831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</p:txBody>
      </p:sp>
    </p:spTree>
    <p:extLst>
      <p:ext uri="{BB962C8B-B14F-4D97-AF65-F5344CB8AC3E}">
        <p14:creationId xmlns:p14="http://schemas.microsoft.com/office/powerpoint/2010/main" val="7157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38579" y="1664771"/>
            <a:ext cx="11514842" cy="256387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5630" y="5416742"/>
            <a:ext cx="6980740" cy="36741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[Enter]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를 누르면 이전 화면으로 돌아갑니다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38" name="사각형: 둥근 모서리 6"/>
          <p:cNvSpPr/>
          <p:nvPr/>
        </p:nvSpPr>
        <p:spPr>
          <a:xfrm>
            <a:off x="656128" y="1975504"/>
            <a:ext cx="1133120" cy="229343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목록</a:t>
            </a:r>
          </a:p>
        </p:txBody>
      </p:sp>
      <p:sp>
        <p:nvSpPr>
          <p:cNvPr id="41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42" name="사각형: 둥근 모서리 6"/>
          <p:cNvSpPr/>
          <p:nvPr/>
        </p:nvSpPr>
        <p:spPr>
          <a:xfrm>
            <a:off x="656128" y="152292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회원 기능 선택 화면</a:t>
            </a:r>
          </a:p>
        </p:txBody>
      </p:sp>
      <p:sp>
        <p:nvSpPr>
          <p:cNvPr id="43" name="사각형: 둥근 모서리 6"/>
          <p:cNvSpPr/>
          <p:nvPr/>
        </p:nvSpPr>
        <p:spPr>
          <a:xfrm>
            <a:off x="1959012" y="149911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유실물 조회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584202" y="2466784"/>
          <a:ext cx="11023596" cy="962216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이용 대중교통명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유실물명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습득 날짜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습득 장소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보관기간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나눔스퀘어 네오 Light"/>
                          <a:ea typeface="나눔스퀘어 네오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비행기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나눔스퀘어 네오 Light"/>
                          <a:ea typeface="나눔스퀘어 네오 Light"/>
                        </a:rPr>
                        <a:t>2023-02-25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 네오 Light"/>
                          <a:ea typeface="나눔스퀘어 네오 Light"/>
                        </a:rPr>
                        <a:t>인천공항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나눔스퀘어 네오 Light"/>
                          <a:ea typeface="나눔스퀘어 네오 Light"/>
                        </a:rPr>
                        <a:t>2024-02-25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0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52292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예약내역 조회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86979" y="4437126"/>
            <a:ext cx="2777192" cy="33566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결제 영수증 출력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86979" y="5013198"/>
            <a:ext cx="2777192" cy="3388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예약 취소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86979" y="6195756"/>
            <a:ext cx="2777192" cy="329631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31019" y="1412748"/>
            <a:ext cx="11529961" cy="259232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사각형: 둥근 모서리 6"/>
          <p:cNvSpPr/>
          <p:nvPr/>
        </p:nvSpPr>
        <p:spPr>
          <a:xfrm>
            <a:off x="712051" y="1894905"/>
            <a:ext cx="1356362" cy="244225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예약 내역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86979" y="5589270"/>
            <a:ext cx="2777192" cy="3388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 이전 화면으로 돌아가기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D919C7-BC9F-533A-4487-EAA391F60E0F}"/>
              </a:ext>
            </a:extLst>
          </p:cNvPr>
          <p:cNvGraphicFramePr>
            <a:graphicFrameLocks noGrp="1"/>
          </p:cNvGraphicFramePr>
          <p:nvPr/>
        </p:nvGraphicFramePr>
        <p:xfrm>
          <a:off x="708413" y="2419973"/>
          <a:ext cx="10813819" cy="1025736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20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661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교통수단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도착지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출발일</a:t>
                      </a:r>
                      <a:endParaRPr kumimoji="0" lang="en-US" altLang="ko-KR" sz="1600" b="1" i="0" u="none" strike="noStrike" kern="1200" cap="none" normalizeH="0" baseline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출발시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예약일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요금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좌석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5290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기차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용산역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부산역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2023-03-08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14:00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2023-03-07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50000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A35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0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52292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예약내역 조회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15118" y="4690271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결제 영수증을 출력하시겠습니까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3250" y="4703109"/>
            <a:ext cx="1701166" cy="36580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y/n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</a:p>
        </p:txBody>
      </p:sp>
      <p:sp>
        <p:nvSpPr>
          <p:cNvPr id="49" name="사각형: 둥근 모서리 6"/>
          <p:cNvSpPr/>
          <p:nvPr/>
        </p:nvSpPr>
        <p:spPr>
          <a:xfrm>
            <a:off x="3159162" y="166239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C49DD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결제영수증 출력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15118" y="5346134"/>
            <a:ext cx="3538132" cy="36696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예약번호를 입력하세요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3250" y="5372580"/>
            <a:ext cx="1701166" cy="36580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31019" y="1412748"/>
            <a:ext cx="11529961" cy="259232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02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사각형: 둥근 모서리 6"/>
          <p:cNvSpPr/>
          <p:nvPr/>
        </p:nvSpPr>
        <p:spPr>
          <a:xfrm>
            <a:off x="883277" y="1772793"/>
            <a:ext cx="1356362" cy="244225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예약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8B4185-8F40-F715-5276-2699F659D38E}"/>
              </a:ext>
            </a:extLst>
          </p:cNvPr>
          <p:cNvGraphicFramePr>
            <a:graphicFrameLocks noGrp="1"/>
          </p:cNvGraphicFramePr>
          <p:nvPr/>
        </p:nvGraphicFramePr>
        <p:xfrm>
          <a:off x="708413" y="2419973"/>
          <a:ext cx="10813819" cy="1025736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20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661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교통수단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도착지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출발일</a:t>
                      </a:r>
                      <a:endParaRPr kumimoji="0" lang="en-US" altLang="ko-KR" sz="1600" b="1" i="0" u="none" strike="noStrike" kern="1200" cap="none" normalizeH="0" baseline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출발시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예약일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요금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좌석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5290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기차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용산역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부산역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2023-03-08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14:00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2023-03-07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50000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A35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86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52292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예약내역 조회</a:t>
            </a:r>
          </a:p>
        </p:txBody>
      </p:sp>
      <p:sp>
        <p:nvSpPr>
          <p:cNvPr id="49" name="사각형: 둥근 모서리 6"/>
          <p:cNvSpPr/>
          <p:nvPr/>
        </p:nvSpPr>
        <p:spPr>
          <a:xfrm>
            <a:off x="3159162" y="166239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C49DD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결제영수증 출력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59102" y="1326619"/>
            <a:ext cx="1186961" cy="3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208860" y="948928"/>
            <a:ext cx="3774280" cy="463629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사각형: 둥근 모서리 6"/>
          <p:cNvSpPr/>
          <p:nvPr/>
        </p:nvSpPr>
        <p:spPr>
          <a:xfrm>
            <a:off x="5544559" y="1253685"/>
            <a:ext cx="1102881" cy="227831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영수증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4541837" y="1793557"/>
          <a:ext cx="3108326" cy="32708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4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예약 번호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교통수단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기차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출발지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도착지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부산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출발일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2023-03-08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출발시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14:00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예약일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2023-03-07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요금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50000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4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좌석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A-35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884576" y="5832814"/>
            <a:ext cx="6422847" cy="64364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[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출력 완료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]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이전화면으로 돌아가고 싶다면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Enter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를 눌러주세요</a:t>
            </a:r>
          </a:p>
        </p:txBody>
      </p:sp>
    </p:spTree>
    <p:extLst>
      <p:ext uri="{BB962C8B-B14F-4D97-AF65-F5344CB8AC3E}">
        <p14:creationId xmlns:p14="http://schemas.microsoft.com/office/powerpoint/2010/main" val="28593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52292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예약내역 조회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86979" y="4437126"/>
            <a:ext cx="2777192" cy="33566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결제 영수증 출력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86979" y="5013198"/>
            <a:ext cx="2777192" cy="3388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예약 취소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86979" y="6195756"/>
            <a:ext cx="2777192" cy="329631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31019" y="1412748"/>
            <a:ext cx="11529961" cy="259232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사각형: 둥근 모서리 6"/>
          <p:cNvSpPr/>
          <p:nvPr/>
        </p:nvSpPr>
        <p:spPr>
          <a:xfrm>
            <a:off x="712051" y="1894905"/>
            <a:ext cx="1356362" cy="244225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예약 내역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86979" y="5589270"/>
            <a:ext cx="2777192" cy="3388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 이전 화면으로 돌아가기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D919C7-BC9F-533A-4487-EAA391F60E0F}"/>
              </a:ext>
            </a:extLst>
          </p:cNvPr>
          <p:cNvGraphicFramePr>
            <a:graphicFrameLocks noGrp="1"/>
          </p:cNvGraphicFramePr>
          <p:nvPr/>
        </p:nvGraphicFramePr>
        <p:xfrm>
          <a:off x="708413" y="2419973"/>
          <a:ext cx="10813819" cy="1025736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20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661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교통수단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도착지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출발일</a:t>
                      </a:r>
                      <a:endParaRPr kumimoji="0" lang="en-US" altLang="ko-KR" sz="1600" b="1" i="0" u="none" strike="noStrike" kern="1200" cap="none" normalizeH="0" baseline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출발시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예약일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요금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좌석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5290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기차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용산역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부산역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2023-03-08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14:00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2023-03-07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50000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A35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평행 사변형 18"/>
          <p:cNvSpPr/>
          <p:nvPr/>
        </p:nvSpPr>
        <p:spPr>
          <a:xfrm>
            <a:off x="785813" y="0"/>
            <a:ext cx="10620374" cy="6858000"/>
          </a:xfrm>
          <a:prstGeom prst="parallelogram">
            <a:avLst>
              <a:gd name="adj" fmla="val 96228"/>
            </a:avLst>
          </a:prstGeom>
          <a:gradFill flip="xy" rotWithShape="1">
            <a:gsLst>
              <a:gs pos="0">
                <a:srgbClr val="C0CDEF">
                  <a:alpha val="99000"/>
                </a:srgbClr>
              </a:gs>
              <a:gs pos="100000">
                <a:schemeClr val="bg1">
                  <a:alpha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4252911" y="1173478"/>
            <a:ext cx="3952878" cy="1483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600" b="0" i="0" u="none" strike="noStrike" kern="1200" cap="none" spc="0" normalizeH="0" baseline="0">
                <a:solidFill>
                  <a:srgbClr val="FFD700">
                    <a:alpha val="46000"/>
                  </a:srgbClr>
                </a:solidFill>
                <a:latin typeface="Segoe UI Black"/>
                <a:ea typeface="HY헤드라인M"/>
              </a:rPr>
              <a:t>Traffic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600" b="0" i="0" u="none" strike="noStrike" kern="1200" cap="none" spc="0" normalizeH="0" baseline="0">
                <a:solidFill>
                  <a:srgbClr val="FFD700">
                    <a:alpha val="46000"/>
                  </a:srgbClr>
                </a:solidFill>
                <a:latin typeface="Segoe UI Black"/>
                <a:ea typeface="HY헤드라인M"/>
              </a:rPr>
              <a:t>Combine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 선택화면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6934" y="3246098"/>
            <a:ext cx="3538132" cy="365803"/>
          </a:xfrm>
          <a:prstGeom prst="rect">
            <a:avLst/>
          </a:prstGeom>
          <a:solidFill>
            <a:schemeClr val="lt1"/>
          </a:solidFill>
          <a:ln>
            <a:solidFill>
              <a:srgbClr val="BFBFB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나눔스퀘어 네오 Regular"/>
                <a:ea typeface="나눔스퀘어 네오 Regular"/>
              </a:rPr>
              <a:t>1.</a:t>
            </a:r>
            <a:r>
              <a:rPr lang="ko-KR" altLang="en-US">
                <a:latin typeface="나눔스퀘어 네오 Regular"/>
                <a:ea typeface="나눔스퀘어 네오 Regular"/>
              </a:rPr>
              <a:t> 노선 조회</a:t>
            </a:r>
            <a:r>
              <a:rPr lang="en-US" altLang="ko-KR">
                <a:latin typeface="나눔스퀘어 네오 Regular"/>
                <a:ea typeface="나눔스퀘어 네오 Regular"/>
              </a:rPr>
              <a:t>/</a:t>
            </a:r>
            <a:r>
              <a:rPr lang="ko-KR" altLang="en-US">
                <a:latin typeface="나눔스퀘어 네오 Regular"/>
                <a:ea typeface="나눔스퀘어 네오 Regular"/>
              </a:rPr>
              <a:t>유실물 조회 서비스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6934" y="3871573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6934" y="4509748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회원가입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6934" y="5106648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4.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종료하기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26934" y="5871166"/>
            <a:ext cx="3538132" cy="365804"/>
          </a:xfrm>
          <a:prstGeom prst="rect">
            <a:avLst/>
          </a:prstGeom>
          <a:solidFill>
            <a:schemeClr val="accent2">
              <a:alpha val="10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lt1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lt1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lt1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9561" y="1142998"/>
            <a:ext cx="3952877" cy="1483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>
                <a:latin typeface="Segoe UI Black"/>
                <a:ea typeface="HY헤드라인M"/>
              </a:rPr>
              <a:t>Traffic</a:t>
            </a:r>
          </a:p>
          <a:p>
            <a:pPr algn="ctr">
              <a:defRPr/>
            </a:pPr>
            <a:r>
              <a:rPr lang="en-US" altLang="ko-KR" sz="4600">
                <a:latin typeface="Segoe UI Black"/>
                <a:ea typeface="HY헤드라인M"/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66177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예약내역 조회</a:t>
            </a:r>
          </a:p>
        </p:txBody>
      </p:sp>
      <p:sp>
        <p:nvSpPr>
          <p:cNvPr id="49" name="사각형: 둥근 모서리 6"/>
          <p:cNvSpPr/>
          <p:nvPr/>
        </p:nvSpPr>
        <p:spPr>
          <a:xfrm>
            <a:off x="3159162" y="166239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C49DD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예약 취소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15118" y="4366421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예약을 취소하시겠습니까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84576" y="5718514"/>
            <a:ext cx="6422847" cy="64364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[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취소 완료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]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이전화면으로 돌아가고 싶다면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Enter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를 눌러주세요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53250" y="4379259"/>
            <a:ext cx="1701166" cy="36580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y/n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15118" y="5022284"/>
            <a:ext cx="3538132" cy="36696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예약번호를 입력하세요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53250" y="5048730"/>
            <a:ext cx="1701166" cy="36580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31019" y="1412748"/>
            <a:ext cx="11529961" cy="259232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02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사각형: 둥근 모서리 6"/>
          <p:cNvSpPr/>
          <p:nvPr/>
        </p:nvSpPr>
        <p:spPr>
          <a:xfrm>
            <a:off x="708413" y="1860610"/>
            <a:ext cx="1356362" cy="244225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예약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A887878-0E52-8A72-81C4-69D0782426EE}"/>
              </a:ext>
            </a:extLst>
          </p:cNvPr>
          <p:cNvGraphicFramePr>
            <a:graphicFrameLocks noGrp="1"/>
          </p:cNvGraphicFramePr>
          <p:nvPr/>
        </p:nvGraphicFramePr>
        <p:xfrm>
          <a:off x="708413" y="2419973"/>
          <a:ext cx="10813819" cy="1025736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20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0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661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교통수단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도착지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출발일</a:t>
                      </a:r>
                      <a:endParaRPr kumimoji="0" lang="en-US" altLang="ko-KR" sz="1600" b="1" i="0" u="none" strike="noStrike" kern="1200" cap="none" normalizeH="0" baseline="0">
                        <a:solidFill>
                          <a:srgbClr val="000000"/>
                        </a:solidFill>
                        <a:latin typeface="나눔스퀘어 네오 Light"/>
                        <a:ea typeface="나눔스퀘어 네오 Light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출발시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예약일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요금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좌석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5290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기차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용산역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부산역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2023-03-08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14:00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2023-03-07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50000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나눔스퀘어 네오 Light"/>
                          <a:ea typeface="나눔스퀘어 네오 Light"/>
                        </a:rPr>
                        <a:t>A35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48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6654797" y="1700784"/>
            <a:ext cx="5040630" cy="345643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02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회원 정보 조회</a:t>
            </a:r>
          </a:p>
        </p:txBody>
      </p:sp>
      <p:sp>
        <p:nvSpPr>
          <p:cNvPr id="39" name="사각형: 둥근 모서리 6"/>
          <p:cNvSpPr/>
          <p:nvPr/>
        </p:nvSpPr>
        <p:spPr>
          <a:xfrm>
            <a:off x="4141976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C49DD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회원 탈퇴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66047" y="4037457"/>
            <a:ext cx="4218131" cy="44691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[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탈퇴완료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]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처음 화면으로 돌아가고 싶다면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Enter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를 눌러주세요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46898" y="2420874"/>
            <a:ext cx="2656428" cy="28956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회원 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24765" y="2923231"/>
            <a:ext cx="1300694" cy="289179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선택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(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숫자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):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6128" y="1147515"/>
            <a:ext cx="4863800" cy="52170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사각형: 둥근 모서리 6"/>
          <p:cNvSpPr/>
          <p:nvPr/>
        </p:nvSpPr>
        <p:spPr>
          <a:xfrm>
            <a:off x="2614244" y="1441070"/>
            <a:ext cx="947567" cy="242950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회원 정보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977817" y="2199132"/>
          <a:ext cx="4220422" cy="36766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1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회원번호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02875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hong1234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PW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hong123456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19851021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010-1234-1234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공공할인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마일리지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0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보유금액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20,000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  <a:latin typeface="나눔스퀘어 네오 Regular"/>
                          <a:ea typeface="나눔스퀘어 네오 Regular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761601" y="3450000"/>
            <a:ext cx="1159002" cy="267036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y/n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4170" y="3427866"/>
            <a:ext cx="2265856" cy="27034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탈퇴 하시겠습니까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03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2244586" y="1047750"/>
            <a:ext cx="7702827" cy="5411306"/>
          </a:xfrm>
          <a:prstGeom prst="rect">
            <a:avLst/>
          </a:prstGeom>
          <a:solidFill>
            <a:schemeClr val="lt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회원 기능</a:t>
            </a:r>
          </a:p>
        </p:txBody>
      </p:sp>
      <p:sp>
        <p:nvSpPr>
          <p:cNvPr id="8" name="사각형: 둥근 모서리 6"/>
          <p:cNvSpPr/>
          <p:nvPr/>
        </p:nvSpPr>
        <p:spPr>
          <a:xfrm>
            <a:off x="656128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</a:rPr>
              <a:t>회원 기능 선택 화면</a:t>
            </a:r>
          </a:p>
        </p:txBody>
      </p:sp>
      <p:sp>
        <p:nvSpPr>
          <p:cNvPr id="15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결제 금액 충전 기능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03676" y="1628775"/>
            <a:ext cx="5476110" cy="33201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  <a:effectLst>
            <a:outerShdw blurRad="76200" dist="76200" dir="2700000" algn="ctr" rotWithShape="0">
              <a:schemeClr val="lt1">
                <a:alpha val="49020"/>
              </a:scheme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&lt;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현재 고객님이 보유하신 금액은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600" b="1" i="0" u="none" strike="noStrike" kern="1200" cap="none" spc="0" normalizeH="0" baseline="0">
                <a:solidFill>
                  <a:schemeClr val="accent2"/>
                </a:solidFill>
                <a:latin typeface="나눔스퀘어 네오 Regular"/>
                <a:ea typeface="나눔스퀘어 네오 Regular"/>
              </a:rPr>
              <a:t> </a:t>
            </a:r>
            <a:r>
              <a:rPr kumimoji="0" lang="en-US" altLang="ko-KR" sz="1600" b="1" i="0" u="none" strike="noStrike" kern="1200" cap="none" spc="0" normalizeH="0" baseline="0">
                <a:solidFill>
                  <a:schemeClr val="accent2"/>
                </a:solidFill>
                <a:latin typeface="나눔스퀘어 네오 Regular"/>
                <a:ea typeface="나눔스퀘어 네오 Regular"/>
              </a:rPr>
              <a:t>20000</a:t>
            </a:r>
            <a:r>
              <a:rPr kumimoji="0" lang="ko-KR" altLang="en-US" sz="1600" b="1" i="0" u="none" strike="noStrike" kern="1200" cap="none" spc="0" normalizeH="0" baseline="0">
                <a:solidFill>
                  <a:schemeClr val="accent2"/>
                </a:solidFill>
                <a:latin typeface="나눔스퀘어 네오 Regular"/>
                <a:ea typeface="나눔스퀘어 네오 Regular"/>
              </a:rPr>
              <a:t>원 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입니다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.&gt;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45421" y="2480045"/>
            <a:ext cx="4634001" cy="33518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02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입금을 진행하시겠습니까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52207" y="2492883"/>
            <a:ext cx="1701166" cy="33187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y/n 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72636" y="2900861"/>
            <a:ext cx="4606786" cy="33342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02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충전하실 금액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(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원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)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을 입력해주세요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9422" y="2902018"/>
            <a:ext cx="1701166" cy="332266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99"/>
                </a:solidFill>
                <a:latin typeface="나눔스퀘어 네오 Regular"/>
                <a:ea typeface="나눔스퀘어 네오 Regular"/>
              </a:rPr>
              <a:t>30000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99"/>
                </a:solidFill>
                <a:latin typeface="나눔스퀘어 네오 Regular"/>
                <a:ea typeface="나눔스퀘어 네오 Regular"/>
              </a:rPr>
              <a:t>원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57222" y="5333274"/>
            <a:ext cx="7075992" cy="54174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02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성공적으로 입금이 완료되었습니다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계속 하시려면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[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엔터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]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를 입력하세요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57221" y="3645027"/>
            <a:ext cx="7075992" cy="54107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02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입금하실 금액은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30,000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원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합산 금액은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50,000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원 입니다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.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18206" y="4581144"/>
            <a:ext cx="4634001" cy="33518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02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입금을 진행하시겠습니까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24992" y="4593982"/>
            <a:ext cx="1701166" cy="33187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y/n 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</a:p>
        </p:txBody>
      </p:sp>
    </p:spTree>
    <p:extLst>
      <p:ext uri="{BB962C8B-B14F-4D97-AF65-F5344CB8AC3E}">
        <p14:creationId xmlns:p14="http://schemas.microsoft.com/office/powerpoint/2010/main" val="4982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13" name="사각형: 둥근 모서리 6"/>
          <p:cNvSpPr/>
          <p:nvPr/>
        </p:nvSpPr>
        <p:spPr>
          <a:xfrm>
            <a:off x="769067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선택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26152" y="2315263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노선 조회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6152" y="2953438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유실물 조회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95775" y="4362109"/>
            <a:ext cx="3538132" cy="36580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26152" y="3639269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 종료</a:t>
            </a:r>
          </a:p>
        </p:txBody>
      </p:sp>
    </p:spTree>
    <p:extLst>
      <p:ext uri="{BB962C8B-B14F-4D97-AF65-F5344CB8AC3E}">
        <p14:creationId xmlns:p14="http://schemas.microsoft.com/office/powerpoint/2010/main" val="309010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13" name="사각형: 둥근 모서리 6"/>
          <p:cNvSpPr/>
          <p:nvPr/>
        </p:nvSpPr>
        <p:spPr>
          <a:xfrm>
            <a:off x="769067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선택</a:t>
            </a:r>
          </a:p>
        </p:txBody>
      </p:sp>
      <p:sp>
        <p:nvSpPr>
          <p:cNvPr id="32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노선 조회기능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26152" y="1916112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기차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6152" y="2676751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버스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6934" y="4902313"/>
            <a:ext cx="3538132" cy="36580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26152" y="3427866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비행기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26152" y="4143332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4.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 종료</a:t>
            </a:r>
          </a:p>
        </p:txBody>
      </p:sp>
    </p:spTree>
    <p:extLst>
      <p:ext uri="{BB962C8B-B14F-4D97-AF65-F5344CB8AC3E}">
        <p14:creationId xmlns:p14="http://schemas.microsoft.com/office/powerpoint/2010/main" val="217845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35477" y="1065063"/>
            <a:ext cx="3236064" cy="5060954"/>
          </a:xfrm>
          <a:prstGeom prst="rect">
            <a:avLst/>
          </a:prstGeom>
          <a:solidFill>
            <a:schemeClr val="lt1"/>
          </a:solidFill>
          <a:ln>
            <a:solidFill>
              <a:srgbClr val="BFBFB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13" name="사각형: 둥근 모서리 6"/>
          <p:cNvSpPr/>
          <p:nvPr/>
        </p:nvSpPr>
        <p:spPr>
          <a:xfrm>
            <a:off x="769067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선택</a:t>
            </a:r>
          </a:p>
        </p:txBody>
      </p:sp>
      <p:sp>
        <p:nvSpPr>
          <p:cNvPr id="32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노선 조회기능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6053" y="2564892"/>
            <a:ext cx="2354913" cy="3383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ITX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6053" y="3260191"/>
            <a:ext cx="2354913" cy="3383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KTX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6053" y="4581144"/>
            <a:ext cx="2354913" cy="361583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6053" y="3882711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무궁화호</a:t>
            </a:r>
          </a:p>
        </p:txBody>
      </p:sp>
      <p:sp>
        <p:nvSpPr>
          <p:cNvPr id="50" name="사각형: 둥근 모서리 12"/>
          <p:cNvSpPr/>
          <p:nvPr/>
        </p:nvSpPr>
        <p:spPr>
          <a:xfrm>
            <a:off x="1570261" y="1700784"/>
            <a:ext cx="1366498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열차 종류 선택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477186" y="1065063"/>
            <a:ext cx="3236064" cy="506095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7761" y="2081412"/>
            <a:ext cx="2354913" cy="3383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강릉선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7761" y="2538599"/>
            <a:ext cx="2354913" cy="3383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경부고속선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17761" y="5365632"/>
            <a:ext cx="2354913" cy="366522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17761" y="2995812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경전선</a:t>
            </a:r>
          </a:p>
        </p:txBody>
      </p:sp>
      <p:sp>
        <p:nvSpPr>
          <p:cNvPr id="56" name="사각형: 둥근 모서리 12"/>
          <p:cNvSpPr/>
          <p:nvPr/>
        </p:nvSpPr>
        <p:spPr>
          <a:xfrm>
            <a:off x="5411969" y="1556766"/>
            <a:ext cx="1366498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KTX</a:t>
            </a:r>
            <a:r>
              <a:rPr kumimoji="0" lang="en-US" altLang="ko-KR" sz="1100" b="0" i="0" u="none" strike="noStrike" kern="1200" cap="none" spc="0" normalizeH="0" baseline="0" dirty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 </a:t>
            </a:r>
            <a:r>
              <a:rPr kumimoji="0" lang="ko-KR" altLang="en-US" sz="1100" b="0" i="0" u="none" strike="noStrike" kern="1200" cap="none" spc="0" normalizeH="0" baseline="0" dirty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노선 선택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17761" y="3427866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4.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전라선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17761" y="3856401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5.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중북내륙선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17761" y="4291974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6.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중앙선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17761" y="4747223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7.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호남선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332619" y="1573844"/>
            <a:ext cx="3236064" cy="455217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사각형: 둥근 모서리 12"/>
          <p:cNvSpPr/>
          <p:nvPr/>
        </p:nvSpPr>
        <p:spPr>
          <a:xfrm>
            <a:off x="9081616" y="2149916"/>
            <a:ext cx="1738072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KTX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노선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: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 중부내륙선</a:t>
            </a:r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9004544" y="2970561"/>
          <a:ext cx="1892216" cy="177167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{01A66EDD-3DAB-4C5B-A090-DC80EC1FD486}</a:tableStyleId>
              </a:tblPr>
              <a:tblGrid>
                <a:gridCol w="57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부발역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가남역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감곡장호원역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양성온천역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충주역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화살표: 오른쪽 73"/>
          <p:cNvSpPr/>
          <p:nvPr/>
        </p:nvSpPr>
        <p:spPr>
          <a:xfrm>
            <a:off x="3727524" y="3165006"/>
            <a:ext cx="987390" cy="960908"/>
          </a:xfrm>
          <a:prstGeom prst="rightArrow">
            <a:avLst>
              <a:gd name="adj1" fmla="val 28819"/>
              <a:gd name="adj2" fmla="val 44262"/>
            </a:avLst>
          </a:prstGeom>
          <a:gradFill flip="xy" rotWithShape="1">
            <a:gsLst>
              <a:gs pos="54790">
                <a:srgbClr val="A6A6A6">
                  <a:alpha val="100000"/>
                </a:srgbClr>
              </a:gs>
              <a:gs pos="0">
                <a:schemeClr val="bg1"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화살표: 오른쪽 74"/>
          <p:cNvSpPr/>
          <p:nvPr/>
        </p:nvSpPr>
        <p:spPr>
          <a:xfrm>
            <a:off x="7608189" y="3165006"/>
            <a:ext cx="987390" cy="960908"/>
          </a:xfrm>
          <a:prstGeom prst="rightArrow">
            <a:avLst>
              <a:gd name="adj1" fmla="val 28819"/>
              <a:gd name="adj2" fmla="val 44262"/>
            </a:avLst>
          </a:prstGeom>
          <a:gradFill flip="xy" rotWithShape="1">
            <a:gsLst>
              <a:gs pos="54790">
                <a:srgbClr val="A6A6A6">
                  <a:alpha val="100000"/>
                </a:srgbClr>
              </a:gs>
              <a:gs pos="0">
                <a:srgbClr val="FFFF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131858" y="5121030"/>
            <a:ext cx="1687830" cy="48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00">
                <a:latin typeface="나눔스퀘어 네오 Regular"/>
                <a:ea typeface="나눔스퀘어 네오 Regular"/>
              </a:rPr>
              <a:t>계속 하시려면</a:t>
            </a:r>
          </a:p>
          <a:p>
            <a:pPr algn="ctr">
              <a:defRPr/>
            </a:pPr>
            <a:r>
              <a:rPr lang="en-US" altLang="ko-KR" sz="1300">
                <a:latin typeface="나눔스퀘어 네오 Regular"/>
                <a:ea typeface="나눔스퀘어 네오 Regular"/>
              </a:rPr>
              <a:t>[</a:t>
            </a:r>
            <a:r>
              <a:rPr lang="ko-KR" altLang="en-US" sz="1300">
                <a:latin typeface="나눔스퀘어 네오 Regular"/>
                <a:ea typeface="나눔스퀘어 네오 Regular"/>
              </a:rPr>
              <a:t>엔터</a:t>
            </a:r>
            <a:r>
              <a:rPr lang="en-US" altLang="ko-KR" sz="1300">
                <a:latin typeface="나눔스퀘어 네오 Regular"/>
                <a:ea typeface="나눔스퀘어 네오 Regular"/>
              </a:rPr>
              <a:t>]</a:t>
            </a:r>
            <a:r>
              <a:rPr lang="ko-KR" altLang="en-US" sz="1300">
                <a:latin typeface="나눔스퀘어 네오 Regular"/>
                <a:ea typeface="나눔스퀘어 네오 Regular"/>
              </a:rPr>
              <a:t>를 입력하세요</a:t>
            </a:r>
            <a:r>
              <a:rPr lang="en-US" altLang="ko-KR" sz="1300">
                <a:latin typeface="나눔스퀘어 네오 Regular"/>
                <a:ea typeface="나눔스퀘어 네오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0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13" name="사각형: 둥근 모서리 6"/>
          <p:cNvSpPr/>
          <p:nvPr/>
        </p:nvSpPr>
        <p:spPr>
          <a:xfrm>
            <a:off x="769067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선택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26152" y="2315263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노선 조회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6152" y="2953438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유실물 조회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95775" y="4362109"/>
            <a:ext cx="3538132" cy="365804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26152" y="3639269"/>
            <a:ext cx="3538132" cy="365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 종료</a:t>
            </a:r>
          </a:p>
        </p:txBody>
      </p:sp>
    </p:spTree>
    <p:extLst>
      <p:ext uri="{BB962C8B-B14F-4D97-AF65-F5344CB8AC3E}">
        <p14:creationId xmlns:p14="http://schemas.microsoft.com/office/powerpoint/2010/main" val="9861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35477" y="1065063"/>
            <a:ext cx="3236064" cy="5060954"/>
          </a:xfrm>
          <a:prstGeom prst="rect">
            <a:avLst/>
          </a:prstGeom>
          <a:solidFill>
            <a:schemeClr val="lt1"/>
          </a:solidFill>
          <a:ln>
            <a:solidFill>
              <a:srgbClr val="BFBFB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76053" y="2564892"/>
            <a:ext cx="2354913" cy="3383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ITX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6053" y="3260191"/>
            <a:ext cx="2354913" cy="3383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KTX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6053" y="4581144"/>
            <a:ext cx="2354913" cy="361583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6053" y="3882711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무궁화호</a:t>
            </a:r>
          </a:p>
        </p:txBody>
      </p:sp>
      <p:sp>
        <p:nvSpPr>
          <p:cNvPr id="50" name="사각형: 둥근 모서리 12"/>
          <p:cNvSpPr/>
          <p:nvPr/>
        </p:nvSpPr>
        <p:spPr>
          <a:xfrm>
            <a:off x="1570261" y="1700784"/>
            <a:ext cx="1366498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열차 노선 선택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477186" y="1065063"/>
            <a:ext cx="3236064" cy="506095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7761" y="2081412"/>
            <a:ext cx="2354913" cy="3383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강릉선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7761" y="2538599"/>
            <a:ext cx="2354913" cy="3383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2.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경부고속선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17761" y="5365632"/>
            <a:ext cx="2354913" cy="366522"/>
          </a:xfrm>
          <a:prstGeom prst="rect">
            <a:avLst/>
          </a:prstGeom>
          <a:solidFill>
            <a:srgbClr val="0468BF">
              <a:alpha val="10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입력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17761" y="2995812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3.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경전선</a:t>
            </a:r>
          </a:p>
        </p:txBody>
      </p:sp>
      <p:sp>
        <p:nvSpPr>
          <p:cNvPr id="56" name="사각형: 둥근 모서리 12"/>
          <p:cNvSpPr/>
          <p:nvPr/>
        </p:nvSpPr>
        <p:spPr>
          <a:xfrm>
            <a:off x="5411969" y="1556766"/>
            <a:ext cx="1366498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ktz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노선 선택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17761" y="3427866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4.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전라선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17761" y="3856401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5.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중북내륙선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17761" y="4291974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6.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중앙선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17761" y="4747223"/>
            <a:ext cx="2354913" cy="3383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7.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 호남선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332619" y="1573844"/>
            <a:ext cx="3236064" cy="455217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사각형: 둥근 모서리 12"/>
          <p:cNvSpPr/>
          <p:nvPr/>
        </p:nvSpPr>
        <p:spPr>
          <a:xfrm>
            <a:off x="9081616" y="2149916"/>
            <a:ext cx="1738072" cy="288036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KTX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노선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: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FFFF99"/>
                </a:solidFill>
                <a:latin typeface="나눔스퀘어 네오 Bold"/>
                <a:ea typeface="나눔스퀘어 네오 Bold"/>
              </a:rPr>
              <a:t> 중부내륙선</a:t>
            </a:r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9004544" y="2970561"/>
          <a:ext cx="1892216" cy="177167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{01A66EDD-3DAB-4C5B-A090-DC80EC1FD486}</a:tableStyleId>
              </a:tblPr>
              <a:tblGrid>
                <a:gridCol w="57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부발역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가남역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감곡장호원역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양성온천역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 네오 Regular"/>
                          <a:ea typeface="나눔스퀘어 네오 Regular"/>
                        </a:rPr>
                        <a:t>충주역</a:t>
                      </a:r>
                    </a:p>
                  </a:txBody>
                  <a:tcPr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화살표: 오른쪽 73"/>
          <p:cNvSpPr/>
          <p:nvPr/>
        </p:nvSpPr>
        <p:spPr>
          <a:xfrm>
            <a:off x="3727524" y="3165006"/>
            <a:ext cx="987390" cy="960908"/>
          </a:xfrm>
          <a:prstGeom prst="rightArrow">
            <a:avLst>
              <a:gd name="adj1" fmla="val 28819"/>
              <a:gd name="adj2" fmla="val 44262"/>
            </a:avLst>
          </a:prstGeom>
          <a:gradFill flip="xy" rotWithShape="1">
            <a:gsLst>
              <a:gs pos="54790">
                <a:srgbClr val="A6A6A6">
                  <a:alpha val="100000"/>
                </a:srgbClr>
              </a:gs>
              <a:gs pos="0">
                <a:schemeClr val="bg1"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화살표: 오른쪽 74"/>
          <p:cNvSpPr/>
          <p:nvPr/>
        </p:nvSpPr>
        <p:spPr>
          <a:xfrm>
            <a:off x="7608189" y="3165006"/>
            <a:ext cx="987390" cy="960908"/>
          </a:xfrm>
          <a:prstGeom prst="rightArrow">
            <a:avLst>
              <a:gd name="adj1" fmla="val 28819"/>
              <a:gd name="adj2" fmla="val 44262"/>
            </a:avLst>
          </a:prstGeom>
          <a:gradFill flip="xy" rotWithShape="1">
            <a:gsLst>
              <a:gs pos="54790">
                <a:srgbClr val="A6A6A6">
                  <a:alpha val="100000"/>
                </a:srgbClr>
              </a:gs>
              <a:gs pos="0">
                <a:srgbClr val="FFFF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131858" y="5121030"/>
            <a:ext cx="1687830" cy="48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00">
                <a:latin typeface="나눔스퀘어 네오 Regular"/>
                <a:ea typeface="나눔스퀘어 네오 Regular"/>
              </a:rPr>
              <a:t>계속 하시려면</a:t>
            </a:r>
          </a:p>
          <a:p>
            <a:pPr algn="ctr">
              <a:defRPr/>
            </a:pPr>
            <a:r>
              <a:rPr lang="en-US" altLang="ko-KR" sz="1300">
                <a:latin typeface="나눔스퀘어 네오 Regular"/>
                <a:ea typeface="나눔스퀘어 네오 Regular"/>
              </a:rPr>
              <a:t>[</a:t>
            </a:r>
            <a:r>
              <a:rPr lang="ko-KR" altLang="en-US" sz="1300">
                <a:latin typeface="나눔스퀘어 네오 Regular"/>
                <a:ea typeface="나눔스퀘어 네오 Regular"/>
              </a:rPr>
              <a:t>엔터</a:t>
            </a:r>
            <a:r>
              <a:rPr lang="en-US" altLang="ko-KR" sz="1300">
                <a:latin typeface="나눔스퀘어 네오 Regular"/>
                <a:ea typeface="나눔스퀘어 네오 Regular"/>
              </a:rPr>
              <a:t>]</a:t>
            </a:r>
            <a:r>
              <a:rPr lang="ko-KR" altLang="en-US" sz="1300">
                <a:latin typeface="나눔스퀘어 네오 Regular"/>
                <a:ea typeface="나눔스퀘어 네오 Regular"/>
              </a:rPr>
              <a:t>를 입력하세요</a:t>
            </a:r>
            <a:r>
              <a:rPr lang="en-US" altLang="ko-KR" sz="1300"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7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rgbClr val="0468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78" name="사각형: 둥근 모서리 6"/>
          <p:cNvSpPr/>
          <p:nvPr/>
        </p:nvSpPr>
        <p:spPr>
          <a:xfrm>
            <a:off x="769067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선택</a:t>
            </a:r>
          </a:p>
        </p:txBody>
      </p:sp>
      <p:sp>
        <p:nvSpPr>
          <p:cNvPr id="79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유실물 조회기능</a:t>
            </a:r>
          </a:p>
        </p:txBody>
      </p:sp>
    </p:spTree>
    <p:extLst>
      <p:ext uri="{BB962C8B-B14F-4D97-AF65-F5344CB8AC3E}">
        <p14:creationId xmlns:p14="http://schemas.microsoft.com/office/powerpoint/2010/main" val="17455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-298221" y="160108"/>
            <a:ext cx="2362996" cy="536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 네오 Regular"/>
                <a:ea typeface="나눔스퀘어 네오 Regular"/>
              </a:rPr>
              <a:t>기능선택화면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9102" y="1326619"/>
            <a:ext cx="1186961" cy="3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사각형: 둥근 모서리 6"/>
          <p:cNvSpPr/>
          <p:nvPr/>
        </p:nvSpPr>
        <p:spPr>
          <a:xfrm>
            <a:off x="769067" y="161817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FF843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노선 조회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/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선택</a:t>
            </a:r>
          </a:p>
        </p:txBody>
      </p:sp>
      <p:sp>
        <p:nvSpPr>
          <p:cNvPr id="40" name="사각형: 둥근 모서리 6"/>
          <p:cNvSpPr/>
          <p:nvPr/>
        </p:nvSpPr>
        <p:spPr>
          <a:xfrm>
            <a:off x="1959012" y="159436"/>
            <a:ext cx="2755903" cy="536028"/>
          </a:xfrm>
          <a:prstGeom prst="roundRect">
            <a:avLst>
              <a:gd name="adj" fmla="val 50000"/>
            </a:avLst>
          </a:prstGeom>
          <a:solidFill>
            <a:srgbClr val="B2B2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나눔스퀘어 네오 Bold"/>
                <a:ea typeface="나눔스퀘어 네오 Bold"/>
              </a:rPr>
              <a:t>유실물 조회기능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59102" y="1081690"/>
            <a:ext cx="1186961" cy="3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08860" y="1700292"/>
            <a:ext cx="3774280" cy="302487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5218" y="2924937"/>
            <a:ext cx="1602378" cy="3675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95218" y="3565535"/>
            <a:ext cx="1602378" cy="3675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468BF">
                <a:alpha val="100000"/>
              </a:srgb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468BF"/>
                </a:solidFill>
                <a:latin typeface="나눔스퀘어 네오 Regular"/>
                <a:ea typeface="나눔스퀘어 네오 Regular"/>
              </a:rPr>
              <a:t>입력해주세요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92840" y="2927319"/>
            <a:ext cx="1602378" cy="36659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탑승날짜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92840" y="3567917"/>
            <a:ext cx="1602378" cy="34754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BFBFBF">
                <a:alpha val="100000"/>
              </a:srgbClr>
            </a:solidFill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나눔스퀘어 네오 Regular"/>
                <a:ea typeface="나눔스퀘어 네오 Regular"/>
              </a:rPr>
              <a:t>도착지</a:t>
            </a:r>
          </a:p>
        </p:txBody>
      </p:sp>
      <p:sp>
        <p:nvSpPr>
          <p:cNvPr id="48" name="사각형: 둥근 모서리 6"/>
          <p:cNvSpPr/>
          <p:nvPr/>
        </p:nvSpPr>
        <p:spPr>
          <a:xfrm>
            <a:off x="5543777" y="2265052"/>
            <a:ext cx="1102881" cy="227831"/>
          </a:xfrm>
          <a:prstGeom prst="roundRect">
            <a:avLst>
              <a:gd name="adj" fmla="val 50000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나눔스퀘어 네오 Regular"/>
                <a:ea typeface="나눔스퀘어 네오 Regular"/>
              </a:rPr>
              <a:t>유실물 조회</a:t>
            </a:r>
          </a:p>
        </p:txBody>
      </p:sp>
    </p:spTree>
    <p:extLst>
      <p:ext uri="{BB962C8B-B14F-4D97-AF65-F5344CB8AC3E}">
        <p14:creationId xmlns:p14="http://schemas.microsoft.com/office/powerpoint/2010/main" val="304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Summer hate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012840"/>
      </a:accent1>
      <a:accent2>
        <a:srgbClr val="0468BF"/>
      </a:accent2>
      <a:accent3>
        <a:srgbClr val="0477BF"/>
      </a:accent3>
      <a:accent4>
        <a:srgbClr val="049DBF"/>
      </a:accent4>
      <a:accent5>
        <a:srgbClr val="F2E2DF"/>
      </a:accent5>
      <a:accent6>
        <a:srgbClr val="D92E1E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1297</Words>
  <Application>Microsoft Office PowerPoint</Application>
  <PresentationFormat>와이드스크린</PresentationFormat>
  <Paragraphs>628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맑은 고딕</vt:lpstr>
      <vt:lpstr>Segoe UI Black</vt:lpstr>
      <vt:lpstr>나눔스퀘어 네오 Bold</vt:lpstr>
      <vt:lpstr>나눔스퀘어 네오 Regular</vt:lpstr>
      <vt:lpstr>나눔스퀘어 네오 Heavy</vt:lpstr>
      <vt:lpstr>Arial</vt:lpstr>
      <vt:lpstr>나눔스퀘어 네오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민영</dc:creator>
  <cp:lastModifiedBy>mo00ai@naver.com</cp:lastModifiedBy>
  <cp:revision>354</cp:revision>
  <dcterms:created xsi:type="dcterms:W3CDTF">2021-08-09T04:50:17Z</dcterms:created>
  <dcterms:modified xsi:type="dcterms:W3CDTF">2023-03-13T05:35:04Z</dcterms:modified>
  <cp:version/>
</cp:coreProperties>
</file>