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94" r:id="rId5"/>
    <p:sldId id="295" r:id="rId6"/>
    <p:sldId id="269" r:id="rId7"/>
    <p:sldId id="297" r:id="rId8"/>
    <p:sldId id="300" r:id="rId9"/>
    <p:sldId id="299" r:id="rId10"/>
    <p:sldId id="301" r:id="rId11"/>
    <p:sldId id="270" r:id="rId12"/>
    <p:sldId id="302" r:id="rId13"/>
    <p:sldId id="303" r:id="rId14"/>
    <p:sldId id="304" r:id="rId15"/>
    <p:sldId id="305" r:id="rId16"/>
    <p:sldId id="306" r:id="rId17"/>
    <p:sldId id="308" r:id="rId18"/>
    <p:sldId id="310" r:id="rId19"/>
    <p:sldId id="309" r:id="rId20"/>
    <p:sldId id="281" r:id="rId21"/>
    <p:sldId id="307" r:id="rId22"/>
  </p:sldIdLst>
  <p:sldSz cx="9144000" cy="6858000" type="screen4x3"/>
  <p:notesSz cx="6858000" cy="91440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2643B0-0EB7-422E-BDA7-B8CE4AEE926E}">
  <a:tblStyle styleId="{972643B0-0EB7-422E-BDA7-B8CE4AEE92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2D8DA8B-5FD6-F758-A22E-188888F7F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>
            <a:extLst>
              <a:ext uri="{FF2B5EF4-FFF2-40B4-BE49-F238E27FC236}">
                <a16:creationId xmlns:a16="http://schemas.microsoft.com/office/drawing/2014/main" id="{077AB6D8-5496-4827-F6BF-D0A71B121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>
            <a:extLst>
              <a:ext uri="{FF2B5EF4-FFF2-40B4-BE49-F238E27FC236}">
                <a16:creationId xmlns:a16="http://schemas.microsoft.com/office/drawing/2014/main" id="{604F0040-C6F3-7516-43CF-48C1D2862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>
            <a:extLst>
              <a:ext uri="{FF2B5EF4-FFF2-40B4-BE49-F238E27FC236}">
                <a16:creationId xmlns:a16="http://schemas.microsoft.com/office/drawing/2014/main" id="{2394EFE4-0D0A-AD89-5B5D-F0325D1773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83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9A0FA94-8519-AA1B-5243-5373D1C9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>
            <a:extLst>
              <a:ext uri="{FF2B5EF4-FFF2-40B4-BE49-F238E27FC236}">
                <a16:creationId xmlns:a16="http://schemas.microsoft.com/office/drawing/2014/main" id="{66094C09-B5F1-D706-DB5A-8AEAF60E5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>
            <a:extLst>
              <a:ext uri="{FF2B5EF4-FFF2-40B4-BE49-F238E27FC236}">
                <a16:creationId xmlns:a16="http://schemas.microsoft.com/office/drawing/2014/main" id="{6B691EF0-8F30-332C-DDD7-CFACD73086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>
            <a:extLst>
              <a:ext uri="{FF2B5EF4-FFF2-40B4-BE49-F238E27FC236}">
                <a16:creationId xmlns:a16="http://schemas.microsoft.com/office/drawing/2014/main" id="{10DAE1EF-D276-2566-C569-6ECB1E011A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3172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8F5F9E2-5E94-159F-A2DC-94489FF8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>
            <a:extLst>
              <a:ext uri="{FF2B5EF4-FFF2-40B4-BE49-F238E27FC236}">
                <a16:creationId xmlns:a16="http://schemas.microsoft.com/office/drawing/2014/main" id="{2317D78F-59FA-7766-1EE1-FE19616CAF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>
            <a:extLst>
              <a:ext uri="{FF2B5EF4-FFF2-40B4-BE49-F238E27FC236}">
                <a16:creationId xmlns:a16="http://schemas.microsoft.com/office/drawing/2014/main" id="{7B9064E1-7A03-20C1-7972-EFF4C764A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>
            <a:extLst>
              <a:ext uri="{FF2B5EF4-FFF2-40B4-BE49-F238E27FC236}">
                <a16:creationId xmlns:a16="http://schemas.microsoft.com/office/drawing/2014/main" id="{7EA2CF0C-752C-9889-541D-FAFF167AB7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2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776C2E2-5C1F-69C4-D07D-575B297D8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>
            <a:extLst>
              <a:ext uri="{FF2B5EF4-FFF2-40B4-BE49-F238E27FC236}">
                <a16:creationId xmlns:a16="http://schemas.microsoft.com/office/drawing/2014/main" id="{4AF6BCF3-655A-6F28-133A-41B104B46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>
            <a:extLst>
              <a:ext uri="{FF2B5EF4-FFF2-40B4-BE49-F238E27FC236}">
                <a16:creationId xmlns:a16="http://schemas.microsoft.com/office/drawing/2014/main" id="{F92915A2-CDAE-828D-B7D7-35738E242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>
            <a:extLst>
              <a:ext uri="{FF2B5EF4-FFF2-40B4-BE49-F238E27FC236}">
                <a16:creationId xmlns:a16="http://schemas.microsoft.com/office/drawing/2014/main" id="{7203CBAE-5DCC-85DD-B983-DDFD73AB62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21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FAF3E81-9FA7-3ACC-5689-28486AC4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>
            <a:extLst>
              <a:ext uri="{FF2B5EF4-FFF2-40B4-BE49-F238E27FC236}">
                <a16:creationId xmlns:a16="http://schemas.microsoft.com/office/drawing/2014/main" id="{094249F0-37F7-D354-4592-64C4347F37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>
            <a:extLst>
              <a:ext uri="{FF2B5EF4-FFF2-40B4-BE49-F238E27FC236}">
                <a16:creationId xmlns:a16="http://schemas.microsoft.com/office/drawing/2014/main" id="{4EB6C8F6-CC93-4B30-3B95-7FD72910C2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>
            <a:extLst>
              <a:ext uri="{FF2B5EF4-FFF2-40B4-BE49-F238E27FC236}">
                <a16:creationId xmlns:a16="http://schemas.microsoft.com/office/drawing/2014/main" id="{9E8833CC-0A38-1A79-D0BB-EC11199274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57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3EC12AA-28E8-D2EA-2D97-95997C21D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>
            <a:extLst>
              <a:ext uri="{FF2B5EF4-FFF2-40B4-BE49-F238E27FC236}">
                <a16:creationId xmlns:a16="http://schemas.microsoft.com/office/drawing/2014/main" id="{B4B1B0C0-3FF6-4F3A-246F-25559B923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>
            <a:extLst>
              <a:ext uri="{FF2B5EF4-FFF2-40B4-BE49-F238E27FC236}">
                <a16:creationId xmlns:a16="http://schemas.microsoft.com/office/drawing/2014/main" id="{8ED16CF0-9B03-5946-4C02-8B3DFB8C8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>
            <a:extLst>
              <a:ext uri="{FF2B5EF4-FFF2-40B4-BE49-F238E27FC236}">
                <a16:creationId xmlns:a16="http://schemas.microsoft.com/office/drawing/2014/main" id="{40F99956-A084-09FC-6BC8-1E823B1F81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305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8176F85-4071-5A77-DF16-13C6F186C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>
            <a:extLst>
              <a:ext uri="{FF2B5EF4-FFF2-40B4-BE49-F238E27FC236}">
                <a16:creationId xmlns:a16="http://schemas.microsoft.com/office/drawing/2014/main" id="{835E5DC4-CA65-D2E1-503A-0B0C818B4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>
            <a:extLst>
              <a:ext uri="{FF2B5EF4-FFF2-40B4-BE49-F238E27FC236}">
                <a16:creationId xmlns:a16="http://schemas.microsoft.com/office/drawing/2014/main" id="{A86E2D5D-0AE6-13C7-5937-0B9F54E8E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>
            <a:extLst>
              <a:ext uri="{FF2B5EF4-FFF2-40B4-BE49-F238E27FC236}">
                <a16:creationId xmlns:a16="http://schemas.microsoft.com/office/drawing/2014/main" id="{2B0C55E7-509B-164E-EB15-F603F2D3D8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259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46CB045-F356-C545-1B1C-4C064DDC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424c0a14d_0_0:notes">
            <a:extLst>
              <a:ext uri="{FF2B5EF4-FFF2-40B4-BE49-F238E27FC236}">
                <a16:creationId xmlns:a16="http://schemas.microsoft.com/office/drawing/2014/main" id="{16CD34BA-7473-A2AE-BFA8-C4433B671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424c0a14d_0_0:notes">
            <a:extLst>
              <a:ext uri="{FF2B5EF4-FFF2-40B4-BE49-F238E27FC236}">
                <a16:creationId xmlns:a16="http://schemas.microsoft.com/office/drawing/2014/main" id="{56FDF08B-89E2-7617-7C74-E45F46C078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4424c0a14d_0_0:notes">
            <a:extLst>
              <a:ext uri="{FF2B5EF4-FFF2-40B4-BE49-F238E27FC236}">
                <a16:creationId xmlns:a16="http://schemas.microsoft.com/office/drawing/2014/main" id="{4E822617-ED8B-013E-75D8-E67EA4773F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482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F01BB191-5BD9-894C-3580-B65E7D57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dd9469b1_0_54:notes">
            <a:extLst>
              <a:ext uri="{FF2B5EF4-FFF2-40B4-BE49-F238E27FC236}">
                <a16:creationId xmlns:a16="http://schemas.microsoft.com/office/drawing/2014/main" id="{5BE78139-BE7F-05B3-1761-453654642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43dd9469b1_0_54:notes">
            <a:extLst>
              <a:ext uri="{FF2B5EF4-FFF2-40B4-BE49-F238E27FC236}">
                <a16:creationId xmlns:a16="http://schemas.microsoft.com/office/drawing/2014/main" id="{C54E6CE8-7069-A225-FA33-26AC9672EB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43dd9469b1_0_54:notes">
            <a:extLst>
              <a:ext uri="{FF2B5EF4-FFF2-40B4-BE49-F238E27FC236}">
                <a16:creationId xmlns:a16="http://schemas.microsoft.com/office/drawing/2014/main" id="{8A870146-C557-4182-E42B-788AB7FE18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66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f6d5fc2a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f6d5fc2af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f6d5fc2a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09CA5D12-5AAB-4344-8639-47E240C0E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dd9469b1_0_54:notes">
            <a:extLst>
              <a:ext uri="{FF2B5EF4-FFF2-40B4-BE49-F238E27FC236}">
                <a16:creationId xmlns:a16="http://schemas.microsoft.com/office/drawing/2014/main" id="{FCA6FAFE-8805-2E51-5C45-F33A0BE47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43dd9469b1_0_54:notes">
            <a:extLst>
              <a:ext uri="{FF2B5EF4-FFF2-40B4-BE49-F238E27FC236}">
                <a16:creationId xmlns:a16="http://schemas.microsoft.com/office/drawing/2014/main" id="{67E0C1DF-2EF6-E01B-C0D5-26EF45D1B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43dd9469b1_0_54:notes">
            <a:extLst>
              <a:ext uri="{FF2B5EF4-FFF2-40B4-BE49-F238E27FC236}">
                <a16:creationId xmlns:a16="http://schemas.microsoft.com/office/drawing/2014/main" id="{7B21331A-209D-ECD8-7829-11118D8FBF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3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A932A28-A7ED-510A-85B7-3B66F0FE3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B7BFBF34-EDB9-CFB1-F4AE-14B45FB65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F8B63053-7BBE-A19A-5A32-7D90F4C19D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913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1787DF6-7912-BEF1-EACD-A71B9F46F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B128F981-F8E0-DC15-18B0-CAE9760FE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A4ACD968-9D7F-B2C9-F975-CF002B15C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139F3C43-C510-DBDC-D594-D4CCA94D4D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928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35A59F9-F974-65CE-62CB-FBADD572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E9013C9B-5246-142B-9369-D05CC65513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>
            <a:extLst>
              <a:ext uri="{FF2B5EF4-FFF2-40B4-BE49-F238E27FC236}">
                <a16:creationId xmlns:a16="http://schemas.microsoft.com/office/drawing/2014/main" id="{9FC09D2E-8295-3137-4125-9AD3FEE7C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:notes">
            <a:extLst>
              <a:ext uri="{FF2B5EF4-FFF2-40B4-BE49-F238E27FC236}">
                <a16:creationId xmlns:a16="http://schemas.microsoft.com/office/drawing/2014/main" id="{95855F47-5249-9DEE-40A2-5C58465DC0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98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dd9469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43dd9469b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43dd9469b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A43C1309-830E-8CA4-AB5B-B24AA2D6E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dd9469b1_0_0:notes">
            <a:extLst>
              <a:ext uri="{FF2B5EF4-FFF2-40B4-BE49-F238E27FC236}">
                <a16:creationId xmlns:a16="http://schemas.microsoft.com/office/drawing/2014/main" id="{3FF85E23-93A5-A5AD-B15B-4E7B1CC943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43dd9469b1_0_0:notes">
            <a:extLst>
              <a:ext uri="{FF2B5EF4-FFF2-40B4-BE49-F238E27FC236}">
                <a16:creationId xmlns:a16="http://schemas.microsoft.com/office/drawing/2014/main" id="{10462E69-D22B-F7D2-DA0F-DEC54F825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43dd9469b1_0_0:notes">
            <a:extLst>
              <a:ext uri="{FF2B5EF4-FFF2-40B4-BE49-F238E27FC236}">
                <a16:creationId xmlns:a16="http://schemas.microsoft.com/office/drawing/2014/main" id="{99999DD0-F3F1-89A4-1BB2-C29FEE7718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925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5700559-5FE7-BEDC-54BD-E7DCBBEC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dd9469b1_0_0:notes">
            <a:extLst>
              <a:ext uri="{FF2B5EF4-FFF2-40B4-BE49-F238E27FC236}">
                <a16:creationId xmlns:a16="http://schemas.microsoft.com/office/drawing/2014/main" id="{BCE6F2B9-6593-374D-596C-DEED485BF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43dd9469b1_0_0:notes">
            <a:extLst>
              <a:ext uri="{FF2B5EF4-FFF2-40B4-BE49-F238E27FC236}">
                <a16:creationId xmlns:a16="http://schemas.microsoft.com/office/drawing/2014/main" id="{7E9C1C16-F0F6-405A-948D-2A1EBD078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43dd9469b1_0_0:notes">
            <a:extLst>
              <a:ext uri="{FF2B5EF4-FFF2-40B4-BE49-F238E27FC236}">
                <a16:creationId xmlns:a16="http://schemas.microsoft.com/office/drawing/2014/main" id="{B0FDCC39-BFC0-E244-E9CE-63741A848F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893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0C6106C7-5457-7FED-B0BD-E42CB8178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dd9469b1_0_0:notes">
            <a:extLst>
              <a:ext uri="{FF2B5EF4-FFF2-40B4-BE49-F238E27FC236}">
                <a16:creationId xmlns:a16="http://schemas.microsoft.com/office/drawing/2014/main" id="{19B0E773-FCB8-FB86-C96A-C29869901C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43dd9469b1_0_0:notes">
            <a:extLst>
              <a:ext uri="{FF2B5EF4-FFF2-40B4-BE49-F238E27FC236}">
                <a16:creationId xmlns:a16="http://schemas.microsoft.com/office/drawing/2014/main" id="{EF66E980-1078-229A-262C-FD917018A8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43dd9469b1_0_0:notes">
            <a:extLst>
              <a:ext uri="{FF2B5EF4-FFF2-40B4-BE49-F238E27FC236}">
                <a16:creationId xmlns:a16="http://schemas.microsoft.com/office/drawing/2014/main" id="{DD0D9EDA-A993-7F08-B8D9-710A73803D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864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8/s41598-024-84821-2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ije.ir/article_217277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44163-025-00237-5" TargetMode="External"/><Relationship Id="rId5" Type="http://schemas.openxmlformats.org/officeDocument/2006/relationships/hyperlink" Target="https://www.sciencedirect.com/science/article/pii/S2590123025001732" TargetMode="External"/><Relationship Id="rId10" Type="http://schemas.openxmlformats.org/officeDocument/2006/relationships/hyperlink" Target="https://doi.org/10.30955/gnj.06937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doi.org/10.1038/s41598-025-86054-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cfm.buap.mx/jzacarias/cursos/estad2/libros/book5e2.pdf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sciencedirect.com/science/article/pii/S092523122401833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" TargetMode="External"/><Relationship Id="rId5" Type="http://schemas.openxmlformats.org/officeDocument/2006/relationships/hyperlink" Target="https://doi.org/10.1038/s41598-024-70497-1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64650" y="1658437"/>
            <a:ext cx="7772400" cy="192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6000"/>
            </a:pPr>
            <a:r>
              <a:rPr lang="es-MX" sz="2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Implementación del Algoritmo </a:t>
            </a:r>
            <a:r>
              <a:rPr lang="es-MX" sz="280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Bioinspirado</a:t>
            </a:r>
            <a:r>
              <a:rPr lang="es-MX" sz="2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MX" sz="280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Bobcat</a:t>
            </a:r>
            <a:r>
              <a:rPr lang="es-MX" sz="2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un Problema de Optimización en un contexto de Asignación de </a:t>
            </a:r>
            <a:r>
              <a:rPr lang="es-MX" sz="280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Hubs</a:t>
            </a:r>
            <a:endParaRPr lang="es-MX" sz="2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3897850" y="4581728"/>
            <a:ext cx="4560600" cy="214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cs typeface="Calibri"/>
                <a:sym typeface="Helvetica Neue"/>
              </a:rPr>
              <a:t>Autor: Fabián Vidal Torres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tabLst/>
              <a:defRPr/>
            </a:pPr>
            <a:endParaRPr kumimoji="0" lang="es-MX" sz="16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tabLst/>
              <a:defRPr/>
            </a:pP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Prof. Guía: Rodrigo Olivares O.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tabLst/>
              <a:defRPr/>
            </a:pPr>
            <a:r>
              <a:rPr lang="es-MX" sz="1600" b="1" dirty="0">
                <a:latin typeface="Helvetica Neue"/>
                <a:ea typeface="Helvetica Neue"/>
                <a:cs typeface="Helvetica Neue"/>
                <a:sym typeface="Helvetica Neue"/>
              </a:rPr>
              <a:t>Asignatura: Inteligencia de Enjambre</a:t>
            </a:r>
            <a:endParaRPr kumimoji="0" lang="es-MX" sz="16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tabLst/>
              <a:defRPr/>
            </a:pP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Magíster en Ingeniería Informática Aplicada</a:t>
            </a:r>
            <a:b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Facultad de Ingeniería</a:t>
            </a:r>
            <a:b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Universidad de Valparaíso</a:t>
            </a:r>
            <a:br>
              <a:rPr lang="es-MX" sz="1600" b="0" i="0" u="none" strike="noStrike" cap="none" dirty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s-MX" sz="1600" b="0" i="0" u="none" strike="noStrike" cap="none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3"/>
          <p:cNvSpPr txBox="1"/>
          <p:nvPr/>
        </p:nvSpPr>
        <p:spPr>
          <a:xfrm>
            <a:off x="764650" y="3678546"/>
            <a:ext cx="7772400" cy="45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ES" sz="2400" dirty="0">
                <a:solidFill>
                  <a:srgbClr val="888888"/>
                </a:solidFill>
              </a:rPr>
              <a:t>Proyecto de Inteligencia Artificial Aplicada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0D44B608-76F5-E228-DB80-0D0EDDD74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>
            <a:extLst>
              <a:ext uri="{FF2B5EF4-FFF2-40B4-BE49-F238E27FC236}">
                <a16:creationId xmlns:a16="http://schemas.microsoft.com/office/drawing/2014/main" id="{6F39DBC3-71D9-0A62-7B56-91F675A59D7A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>
              <a:extLst>
                <a:ext uri="{FF2B5EF4-FFF2-40B4-BE49-F238E27FC236}">
                  <a16:creationId xmlns:a16="http://schemas.microsoft.com/office/drawing/2014/main" id="{A1F5614B-11A4-D86E-722B-FC6AB970855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>
              <a:extLst>
                <a:ext uri="{FF2B5EF4-FFF2-40B4-BE49-F238E27FC236}">
                  <a16:creationId xmlns:a16="http://schemas.microsoft.com/office/drawing/2014/main" id="{B31184B0-1670-F684-C166-681E04F599E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E53060A7-F47E-6451-979C-BCC6C1DB6C91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2FFE9DB2-F17E-7208-A56C-DF16B89CCA4C}"/>
              </a:ext>
            </a:extLst>
          </p:cNvPr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3E89C8-8BB1-5630-25A6-5C1C866B4B7F}"/>
              </a:ext>
            </a:extLst>
          </p:cNvPr>
          <p:cNvSpPr txBox="1"/>
          <p:nvPr/>
        </p:nvSpPr>
        <p:spPr>
          <a:xfrm>
            <a:off x="864060" y="1377875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Tecnologías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40135B-A468-9670-7AEF-A4E7D1E19609}"/>
              </a:ext>
            </a:extLst>
          </p:cNvPr>
          <p:cNvSpPr txBox="1"/>
          <p:nvPr/>
        </p:nvSpPr>
        <p:spPr>
          <a:xfrm>
            <a:off x="864059" y="2020122"/>
            <a:ext cx="817669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Lenguaje de programación - Python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Interpretado, de alto nivel y sintaxis sencilla.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Amplio ecosistema de librerías útiles para optimización e inteligencia artificial.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Elegido por su versatilidad, integración con otras tecnologías y soporte comunitario.</a:t>
            </a:r>
          </a:p>
          <a:p>
            <a:endParaRPr lang="es-MX" dirty="0"/>
          </a:p>
          <a:p>
            <a:r>
              <a:rPr lang="es-MX" b="1" dirty="0"/>
              <a:t>Editor de código - Visual Studio </a:t>
            </a:r>
            <a:r>
              <a:rPr lang="es-MX" b="1" dirty="0" err="1"/>
              <a:t>Code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Editor ligero, multiplataforma y personalizable.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Soporte para múltiples lenguajes y extensiones.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Interfaz amigable y herramientas integradas para desarrollo.</a:t>
            </a:r>
          </a:p>
          <a:p>
            <a:endParaRPr lang="es-MX" dirty="0"/>
          </a:p>
          <a:p>
            <a:r>
              <a:rPr lang="es-MX" b="1" dirty="0"/>
              <a:t>Librerías utilizadas: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math</a:t>
            </a:r>
            <a:r>
              <a:rPr lang="es-MX" b="1" dirty="0"/>
              <a:t>: </a:t>
            </a:r>
            <a:r>
              <a:rPr lang="es-MX" dirty="0"/>
              <a:t>Proporciona funciones matemáticas. Se utilizó </a:t>
            </a:r>
            <a:r>
              <a:rPr lang="es-MX" dirty="0" err="1"/>
              <a:t>math.floor</a:t>
            </a:r>
            <a:r>
              <a:rPr lang="es-MX" dirty="0"/>
              <a:t>(x) para convertir valores aleatorios en índices enteros válidos (</a:t>
            </a:r>
            <a:r>
              <a:rPr lang="es-MX" dirty="0" err="1"/>
              <a:t>hubs</a:t>
            </a:r>
            <a:r>
              <a:rPr lang="es-MX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random</a:t>
            </a:r>
            <a:r>
              <a:rPr lang="es-MX" b="1" dirty="0"/>
              <a:t>: </a:t>
            </a:r>
            <a:r>
              <a:rPr lang="es-MX" dirty="0"/>
              <a:t>Genera números pseudoaleatorios. </a:t>
            </a:r>
            <a:r>
              <a:rPr lang="es-MX" dirty="0" err="1"/>
              <a:t>random.random</a:t>
            </a:r>
            <a:r>
              <a:rPr lang="es-MX" dirty="0"/>
              <a:t>() se usó para parámetros del BOA que requieren aleatoriedad.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pandas: </a:t>
            </a:r>
            <a:r>
              <a:rPr lang="es-MX" dirty="0"/>
              <a:t>Manipulación y análisis de datos estructurados. Usada para registrar valores de fitness, crear tablas resumen (media, mediana, desviación estándar, cuartiles).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matplotlib.pyplot</a:t>
            </a:r>
            <a:r>
              <a:rPr lang="es-MX" dirty="0"/>
              <a:t>: Creación de gráficos estáticos. Se graficó la convergencia del BOA y se exportaron imágenes .png.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seaborn</a:t>
            </a:r>
            <a:r>
              <a:rPr lang="es-MX" dirty="0"/>
              <a:t>: Visualización estadística avanzada con estética predeterminada. Generación de </a:t>
            </a:r>
            <a:r>
              <a:rPr lang="es-MX" dirty="0" err="1"/>
              <a:t>boxplots</a:t>
            </a:r>
            <a:r>
              <a:rPr lang="es-MX" dirty="0"/>
              <a:t> para representar la distribución de resultados en múltiples ejecuciones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345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/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/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Implementación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9B7C09B-373A-C22C-FEDC-97AA206B9A04}"/>
              </a:ext>
            </a:extLst>
          </p:cNvPr>
          <p:cNvSpPr txBox="1"/>
          <p:nvPr/>
        </p:nvSpPr>
        <p:spPr>
          <a:xfrm>
            <a:off x="1065178" y="1513460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Parámetros del Algoritmo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ED16594-CFB3-88FA-CA3B-41082E92E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95430"/>
              </p:ext>
            </p:extLst>
          </p:nvPr>
        </p:nvGraphicFramePr>
        <p:xfrm>
          <a:off x="1216133" y="3927985"/>
          <a:ext cx="7325379" cy="1832969"/>
        </p:xfrm>
        <a:graphic>
          <a:graphicData uri="http://schemas.openxmlformats.org/drawingml/2006/table">
            <a:tbl>
              <a:tblPr firstRow="1" bandRow="1">
                <a:tableStyleId>{972643B0-0EB7-422E-BDA7-B8CE4AEE926E}</a:tableStyleId>
              </a:tblPr>
              <a:tblGrid>
                <a:gridCol w="954247">
                  <a:extLst>
                    <a:ext uri="{9D8B030D-6E8A-4147-A177-3AD203B41FA5}">
                      <a16:colId xmlns:a16="http://schemas.microsoft.com/office/drawing/2014/main" val="134346112"/>
                    </a:ext>
                  </a:extLst>
                </a:gridCol>
                <a:gridCol w="1750494">
                  <a:extLst>
                    <a:ext uri="{9D8B030D-6E8A-4147-A177-3AD203B41FA5}">
                      <a16:colId xmlns:a16="http://schemas.microsoft.com/office/drawing/2014/main" val="2691364935"/>
                    </a:ext>
                  </a:extLst>
                </a:gridCol>
                <a:gridCol w="1435072">
                  <a:extLst>
                    <a:ext uri="{9D8B030D-6E8A-4147-A177-3AD203B41FA5}">
                      <a16:colId xmlns:a16="http://schemas.microsoft.com/office/drawing/2014/main" val="2286837313"/>
                    </a:ext>
                  </a:extLst>
                </a:gridCol>
                <a:gridCol w="1592783">
                  <a:extLst>
                    <a:ext uri="{9D8B030D-6E8A-4147-A177-3AD203B41FA5}">
                      <a16:colId xmlns:a16="http://schemas.microsoft.com/office/drawing/2014/main" val="3170470263"/>
                    </a:ext>
                  </a:extLst>
                </a:gridCol>
                <a:gridCol w="1592783">
                  <a:extLst>
                    <a:ext uri="{9D8B030D-6E8A-4147-A177-3AD203B41FA5}">
                      <a16:colId xmlns:a16="http://schemas.microsoft.com/office/drawing/2014/main" val="1599799901"/>
                    </a:ext>
                  </a:extLst>
                </a:gridCol>
              </a:tblGrid>
              <a:tr h="462492">
                <a:tc>
                  <a:txBody>
                    <a:bodyPr/>
                    <a:lstStyle/>
                    <a:p>
                      <a:r>
                        <a:rPr lang="es-MX" b="1" dirty="0"/>
                        <a:t>Instancia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Dimensionalidad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Agentes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Iteraciones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Ejecuciones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43061"/>
                  </a:ext>
                </a:extLst>
              </a:tr>
              <a:tr h="445493">
                <a:tc>
                  <a:txBody>
                    <a:bodyPr/>
                    <a:lstStyle/>
                    <a:p>
                      <a:r>
                        <a:rPr lang="en-US" sz="1200" dirty="0"/>
                        <a:t>Simple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6x3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10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100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40</a:t>
                      </a:r>
                      <a:endParaRPr lang="es-CL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67028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US" sz="1200" dirty="0"/>
                        <a:t>Media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12x5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15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500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40</a:t>
                      </a:r>
                      <a:endParaRPr lang="es-CL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30213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Dura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24x8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20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1000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40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0024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C279574A-F424-D18C-85E3-7EDEC0436832}"/>
              </a:ext>
            </a:extLst>
          </p:cNvPr>
          <p:cNvSpPr txBox="1"/>
          <p:nvPr/>
        </p:nvSpPr>
        <p:spPr>
          <a:xfrm>
            <a:off x="3283673" y="5825629"/>
            <a:ext cx="319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Tabla 1 – Parámetros del Algoritmo</a:t>
            </a:r>
            <a:endParaRPr lang="es-CL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70990C4-1FE4-C775-DBDF-504F61CD3F75}"/>
              </a:ext>
            </a:extLst>
          </p:cNvPr>
          <p:cNvSpPr txBox="1"/>
          <p:nvPr/>
        </p:nvSpPr>
        <p:spPr>
          <a:xfrm>
            <a:off x="1142728" y="2385982"/>
            <a:ext cx="768124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Instancia: </a:t>
            </a:r>
            <a:r>
              <a:rPr lang="es-MX" dirty="0"/>
              <a:t>Simple – Media – Difícil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Dimensionalidad: </a:t>
            </a:r>
            <a:r>
              <a:rPr lang="es-MX" dirty="0"/>
              <a:t>Complejidad del problema (número de </a:t>
            </a:r>
            <a:r>
              <a:rPr lang="es-MX" dirty="0" err="1"/>
              <a:t>hubs</a:t>
            </a:r>
            <a:r>
              <a:rPr lang="es-MX" dirty="0"/>
              <a:t> y número de clientes)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Agentes: </a:t>
            </a:r>
            <a:r>
              <a:rPr lang="es-MX" dirty="0"/>
              <a:t>Cantidad de </a:t>
            </a:r>
            <a:r>
              <a:rPr lang="es-MX" dirty="0" err="1"/>
              <a:t>bobcats</a:t>
            </a:r>
            <a:r>
              <a:rPr lang="es-MX" dirty="0"/>
              <a:t> utilizados para la resolución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Iteraciones: </a:t>
            </a:r>
            <a:r>
              <a:rPr lang="es-MX" dirty="0"/>
              <a:t>Número de iteraciones que ejecuta el algoritmo BOA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Ejecuciones: </a:t>
            </a:r>
            <a:r>
              <a:rPr lang="es-MX" dirty="0"/>
              <a:t>Cantidad de veces que se repite el escenario experimental</a:t>
            </a:r>
            <a:endParaRPr lang="es-CL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AF77019B-CCCC-C044-C208-281925C3F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>
            <a:extLst>
              <a:ext uri="{FF2B5EF4-FFF2-40B4-BE49-F238E27FC236}">
                <a16:creationId xmlns:a16="http://schemas.microsoft.com/office/drawing/2014/main" id="{635C4D07-B50D-A4AB-F1CF-3368D9BBE5C6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>
              <a:extLst>
                <a:ext uri="{FF2B5EF4-FFF2-40B4-BE49-F238E27FC236}">
                  <a16:creationId xmlns:a16="http://schemas.microsoft.com/office/drawing/2014/main" id="{ABAC0672-FB0D-C8C6-9762-FEFA1B4E620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>
              <a:extLst>
                <a:ext uri="{FF2B5EF4-FFF2-40B4-BE49-F238E27FC236}">
                  <a16:creationId xmlns:a16="http://schemas.microsoft.com/office/drawing/2014/main" id="{4F5AFF2F-84AF-2ADC-6481-BA3C265B4B4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B9ED743B-EA73-DF9F-C0E6-A34C52A42C82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4ED1514D-D223-84D3-6B9C-1DB0DB481B33}"/>
              </a:ext>
            </a:extLst>
          </p:cNvPr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12FD29-15C4-5506-86E9-C6A4F38C3D21}"/>
              </a:ext>
            </a:extLst>
          </p:cNvPr>
          <p:cNvSpPr txBox="1"/>
          <p:nvPr/>
        </p:nvSpPr>
        <p:spPr>
          <a:xfrm>
            <a:off x="1065178" y="1513460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Resultados Comparativos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2C3A83F-5CAD-BF93-5338-B0B2056DE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64968"/>
              </p:ext>
            </p:extLst>
          </p:nvPr>
        </p:nvGraphicFramePr>
        <p:xfrm>
          <a:off x="1216136" y="4299279"/>
          <a:ext cx="7638169" cy="1888637"/>
        </p:xfrm>
        <a:graphic>
          <a:graphicData uri="http://schemas.openxmlformats.org/drawingml/2006/table">
            <a:tbl>
              <a:tblPr firstRow="1" bandRow="1">
                <a:tableStyleId>{972643B0-0EB7-422E-BDA7-B8CE4AEE926E}</a:tableStyleId>
              </a:tblPr>
              <a:tblGrid>
                <a:gridCol w="1071370">
                  <a:extLst>
                    <a:ext uri="{9D8B030D-6E8A-4147-A177-3AD203B41FA5}">
                      <a16:colId xmlns:a16="http://schemas.microsoft.com/office/drawing/2014/main" val="134346112"/>
                    </a:ext>
                  </a:extLst>
                </a:gridCol>
                <a:gridCol w="1712068">
                  <a:extLst>
                    <a:ext uri="{9D8B030D-6E8A-4147-A177-3AD203B41FA5}">
                      <a16:colId xmlns:a16="http://schemas.microsoft.com/office/drawing/2014/main" val="2691364935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2286837313"/>
                    </a:ext>
                  </a:extLst>
                </a:gridCol>
                <a:gridCol w="1225685">
                  <a:extLst>
                    <a:ext uri="{9D8B030D-6E8A-4147-A177-3AD203B41FA5}">
                      <a16:colId xmlns:a16="http://schemas.microsoft.com/office/drawing/2014/main" val="3170470263"/>
                    </a:ext>
                  </a:extLst>
                </a:gridCol>
                <a:gridCol w="1245141">
                  <a:extLst>
                    <a:ext uri="{9D8B030D-6E8A-4147-A177-3AD203B41FA5}">
                      <a16:colId xmlns:a16="http://schemas.microsoft.com/office/drawing/2014/main" val="1599799901"/>
                    </a:ext>
                  </a:extLst>
                </a:gridCol>
                <a:gridCol w="1216586">
                  <a:extLst>
                    <a:ext uri="{9D8B030D-6E8A-4147-A177-3AD203B41FA5}">
                      <a16:colId xmlns:a16="http://schemas.microsoft.com/office/drawing/2014/main" val="381509315"/>
                    </a:ext>
                  </a:extLst>
                </a:gridCol>
              </a:tblGrid>
              <a:tr h="462492">
                <a:tc>
                  <a:txBody>
                    <a:bodyPr/>
                    <a:lstStyle/>
                    <a:p>
                      <a:r>
                        <a:rPr lang="es-MX" b="1" dirty="0"/>
                        <a:t>Instancia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Dimensionalidad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Óptimo </a:t>
                      </a:r>
                      <a:r>
                        <a:rPr lang="es-MX" b="1" dirty="0" err="1"/>
                        <a:t>Solver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Óptimo BOA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Desv</a:t>
                      </a:r>
                      <a:r>
                        <a:rPr lang="es-MX" b="1" dirty="0"/>
                        <a:t> Menor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Desv</a:t>
                      </a:r>
                      <a:r>
                        <a:rPr lang="es-MX" b="1" dirty="0"/>
                        <a:t> Mayor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43061"/>
                  </a:ext>
                </a:extLst>
              </a:tr>
              <a:tr h="445493">
                <a:tc>
                  <a:txBody>
                    <a:bodyPr/>
                    <a:lstStyle/>
                    <a:p>
                      <a:r>
                        <a:rPr lang="en-US" sz="1200" dirty="0"/>
                        <a:t>Simple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6x3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89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89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0%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6,3%</a:t>
                      </a:r>
                      <a:endParaRPr lang="es-CL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67028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US" sz="1200" dirty="0"/>
                        <a:t>Media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12x5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151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152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0,7%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7,3%</a:t>
                      </a:r>
                      <a:endParaRPr lang="es-CL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30213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Dura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24x8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271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309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12,2%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21,3%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0024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61E7B1D-B6AC-4546-AD3A-32AAA71F73A6}"/>
              </a:ext>
            </a:extLst>
          </p:cNvPr>
          <p:cNvSpPr txBox="1"/>
          <p:nvPr/>
        </p:nvSpPr>
        <p:spPr>
          <a:xfrm>
            <a:off x="3756562" y="6288858"/>
            <a:ext cx="2244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Tabla 2 – BOA vs </a:t>
            </a:r>
            <a:r>
              <a:rPr lang="es-MX" b="1" dirty="0" err="1"/>
              <a:t>Solver</a:t>
            </a:r>
            <a:endParaRPr lang="es-CL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E19620-275F-9678-3BDF-36F4467ECB0F}"/>
              </a:ext>
            </a:extLst>
          </p:cNvPr>
          <p:cNvSpPr txBox="1"/>
          <p:nvPr/>
        </p:nvSpPr>
        <p:spPr>
          <a:xfrm>
            <a:off x="1065178" y="2098235"/>
            <a:ext cx="79840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Instancia: </a:t>
            </a:r>
            <a:r>
              <a:rPr lang="es-MX" dirty="0"/>
              <a:t>Tipo de escenario experimental según su complejidad.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Óptimo </a:t>
            </a:r>
            <a:r>
              <a:rPr lang="es-MX" b="1" dirty="0" err="1"/>
              <a:t>Solver</a:t>
            </a:r>
            <a:r>
              <a:rPr lang="es-MX" b="1" dirty="0"/>
              <a:t>: </a:t>
            </a:r>
            <a:r>
              <a:rPr lang="es-MX" dirty="0"/>
              <a:t>Mejor valor de costo obtenido utilizando un solucionador exacto (referencia óptima).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Óptimo BOA: </a:t>
            </a:r>
            <a:r>
              <a:rPr lang="es-MX" dirty="0"/>
              <a:t>Mejor valor de costo alcanzado por el algoritmo </a:t>
            </a:r>
            <a:r>
              <a:rPr lang="es-MX" dirty="0" err="1"/>
              <a:t>bioinspirado</a:t>
            </a:r>
            <a:r>
              <a:rPr lang="es-MX" dirty="0"/>
              <a:t> </a:t>
            </a:r>
            <a:r>
              <a:rPr lang="es-MX" dirty="0" err="1"/>
              <a:t>Bobcat</a:t>
            </a:r>
            <a:r>
              <a:rPr lang="es-MX" dirty="0"/>
              <a:t> </a:t>
            </a:r>
            <a:r>
              <a:rPr lang="es-MX" dirty="0" err="1"/>
              <a:t>Optimization</a:t>
            </a:r>
            <a:r>
              <a:rPr lang="es-MX" dirty="0"/>
              <a:t> </a:t>
            </a:r>
            <a:r>
              <a:rPr lang="es-MX" dirty="0" err="1"/>
              <a:t>Algorithm</a:t>
            </a:r>
            <a:r>
              <a:rPr lang="es-MX" dirty="0"/>
              <a:t> (BOA).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Desv</a:t>
            </a:r>
            <a:r>
              <a:rPr lang="es-MX" b="1" dirty="0"/>
              <a:t> menor: </a:t>
            </a:r>
            <a:r>
              <a:rPr lang="es-MX" dirty="0"/>
              <a:t>Desviación porcentual del mejor resultado de BOA respecto al óptimo del </a:t>
            </a:r>
            <a:r>
              <a:rPr lang="es-MX" dirty="0" err="1"/>
              <a:t>solver</a:t>
            </a:r>
            <a:r>
              <a:rPr lang="es-MX" dirty="0"/>
              <a:t> más cercano.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 err="1"/>
              <a:t>Desv</a:t>
            </a:r>
            <a:r>
              <a:rPr lang="es-MX" b="1" dirty="0"/>
              <a:t> mayor: </a:t>
            </a:r>
            <a:r>
              <a:rPr lang="es-MX" dirty="0"/>
              <a:t>Desviación porcentual del peor resultado obtenido por BOA respecto al óptimo del </a:t>
            </a:r>
            <a:r>
              <a:rPr lang="es-MX" dirty="0" err="1"/>
              <a:t>solver</a:t>
            </a:r>
            <a:r>
              <a:rPr lang="es-MX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0645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467ECE8F-0443-7F96-40EC-6CC3917F4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>
            <a:extLst>
              <a:ext uri="{FF2B5EF4-FFF2-40B4-BE49-F238E27FC236}">
                <a16:creationId xmlns:a16="http://schemas.microsoft.com/office/drawing/2014/main" id="{86ABD40E-6DDF-96DF-7825-39934871B903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>
              <a:extLst>
                <a:ext uri="{FF2B5EF4-FFF2-40B4-BE49-F238E27FC236}">
                  <a16:creationId xmlns:a16="http://schemas.microsoft.com/office/drawing/2014/main" id="{42D8F5F3-FCE7-85C1-8B45-D980508878F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>
              <a:extLst>
                <a:ext uri="{FF2B5EF4-FFF2-40B4-BE49-F238E27FC236}">
                  <a16:creationId xmlns:a16="http://schemas.microsoft.com/office/drawing/2014/main" id="{78BF3B07-F743-798D-1E9B-B40F857C7B9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3FC43C8D-0441-24EF-8F1B-BAF54B51E393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70A5977E-3A76-4848-A5C1-28F596680476}"/>
              </a:ext>
            </a:extLst>
          </p:cNvPr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EB4287-BF21-6F1F-B780-C955C194375B}"/>
              </a:ext>
            </a:extLst>
          </p:cNvPr>
          <p:cNvSpPr txBox="1"/>
          <p:nvPr/>
        </p:nvSpPr>
        <p:spPr>
          <a:xfrm>
            <a:off x="792803" y="1377875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Resumen Descriptivo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5B180EE-75FD-6D78-BCCE-F30F14215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52547"/>
              </p:ext>
            </p:extLst>
          </p:nvPr>
        </p:nvGraphicFramePr>
        <p:xfrm>
          <a:off x="1011225" y="4435693"/>
          <a:ext cx="7811763" cy="1888637"/>
        </p:xfrm>
        <a:graphic>
          <a:graphicData uri="http://schemas.openxmlformats.org/drawingml/2006/table">
            <a:tbl>
              <a:tblPr firstRow="1" bandRow="1">
                <a:tableStyleId>{972643B0-0EB7-422E-BDA7-B8CE4AEE926E}</a:tableStyleId>
              </a:tblPr>
              <a:tblGrid>
                <a:gridCol w="1012128">
                  <a:extLst>
                    <a:ext uri="{9D8B030D-6E8A-4147-A177-3AD203B41FA5}">
                      <a16:colId xmlns:a16="http://schemas.microsoft.com/office/drawing/2014/main" val="134346112"/>
                    </a:ext>
                  </a:extLst>
                </a:gridCol>
                <a:gridCol w="814142">
                  <a:extLst>
                    <a:ext uri="{9D8B030D-6E8A-4147-A177-3AD203B41FA5}">
                      <a16:colId xmlns:a16="http://schemas.microsoft.com/office/drawing/2014/main" val="2286837313"/>
                    </a:ext>
                  </a:extLst>
                </a:gridCol>
                <a:gridCol w="999884">
                  <a:extLst>
                    <a:ext uri="{9D8B030D-6E8A-4147-A177-3AD203B41FA5}">
                      <a16:colId xmlns:a16="http://schemas.microsoft.com/office/drawing/2014/main" val="3170470263"/>
                    </a:ext>
                  </a:extLst>
                </a:gridCol>
                <a:gridCol w="1015757">
                  <a:extLst>
                    <a:ext uri="{9D8B030D-6E8A-4147-A177-3AD203B41FA5}">
                      <a16:colId xmlns:a16="http://schemas.microsoft.com/office/drawing/2014/main" val="1599799901"/>
                    </a:ext>
                  </a:extLst>
                </a:gridCol>
                <a:gridCol w="992463">
                  <a:extLst>
                    <a:ext uri="{9D8B030D-6E8A-4147-A177-3AD203B41FA5}">
                      <a16:colId xmlns:a16="http://schemas.microsoft.com/office/drawing/2014/main" val="381509315"/>
                    </a:ext>
                  </a:extLst>
                </a:gridCol>
                <a:gridCol w="992463">
                  <a:extLst>
                    <a:ext uri="{9D8B030D-6E8A-4147-A177-3AD203B41FA5}">
                      <a16:colId xmlns:a16="http://schemas.microsoft.com/office/drawing/2014/main" val="3348301802"/>
                    </a:ext>
                  </a:extLst>
                </a:gridCol>
                <a:gridCol w="992463">
                  <a:extLst>
                    <a:ext uri="{9D8B030D-6E8A-4147-A177-3AD203B41FA5}">
                      <a16:colId xmlns:a16="http://schemas.microsoft.com/office/drawing/2014/main" val="446035256"/>
                    </a:ext>
                  </a:extLst>
                </a:gridCol>
                <a:gridCol w="992463">
                  <a:extLst>
                    <a:ext uri="{9D8B030D-6E8A-4147-A177-3AD203B41FA5}">
                      <a16:colId xmlns:a16="http://schemas.microsoft.com/office/drawing/2014/main" val="3852155918"/>
                    </a:ext>
                  </a:extLst>
                </a:gridCol>
              </a:tblGrid>
              <a:tr h="462492">
                <a:tc>
                  <a:txBody>
                    <a:bodyPr/>
                    <a:lstStyle/>
                    <a:p>
                      <a:r>
                        <a:rPr lang="es-MX" b="1" dirty="0"/>
                        <a:t>Instancia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Media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Desv</a:t>
                      </a:r>
                      <a:r>
                        <a:rPr lang="es-MX" b="1" dirty="0"/>
                        <a:t> Estándar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MIN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Q1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Mediana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Q3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MAX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43061"/>
                  </a:ext>
                </a:extLst>
              </a:tr>
              <a:tr h="445493">
                <a:tc>
                  <a:txBody>
                    <a:bodyPr/>
                    <a:lstStyle/>
                    <a:p>
                      <a:r>
                        <a:rPr lang="en-US" sz="1200" dirty="0"/>
                        <a:t>Simple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90,2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1,9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89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89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89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92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95</a:t>
                      </a:r>
                      <a:endParaRPr lang="es-CL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67028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US" sz="1200" dirty="0"/>
                        <a:t>Media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156,1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3,0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152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154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156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158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163</a:t>
                      </a:r>
                      <a:endParaRPr lang="es-CL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30213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Dura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328,4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8,1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309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324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328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334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346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0024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956C3116-1361-CC02-667A-02C86CB3F0F9}"/>
              </a:ext>
            </a:extLst>
          </p:cNvPr>
          <p:cNvSpPr txBox="1"/>
          <p:nvPr/>
        </p:nvSpPr>
        <p:spPr>
          <a:xfrm>
            <a:off x="3464014" y="6403596"/>
            <a:ext cx="2829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Tabla 3 – Resumen Descriptivo</a:t>
            </a:r>
            <a:endParaRPr lang="es-CL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ACDC3A-36FE-D287-428A-305B27DA0AF6}"/>
              </a:ext>
            </a:extLst>
          </p:cNvPr>
          <p:cNvSpPr txBox="1"/>
          <p:nvPr/>
        </p:nvSpPr>
        <p:spPr>
          <a:xfrm>
            <a:off x="903345" y="1935094"/>
            <a:ext cx="821390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μ (Media): </a:t>
            </a:r>
            <a:r>
              <a:rPr lang="es-MX" dirty="0"/>
              <a:t>Promedio de los valores de costo total obtenidos por BOA en las ejecuciones.</a:t>
            </a:r>
          </a:p>
          <a:p>
            <a:r>
              <a:rPr lang="es-MX" b="1" dirty="0"/>
              <a:t>σ (Desviación estándar): </a:t>
            </a:r>
            <a:r>
              <a:rPr lang="es-MX" dirty="0"/>
              <a:t>Medida de dispersión de los valores respecto a la media. Indica la variabilidad de los resultados.</a:t>
            </a:r>
          </a:p>
          <a:p>
            <a:r>
              <a:rPr lang="es-MX" b="1" dirty="0"/>
              <a:t>x-min: </a:t>
            </a:r>
            <a:r>
              <a:rPr lang="es-MX" dirty="0"/>
              <a:t>Valor mínimo obtenido (mejor resultado) entre todas las ejecuciones.</a:t>
            </a:r>
          </a:p>
          <a:p>
            <a:r>
              <a:rPr lang="es-MX" b="1" dirty="0"/>
              <a:t>Q₁ (Primer cuartil):</a:t>
            </a:r>
            <a:r>
              <a:rPr lang="es-MX" dirty="0"/>
              <a:t>Valor que separa el 25% inferior de los datos. Refleja la tendencia de los resultados bajos.</a:t>
            </a:r>
          </a:p>
          <a:p>
            <a:r>
              <a:rPr lang="es-MX" b="1" dirty="0"/>
              <a:t>ẋ (Mediana):</a:t>
            </a:r>
            <a:r>
              <a:rPr lang="es-MX" dirty="0"/>
              <a:t>Valor central del conjunto de resultados. El 50% de los datos están por debajo y el 50% por encima.</a:t>
            </a:r>
          </a:p>
          <a:p>
            <a:r>
              <a:rPr lang="es-MX" b="1" dirty="0"/>
              <a:t>Q₃ (Tercer cuartil):</a:t>
            </a:r>
            <a:r>
              <a:rPr lang="es-MX" dirty="0"/>
              <a:t>Valor que separa el 75% inferior del total. Representa la tendencia en los valores altos.</a:t>
            </a:r>
          </a:p>
          <a:p>
            <a:r>
              <a:rPr lang="es-MX" b="1" dirty="0"/>
              <a:t>x-</a:t>
            </a:r>
            <a:r>
              <a:rPr lang="es-MX" b="1" dirty="0" err="1"/>
              <a:t>max</a:t>
            </a:r>
            <a:r>
              <a:rPr lang="es-MX" dirty="0"/>
              <a:t>: Valor máximo obtenido (peor resultado) en todas las ejecuciones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3381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1C5EDF1E-A22F-0C20-51A2-FDE268AC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>
            <a:extLst>
              <a:ext uri="{FF2B5EF4-FFF2-40B4-BE49-F238E27FC236}">
                <a16:creationId xmlns:a16="http://schemas.microsoft.com/office/drawing/2014/main" id="{9E1C4538-AFDA-26FC-8B2B-8B40EBCEFCA7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>
              <a:extLst>
                <a:ext uri="{FF2B5EF4-FFF2-40B4-BE49-F238E27FC236}">
                  <a16:creationId xmlns:a16="http://schemas.microsoft.com/office/drawing/2014/main" id="{8508E538-DA5E-5977-6BB3-B07A670C330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>
              <a:extLst>
                <a:ext uri="{FF2B5EF4-FFF2-40B4-BE49-F238E27FC236}">
                  <a16:creationId xmlns:a16="http://schemas.microsoft.com/office/drawing/2014/main" id="{4A0C4F76-B790-1692-B25C-C6CF98AC8CC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1D5428ED-73DB-337A-10D4-46726A7B959C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52D7C2F4-C31B-73E9-5380-CA81CF88AC8F}"/>
              </a:ext>
            </a:extLst>
          </p:cNvPr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69E2AC-072F-FACD-0E32-8009FA85663C}"/>
              </a:ext>
            </a:extLst>
          </p:cNvPr>
          <p:cNvSpPr txBox="1"/>
          <p:nvPr/>
        </p:nvSpPr>
        <p:spPr>
          <a:xfrm>
            <a:off x="903345" y="1509758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Resultados Estadístico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5A940A7-F0EC-7C86-D3D3-E8894BF4F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40648"/>
              </p:ext>
            </p:extLst>
          </p:nvPr>
        </p:nvGraphicFramePr>
        <p:xfrm>
          <a:off x="2514599" y="4530823"/>
          <a:ext cx="3950757" cy="1832969"/>
        </p:xfrm>
        <a:graphic>
          <a:graphicData uri="http://schemas.openxmlformats.org/drawingml/2006/table">
            <a:tbl>
              <a:tblPr firstRow="1" bandRow="1">
                <a:tableStyleId>{972643B0-0EB7-422E-BDA7-B8CE4AEE926E}</a:tableStyleId>
              </a:tblPr>
              <a:tblGrid>
                <a:gridCol w="1071370">
                  <a:extLst>
                    <a:ext uri="{9D8B030D-6E8A-4147-A177-3AD203B41FA5}">
                      <a16:colId xmlns:a16="http://schemas.microsoft.com/office/drawing/2014/main" val="134346112"/>
                    </a:ext>
                  </a:extLst>
                </a:gridCol>
                <a:gridCol w="1595336">
                  <a:extLst>
                    <a:ext uri="{9D8B030D-6E8A-4147-A177-3AD203B41FA5}">
                      <a16:colId xmlns:a16="http://schemas.microsoft.com/office/drawing/2014/main" val="2691364935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2286837313"/>
                    </a:ext>
                  </a:extLst>
                </a:gridCol>
              </a:tblGrid>
              <a:tr h="462492">
                <a:tc>
                  <a:txBody>
                    <a:bodyPr/>
                    <a:lstStyle/>
                    <a:p>
                      <a:r>
                        <a:rPr lang="es-MX" b="1" dirty="0"/>
                        <a:t>Instancia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Valor Mann U</a:t>
                      </a:r>
                      <a:endParaRPr lang="es-C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P-VALUE</a:t>
                      </a:r>
                      <a:endParaRPr lang="es-CL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43061"/>
                  </a:ext>
                </a:extLst>
              </a:tr>
              <a:tr h="445493">
                <a:tc>
                  <a:txBody>
                    <a:bodyPr/>
                    <a:lstStyle/>
                    <a:p>
                      <a:r>
                        <a:rPr lang="en-US" sz="1200" dirty="0"/>
                        <a:t>Simple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435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0,3340</a:t>
                      </a:r>
                      <a:endParaRPr lang="es-CL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67028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r>
                        <a:rPr lang="en-US" sz="1200" dirty="0"/>
                        <a:t>Media</a:t>
                      </a:r>
                      <a:endParaRPr lang="es-C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412</a:t>
                      </a:r>
                      <a:endParaRPr lang="es-CL" sz="12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i="1" dirty="0"/>
                        <a:t>0</a:t>
                      </a:r>
                      <a:endParaRPr lang="es-CL" sz="12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30213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  <a:sym typeface="Arial"/>
                        </a:rPr>
                        <a:t>Dura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248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s-MX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0,0003</a:t>
                      </a:r>
                      <a:endParaRPr kumimoji="0" lang="es-CL" sz="1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50024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F0BF3B8E-733D-3CC0-4566-10725A22FA68}"/>
              </a:ext>
            </a:extLst>
          </p:cNvPr>
          <p:cNvSpPr txBox="1"/>
          <p:nvPr/>
        </p:nvSpPr>
        <p:spPr>
          <a:xfrm>
            <a:off x="3313550" y="6403595"/>
            <a:ext cx="2688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Tabla 4 – Análisis Estadístico</a:t>
            </a:r>
            <a:endParaRPr lang="es-CL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80E2CE-1CE3-B68B-8FAC-9F4108B2E747}"/>
              </a:ext>
            </a:extLst>
          </p:cNvPr>
          <p:cNvSpPr txBox="1"/>
          <p:nvPr/>
        </p:nvSpPr>
        <p:spPr>
          <a:xfrm>
            <a:off x="903345" y="2305806"/>
            <a:ext cx="82819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Instancia: </a:t>
            </a:r>
            <a:r>
              <a:rPr lang="es-MX" dirty="0"/>
              <a:t>Representa el tipo de escenario experimental según su complejidad</a:t>
            </a:r>
          </a:p>
          <a:p>
            <a:endParaRPr lang="es-MX" dirty="0"/>
          </a:p>
          <a:p>
            <a:r>
              <a:rPr lang="es-MX" b="1" dirty="0"/>
              <a:t>Mann-Whitney U: </a:t>
            </a:r>
            <a:r>
              <a:rPr lang="es-MX" dirty="0"/>
              <a:t>Estadístico resultante de la prueba no paramétrica de Mann-Whitney U. Se utiliza para comparar si hay diferencias significativas entre dos grupos de resultados (por ejemplo, BOA vs. otro método) sin asumir normalidad en los datos. </a:t>
            </a:r>
          </a:p>
          <a:p>
            <a:endParaRPr lang="es-MX" dirty="0"/>
          </a:p>
          <a:p>
            <a:r>
              <a:rPr lang="es-MX" b="1" dirty="0"/>
              <a:t>p-</a:t>
            </a:r>
            <a:r>
              <a:rPr lang="es-MX" b="1" dirty="0" err="1"/>
              <a:t>value</a:t>
            </a:r>
            <a:r>
              <a:rPr lang="es-MX" b="1" dirty="0"/>
              <a:t>: </a:t>
            </a:r>
            <a:r>
              <a:rPr lang="es-MX" dirty="0"/>
              <a:t>Valor asociado al estadístico U. Un p-</a:t>
            </a:r>
            <a:r>
              <a:rPr lang="es-MX" dirty="0" err="1"/>
              <a:t>value</a:t>
            </a:r>
            <a:r>
              <a:rPr lang="es-MX" dirty="0"/>
              <a:t> bajo (generalmente &lt; 0.05) indica diferencias significativas entre los dos grupos comparados. Un p-</a:t>
            </a:r>
            <a:r>
              <a:rPr lang="es-MX" dirty="0" err="1"/>
              <a:t>value</a:t>
            </a:r>
            <a:r>
              <a:rPr lang="es-MX" dirty="0"/>
              <a:t> alto sugiere que no hay evidencia suficiente para afirmar que los grupos son diferentes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9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87D26E1F-EB5F-4D40-CC0B-A9742B27D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>
            <a:extLst>
              <a:ext uri="{FF2B5EF4-FFF2-40B4-BE49-F238E27FC236}">
                <a16:creationId xmlns:a16="http://schemas.microsoft.com/office/drawing/2014/main" id="{1B17782F-4104-438D-887B-82C2281088FD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>
              <a:extLst>
                <a:ext uri="{FF2B5EF4-FFF2-40B4-BE49-F238E27FC236}">
                  <a16:creationId xmlns:a16="http://schemas.microsoft.com/office/drawing/2014/main" id="{2AC9E1EB-B4E7-C634-77DD-1E53843B2EA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>
              <a:extLst>
                <a:ext uri="{FF2B5EF4-FFF2-40B4-BE49-F238E27FC236}">
                  <a16:creationId xmlns:a16="http://schemas.microsoft.com/office/drawing/2014/main" id="{0E3CD898-B4F3-F996-4B3F-954BA79113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EB9EA207-5543-FC79-1EFF-9DE84ED9C75C}"/>
              </a:ext>
            </a:extLst>
          </p:cNvPr>
          <p:cNvSpPr txBox="1"/>
          <p:nvPr/>
        </p:nvSpPr>
        <p:spPr>
          <a:xfrm rot="-5400000">
            <a:off x="-2229450" y="3526459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996D543D-71B1-B2DA-7561-9FB6D8FA325D}"/>
              </a:ext>
            </a:extLst>
          </p:cNvPr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E47D29-03D1-5DC0-1A72-1A39BB4D088D}"/>
              </a:ext>
            </a:extLst>
          </p:cNvPr>
          <p:cNvSpPr txBox="1"/>
          <p:nvPr/>
        </p:nvSpPr>
        <p:spPr>
          <a:xfrm>
            <a:off x="1065178" y="1513460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Gráficos </a:t>
            </a:r>
            <a:r>
              <a:rPr kumimoji="0" lang="es-E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Boxplot</a:t>
            </a: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Imagen 3" descr="Gráfico, Gráfico de cajas y bigotes&#10;&#10;El contenido generado por IA puede ser incorrecto.">
            <a:extLst>
              <a:ext uri="{FF2B5EF4-FFF2-40B4-BE49-F238E27FC236}">
                <a16:creationId xmlns:a16="http://schemas.microsoft.com/office/drawing/2014/main" id="{A7759ACB-5CCF-A582-543D-BFE5E0835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58" y="2729485"/>
            <a:ext cx="2872856" cy="2394047"/>
          </a:xfrm>
          <a:prstGeom prst="rect">
            <a:avLst/>
          </a:prstGeom>
        </p:spPr>
      </p:pic>
      <p:pic>
        <p:nvPicPr>
          <p:cNvPr id="8" name="Imagen 7" descr="Gráfico, Gráfico de cajas y bigotes&#10;&#10;El contenido generado por IA puede ser incorrecto.">
            <a:extLst>
              <a:ext uri="{FF2B5EF4-FFF2-40B4-BE49-F238E27FC236}">
                <a16:creationId xmlns:a16="http://schemas.microsoft.com/office/drawing/2014/main" id="{1E01BD43-96FD-69D1-79DB-4B70B9E35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143" y="2730961"/>
            <a:ext cx="2872856" cy="2394047"/>
          </a:xfrm>
          <a:prstGeom prst="rect">
            <a:avLst/>
          </a:prstGeom>
        </p:spPr>
      </p:pic>
      <p:pic>
        <p:nvPicPr>
          <p:cNvPr id="10" name="Imagen 9" descr="Gráfico, Gráfico de cajas y bigotes&#10;&#10;El contenido generado por IA puede ser incorrecto.">
            <a:extLst>
              <a:ext uri="{FF2B5EF4-FFF2-40B4-BE49-F238E27FC236}">
                <a16:creationId xmlns:a16="http://schemas.microsoft.com/office/drawing/2014/main" id="{12BE07EC-4048-AB3B-47D1-C3ADE9BCD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2397" y="2730959"/>
            <a:ext cx="2872856" cy="239404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851147E-169C-8255-655F-24BC90873F7A}"/>
              </a:ext>
            </a:extLst>
          </p:cNvPr>
          <p:cNvSpPr txBox="1"/>
          <p:nvPr/>
        </p:nvSpPr>
        <p:spPr>
          <a:xfrm>
            <a:off x="1740800" y="5188941"/>
            <a:ext cx="1303958" cy="311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Simple </a:t>
            </a:r>
            <a:endParaRPr lang="es-CL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D1D6D8D-D825-EDA8-D733-6341753ACAC3}"/>
              </a:ext>
            </a:extLst>
          </p:cNvPr>
          <p:cNvSpPr txBox="1"/>
          <p:nvPr/>
        </p:nvSpPr>
        <p:spPr>
          <a:xfrm>
            <a:off x="4640545" y="5190651"/>
            <a:ext cx="1040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Media</a:t>
            </a:r>
            <a:endParaRPr lang="es-CL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8106893-DF83-5AF5-CC2C-83A6E1AAF51C}"/>
              </a:ext>
            </a:extLst>
          </p:cNvPr>
          <p:cNvSpPr txBox="1"/>
          <p:nvPr/>
        </p:nvSpPr>
        <p:spPr>
          <a:xfrm>
            <a:off x="7403200" y="5190650"/>
            <a:ext cx="9723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Dura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1154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3C19AB12-B2CF-39E3-33F8-EBA941FFA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>
            <a:extLst>
              <a:ext uri="{FF2B5EF4-FFF2-40B4-BE49-F238E27FC236}">
                <a16:creationId xmlns:a16="http://schemas.microsoft.com/office/drawing/2014/main" id="{72716690-1802-E09D-4D0E-5EA6AF4C1423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>
              <a:extLst>
                <a:ext uri="{FF2B5EF4-FFF2-40B4-BE49-F238E27FC236}">
                  <a16:creationId xmlns:a16="http://schemas.microsoft.com/office/drawing/2014/main" id="{1643D0F9-564E-BF21-36D4-21DA08534AB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>
              <a:extLst>
                <a:ext uri="{FF2B5EF4-FFF2-40B4-BE49-F238E27FC236}">
                  <a16:creationId xmlns:a16="http://schemas.microsoft.com/office/drawing/2014/main" id="{9CB05DEB-DD3E-F73E-5EE6-1B8FA474CED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BD878F92-C4A5-D28D-6F0F-CFC7850CFC49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BDE06EBD-9CB3-5185-EE00-E11334BC6F30}"/>
              </a:ext>
            </a:extLst>
          </p:cNvPr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04EE45-769A-2FFD-0376-3E6AA523A57B}"/>
              </a:ext>
            </a:extLst>
          </p:cNvPr>
          <p:cNvSpPr txBox="1"/>
          <p:nvPr/>
        </p:nvSpPr>
        <p:spPr>
          <a:xfrm>
            <a:off x="1065178" y="1513460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Gráficos Convergencia</a:t>
            </a:r>
          </a:p>
        </p:txBody>
      </p:sp>
      <p:pic>
        <p:nvPicPr>
          <p:cNvPr id="4" name="Imagen 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AE69F42-F60F-E1A3-FD70-41AF48634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599" y="2098235"/>
            <a:ext cx="4281957" cy="2140979"/>
          </a:xfrm>
          <a:prstGeom prst="rect">
            <a:avLst/>
          </a:prstGeom>
        </p:spPr>
      </p:pic>
      <p:pic>
        <p:nvPicPr>
          <p:cNvPr id="8" name="Imagen 7" descr="Gráfico&#10;&#10;El contenido generado por IA puede ser incorrecto.">
            <a:extLst>
              <a:ext uri="{FF2B5EF4-FFF2-40B4-BE49-F238E27FC236}">
                <a16:creationId xmlns:a16="http://schemas.microsoft.com/office/drawing/2014/main" id="{960918C6-F533-059B-0F8F-0976AB9D6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8825" y="4398915"/>
            <a:ext cx="4161930" cy="2080965"/>
          </a:xfrm>
          <a:prstGeom prst="rect">
            <a:avLst/>
          </a:prstGeom>
        </p:spPr>
      </p:pic>
      <p:pic>
        <p:nvPicPr>
          <p:cNvPr id="10" name="Imagen 9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CE97E6B5-8A74-EE57-E908-CFAB2DB19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891" y="4398915"/>
            <a:ext cx="4109934" cy="20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9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81F1FAAB-A219-E9ED-960E-923B8A1A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>
            <a:extLst>
              <a:ext uri="{FF2B5EF4-FFF2-40B4-BE49-F238E27FC236}">
                <a16:creationId xmlns:a16="http://schemas.microsoft.com/office/drawing/2014/main" id="{33ED091C-73D4-7A68-9211-D39C552405B4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>
              <a:extLst>
                <a:ext uri="{FF2B5EF4-FFF2-40B4-BE49-F238E27FC236}">
                  <a16:creationId xmlns:a16="http://schemas.microsoft.com/office/drawing/2014/main" id="{28D32D0D-C365-0E8A-32D6-9067FDB57B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>
              <a:extLst>
                <a:ext uri="{FF2B5EF4-FFF2-40B4-BE49-F238E27FC236}">
                  <a16:creationId xmlns:a16="http://schemas.microsoft.com/office/drawing/2014/main" id="{4C0F6DEF-DA55-7334-0DB2-5DBFF031139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2644E2B4-658D-AF1D-8083-945B0BDE7EB9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A3CD10AA-20D2-2DDB-2A42-A55DBF364798}"/>
              </a:ext>
            </a:extLst>
          </p:cNvPr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0DAFB9-6A40-A09D-EE66-A22DBFAC78A6}"/>
              </a:ext>
            </a:extLst>
          </p:cNvPr>
          <p:cNvSpPr txBox="1"/>
          <p:nvPr/>
        </p:nvSpPr>
        <p:spPr>
          <a:xfrm>
            <a:off x="1065178" y="1513460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Gráficos </a:t>
            </a:r>
            <a:r>
              <a:rPr kumimoji="0" lang="es-E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Qmetrics</a:t>
            </a: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Imagen 2" descr="Gráfico&#10;&#10;El contenido generado por IA puede ser incorrecto.">
            <a:extLst>
              <a:ext uri="{FF2B5EF4-FFF2-40B4-BE49-F238E27FC236}">
                <a16:creationId xmlns:a16="http://schemas.microsoft.com/office/drawing/2014/main" id="{5124B57E-A55A-D1AB-2D7B-3DD8DE8A3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876" y="2148312"/>
            <a:ext cx="4261030" cy="2130515"/>
          </a:xfrm>
          <a:prstGeom prst="rect">
            <a:avLst/>
          </a:prstGeom>
        </p:spPr>
      </p:pic>
      <p:pic>
        <p:nvPicPr>
          <p:cNvPr id="7" name="Imagen 6" descr="Gráfico&#10;&#10;El contenido generado por IA puede ser incorrecto.">
            <a:extLst>
              <a:ext uri="{FF2B5EF4-FFF2-40B4-BE49-F238E27FC236}">
                <a16:creationId xmlns:a16="http://schemas.microsoft.com/office/drawing/2014/main" id="{EC4924A5-A920-8234-5045-57B331D292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652" y="4234282"/>
            <a:ext cx="3864165" cy="1932083"/>
          </a:xfrm>
          <a:prstGeom prst="rect">
            <a:avLst/>
          </a:prstGeom>
        </p:spPr>
      </p:pic>
      <p:pic>
        <p:nvPicPr>
          <p:cNvPr id="11" name="Imagen 1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4D105D40-21CA-64B0-E03A-45E2BB447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225" y="4234282"/>
            <a:ext cx="3864166" cy="193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83517FC7-FC5E-A660-E432-DAC28A108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8">
            <a:extLst>
              <a:ext uri="{FF2B5EF4-FFF2-40B4-BE49-F238E27FC236}">
                <a16:creationId xmlns:a16="http://schemas.microsoft.com/office/drawing/2014/main" id="{88D40CDF-215B-17EE-63D9-0EB7BA6B63DA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39" name="Google Shape;139;p18">
              <a:extLst>
                <a:ext uri="{FF2B5EF4-FFF2-40B4-BE49-F238E27FC236}">
                  <a16:creationId xmlns:a16="http://schemas.microsoft.com/office/drawing/2014/main" id="{DE20D9CD-699F-3D30-F133-E0DEA05D852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>
              <a:extLst>
                <a:ext uri="{FF2B5EF4-FFF2-40B4-BE49-F238E27FC236}">
                  <a16:creationId xmlns:a16="http://schemas.microsoft.com/office/drawing/2014/main" id="{872FA9D7-410A-6CAA-B6AD-9A138970673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6768A6C2-D336-438A-D06E-0A888CA34CEA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A9AD180F-772E-8F0C-8FCB-77D9255FE157}"/>
              </a:ext>
            </a:extLst>
          </p:cNvPr>
          <p:cNvSpPr/>
          <p:nvPr/>
        </p:nvSpPr>
        <p:spPr>
          <a:xfrm>
            <a:off x="1011225" y="1377875"/>
            <a:ext cx="77352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3DE842-6B4E-E3E8-50B9-67E42D31E991}"/>
              </a:ext>
            </a:extLst>
          </p:cNvPr>
          <p:cNvSpPr txBox="1"/>
          <p:nvPr/>
        </p:nvSpPr>
        <p:spPr>
          <a:xfrm>
            <a:off x="802531" y="1488534"/>
            <a:ext cx="58900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8AD3405-8E8B-1A9F-BD01-2FF48D9B5572}"/>
              </a:ext>
            </a:extLst>
          </p:cNvPr>
          <p:cNvSpPr txBox="1"/>
          <p:nvPr/>
        </p:nvSpPr>
        <p:spPr>
          <a:xfrm>
            <a:off x="903345" y="2501318"/>
            <a:ext cx="7735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En este trabajo presentado se realizó una implementación del algoritmo BOA para un problema de optimización de asignación de </a:t>
            </a:r>
            <a:r>
              <a:rPr lang="es-MX" dirty="0" err="1"/>
              <a:t>hubs</a:t>
            </a:r>
            <a:r>
              <a:rPr lang="es-MX" dirty="0"/>
              <a:t>, en un contexto logístico de última milla. </a:t>
            </a:r>
          </a:p>
          <a:p>
            <a:r>
              <a:rPr lang="es-MX" dirty="0"/>
              <a:t>El trabajo evidencia a grandes rasgos la factibilidad que generan las soluciones de BOA para problemas de optimización y particularmente de minimización para el caso mostrado. </a:t>
            </a:r>
          </a:p>
          <a:p>
            <a:r>
              <a:rPr lang="es-MX" dirty="0"/>
              <a:t>BOA también se destaca por su simplicidad de implementación gracias a sus ecuaciones de movimiento directas y a la baja cantidad de parámetros requeridos. </a:t>
            </a:r>
          </a:p>
          <a:p>
            <a:r>
              <a:rPr lang="es-MX" dirty="0"/>
              <a:t>Estas características lo hacen especialmente atractivo para su aplicación en entornos industriales. </a:t>
            </a:r>
          </a:p>
          <a:p>
            <a:r>
              <a:rPr lang="es-MX" dirty="0"/>
              <a:t>No obstante, se reconoce que su desempeño puede mejorar aún más al ser evaluado en instancias más complejas, con una configuración adecuada en cuanto al número de agentes y parámetros, lo que abre la puerta a futuras investigaciones orientadas a su mejora y validación mediante algoritmos híbridos en escenarios reales de mayor escala.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059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AAF33D58-AC72-A9AB-F211-4BDFFC35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1">
            <a:extLst>
              <a:ext uri="{FF2B5EF4-FFF2-40B4-BE49-F238E27FC236}">
                <a16:creationId xmlns:a16="http://schemas.microsoft.com/office/drawing/2014/main" id="{343110EF-ECD1-EE8B-B302-F5EFF6510CD7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69" name="Google Shape;169;p21">
              <a:extLst>
                <a:ext uri="{FF2B5EF4-FFF2-40B4-BE49-F238E27FC236}">
                  <a16:creationId xmlns:a16="http://schemas.microsoft.com/office/drawing/2014/main" id="{F7A97A4C-AD37-6116-AF55-D1C2F0C6EFE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1">
              <a:extLst>
                <a:ext uri="{FF2B5EF4-FFF2-40B4-BE49-F238E27FC236}">
                  <a16:creationId xmlns:a16="http://schemas.microsoft.com/office/drawing/2014/main" id="{298349DA-FFEB-8B1E-6F40-5733B8D0644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28349F3E-8122-8DD8-2FBA-3E202648D2EE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>
            <a:extLst>
              <a:ext uri="{FF2B5EF4-FFF2-40B4-BE49-F238E27FC236}">
                <a16:creationId xmlns:a16="http://schemas.microsoft.com/office/drawing/2014/main" id="{36796F90-C59D-822F-9A5F-247371FE07C0}"/>
              </a:ext>
            </a:extLst>
          </p:cNvPr>
          <p:cNvSpPr/>
          <p:nvPr/>
        </p:nvSpPr>
        <p:spPr>
          <a:xfrm>
            <a:off x="903345" y="1298485"/>
            <a:ext cx="7735200" cy="5402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CL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</a:pPr>
            <a:r>
              <a:rPr lang="es-CL" sz="900" i="1" dirty="0"/>
              <a:t>1] N. Oviedo, E. </a:t>
            </a:r>
            <a:r>
              <a:rPr lang="es-CL" sz="900" i="1" dirty="0" err="1"/>
              <a:t>L´opez</a:t>
            </a:r>
            <a:r>
              <a:rPr lang="es-CL" sz="900" i="1" dirty="0"/>
              <a:t> </a:t>
            </a:r>
            <a:r>
              <a:rPr lang="es-CL" sz="900" i="1" dirty="0" err="1"/>
              <a:t>Hincapi´e</a:t>
            </a:r>
            <a:r>
              <a:rPr lang="es-CL" sz="900" i="1" dirty="0"/>
              <a:t>, </a:t>
            </a:r>
            <a:r>
              <a:rPr lang="es-CL" sz="900" i="1" dirty="0" err="1"/>
              <a:t>Evoluci´on</a:t>
            </a:r>
            <a:r>
              <a:rPr lang="es-CL" sz="900" i="1" dirty="0"/>
              <a:t> de la </a:t>
            </a:r>
            <a:r>
              <a:rPr lang="es-CL" sz="900" i="1" dirty="0" err="1"/>
              <a:t>log´ıstica</a:t>
            </a:r>
            <a:r>
              <a:rPr lang="es-CL" sz="900" i="1" dirty="0"/>
              <a:t> de la ´</a:t>
            </a:r>
            <a:r>
              <a:rPr lang="es-CL" sz="900" i="1" dirty="0" err="1"/>
              <a:t>ultimamilla</a:t>
            </a:r>
            <a:r>
              <a:rPr lang="es-CL" sz="900" i="1" dirty="0"/>
              <a:t>. </a:t>
            </a:r>
            <a:r>
              <a:rPr lang="es-CL" sz="900" i="1" dirty="0" err="1"/>
              <a:t>revisi´on</a:t>
            </a:r>
            <a:r>
              <a:rPr lang="es-CL" sz="900" i="1" dirty="0"/>
              <a:t> de la literatura 44 (2023) 216–229.</a:t>
            </a:r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[2] N. </a:t>
            </a:r>
            <a:r>
              <a:rPr lang="es-CL" sz="900" i="1" dirty="0" err="1"/>
              <a:t>Pourmohammadreza</a:t>
            </a:r>
            <a:r>
              <a:rPr lang="es-CL" sz="900" i="1" dirty="0"/>
              <a:t>, M. R. A. </a:t>
            </a:r>
            <a:r>
              <a:rPr lang="es-CL" sz="900" i="1" dirty="0" err="1"/>
              <a:t>Jokar</a:t>
            </a:r>
            <a:r>
              <a:rPr lang="es-CL" sz="900" i="1" dirty="0"/>
              <a:t>, T. Van </a:t>
            </a:r>
            <a:r>
              <a:rPr lang="es-CL" sz="900" i="1" dirty="0" err="1"/>
              <a:t>Woensel</a:t>
            </a:r>
            <a:r>
              <a:rPr lang="es-CL" sz="900" i="1" dirty="0"/>
              <a:t>, </a:t>
            </a:r>
            <a:r>
              <a:rPr lang="es-CL" sz="900" i="1" dirty="0" err="1"/>
              <a:t>Last-mile</a:t>
            </a:r>
            <a:r>
              <a:rPr lang="es-CL" sz="900" i="1" dirty="0"/>
              <a:t> lo-</a:t>
            </a:r>
            <a:r>
              <a:rPr lang="es-CL" sz="900" i="1" dirty="0" err="1"/>
              <a:t>gistics</a:t>
            </a:r>
            <a:r>
              <a:rPr lang="es-CL" sz="900" i="1" dirty="0"/>
              <a:t> </a:t>
            </a:r>
            <a:r>
              <a:rPr lang="es-CL" sz="900" i="1" dirty="0" err="1"/>
              <a:t>with</a:t>
            </a:r>
            <a:r>
              <a:rPr lang="es-CL" sz="900" i="1" dirty="0"/>
              <a:t> alternative </a:t>
            </a:r>
            <a:r>
              <a:rPr lang="es-CL" sz="900" i="1" dirty="0" err="1"/>
              <a:t>delivery</a:t>
            </a:r>
            <a:r>
              <a:rPr lang="es-CL" sz="900" i="1" dirty="0"/>
              <a:t> </a:t>
            </a:r>
            <a:r>
              <a:rPr lang="es-CL" sz="900" i="1" dirty="0" err="1"/>
              <a:t>locations</a:t>
            </a:r>
            <a:r>
              <a:rPr lang="es-CL" sz="900" i="1" dirty="0"/>
              <a:t>: A </a:t>
            </a:r>
            <a:r>
              <a:rPr lang="es-CL" sz="900" i="1" dirty="0" err="1"/>
              <a:t>systematic</a:t>
            </a:r>
            <a:r>
              <a:rPr lang="es-CL" sz="900" i="1" dirty="0"/>
              <a:t> </a:t>
            </a:r>
            <a:r>
              <a:rPr lang="es-CL" sz="900" i="1" dirty="0" err="1"/>
              <a:t>literature</a:t>
            </a:r>
            <a:r>
              <a:rPr lang="es-CL" sz="900" i="1" dirty="0"/>
              <a:t> </a:t>
            </a:r>
            <a:r>
              <a:rPr lang="es-CL" sz="900" i="1" dirty="0" err="1"/>
              <a:t>review,Results</a:t>
            </a:r>
            <a:r>
              <a:rPr lang="es-CL" sz="900" i="1" dirty="0"/>
              <a:t> in </a:t>
            </a:r>
            <a:r>
              <a:rPr lang="es-CL" sz="900" i="1" dirty="0" err="1"/>
              <a:t>Engineering</a:t>
            </a:r>
            <a:r>
              <a:rPr lang="es-CL" sz="900" i="1" dirty="0"/>
              <a:t> 25 (2025) 104085. </a:t>
            </a:r>
            <a:r>
              <a:rPr lang="es-CL" sz="900" i="1" dirty="0" err="1"/>
              <a:t>doi:https</a:t>
            </a:r>
            <a:r>
              <a:rPr lang="es-CL" sz="900" i="1" dirty="0"/>
              <a:t>://doi.org/10.1016/j.rineng.2025.104085.URL </a:t>
            </a:r>
            <a:r>
              <a:rPr lang="es-CL" sz="900" i="1" dirty="0">
                <a:hlinkClick r:id="rId5"/>
              </a:rPr>
              <a:t>https://www.sciencedirect.com/science/article/pii/S2590123025001732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[3] G. Han, Bio-</a:t>
            </a:r>
            <a:r>
              <a:rPr lang="es-CL" sz="900" i="1" dirty="0" err="1"/>
              <a:t>inspired</a:t>
            </a:r>
            <a:r>
              <a:rPr lang="es-CL" sz="900" i="1" dirty="0"/>
              <a:t> </a:t>
            </a:r>
            <a:r>
              <a:rPr lang="es-CL" sz="900" i="1" dirty="0" err="1"/>
              <a:t>swarm</a:t>
            </a:r>
            <a:r>
              <a:rPr lang="es-CL" sz="900" i="1" dirty="0"/>
              <a:t> </a:t>
            </a:r>
            <a:r>
              <a:rPr lang="es-CL" sz="900" i="1" dirty="0" err="1"/>
              <a:t>intelligence</a:t>
            </a:r>
            <a:r>
              <a:rPr lang="es-CL" sz="900" i="1" dirty="0"/>
              <a:t> </a:t>
            </a:r>
            <a:r>
              <a:rPr lang="es-CL" sz="900" i="1" dirty="0" err="1"/>
              <a:t>for</a:t>
            </a:r>
            <a:r>
              <a:rPr lang="es-CL" sz="900" i="1" dirty="0"/>
              <a:t> </a:t>
            </a:r>
            <a:r>
              <a:rPr lang="es-CL" sz="900" i="1" dirty="0" err="1"/>
              <a:t>enhanced</a:t>
            </a:r>
            <a:r>
              <a:rPr lang="es-CL" sz="900" i="1" dirty="0"/>
              <a:t> real-time </a:t>
            </a:r>
            <a:r>
              <a:rPr lang="es-CL" sz="900" i="1" dirty="0" err="1"/>
              <a:t>aerialtracking</a:t>
            </a:r>
            <a:r>
              <a:rPr lang="es-CL" sz="900" i="1" dirty="0"/>
              <a:t>: </a:t>
            </a:r>
            <a:r>
              <a:rPr lang="es-CL" sz="900" i="1" dirty="0" err="1"/>
              <a:t>integrating</a:t>
            </a:r>
            <a:r>
              <a:rPr lang="es-CL" sz="900" i="1" dirty="0"/>
              <a:t> </a:t>
            </a:r>
            <a:r>
              <a:rPr lang="es-CL" sz="900" i="1" dirty="0" err="1"/>
              <a:t>whale</a:t>
            </a:r>
            <a:r>
              <a:rPr lang="es-CL" sz="900" i="1" dirty="0"/>
              <a:t> </a:t>
            </a:r>
            <a:r>
              <a:rPr lang="es-CL" sz="900" i="1" dirty="0" err="1"/>
              <a:t>optimization</a:t>
            </a:r>
            <a:r>
              <a:rPr lang="es-CL" sz="900" i="1" dirty="0"/>
              <a:t> and grey </a:t>
            </a:r>
            <a:r>
              <a:rPr lang="es-CL" sz="900" i="1" dirty="0" err="1"/>
              <a:t>wolf</a:t>
            </a:r>
            <a:r>
              <a:rPr lang="es-CL" sz="900" i="1" dirty="0"/>
              <a:t> </a:t>
            </a:r>
            <a:r>
              <a:rPr lang="es-CL" sz="900" i="1" dirty="0" err="1"/>
              <a:t>optimizer</a:t>
            </a:r>
            <a:r>
              <a:rPr lang="es-CL" sz="900" i="1" dirty="0"/>
              <a:t> algo-</a:t>
            </a:r>
            <a:r>
              <a:rPr lang="es-CL" sz="900" i="1" dirty="0" err="1"/>
              <a:t>rithms</a:t>
            </a:r>
            <a:r>
              <a:rPr lang="es-CL" sz="900" i="1" dirty="0"/>
              <a:t>, </a:t>
            </a:r>
            <a:r>
              <a:rPr lang="es-CL" sz="900" i="1" dirty="0" err="1"/>
              <a:t>Discover</a:t>
            </a:r>
            <a:r>
              <a:rPr lang="es-CL" sz="900" i="1" dirty="0"/>
              <a:t> Artificial </a:t>
            </a:r>
            <a:r>
              <a:rPr lang="es-CL" sz="900" i="1" dirty="0" err="1"/>
              <a:t>Intelligence</a:t>
            </a:r>
            <a:r>
              <a:rPr lang="es-CL" sz="900" i="1" dirty="0"/>
              <a:t> 5 (1) (2025) 18. doi:10.1007/s44163-025-00237-5.URL </a:t>
            </a:r>
            <a:r>
              <a:rPr lang="es-CL" sz="900" i="1" dirty="0">
                <a:hlinkClick r:id="rId6"/>
              </a:rPr>
              <a:t>https://doi.org/10.1007/s44163-025-00237-5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[4] M. </a:t>
            </a:r>
            <a:r>
              <a:rPr lang="es-CL" sz="900" i="1" dirty="0" err="1"/>
              <a:t>Shaabani</a:t>
            </a:r>
            <a:r>
              <a:rPr lang="es-CL" sz="900" i="1" dirty="0"/>
              <a:t>, J. </a:t>
            </a:r>
            <a:r>
              <a:rPr lang="es-CL" sz="900" i="1" dirty="0" err="1"/>
              <a:t>Bagherinejad</a:t>
            </a:r>
            <a:r>
              <a:rPr lang="es-CL" sz="900" i="1" dirty="0"/>
              <a:t>, </a:t>
            </a:r>
            <a:r>
              <a:rPr lang="es-CL" sz="900" i="1" dirty="0" err="1"/>
              <a:t>Optimizing</a:t>
            </a:r>
            <a:r>
              <a:rPr lang="es-CL" sz="900" i="1" dirty="0"/>
              <a:t> flexible </a:t>
            </a:r>
            <a:r>
              <a:rPr lang="es-CL" sz="900" i="1" dirty="0" err="1"/>
              <a:t>multi-compartment</a:t>
            </a:r>
            <a:r>
              <a:rPr lang="es-CL" sz="900" i="1" dirty="0"/>
              <a:t> lo-</a:t>
            </a:r>
            <a:r>
              <a:rPr lang="es-CL" sz="900" i="1" dirty="0" err="1"/>
              <a:t>cation</a:t>
            </a:r>
            <a:r>
              <a:rPr lang="es-CL" sz="900" i="1" dirty="0"/>
              <a:t> </a:t>
            </a:r>
            <a:r>
              <a:rPr lang="es-CL" sz="900" i="1" dirty="0" err="1"/>
              <a:t>routing</a:t>
            </a:r>
            <a:r>
              <a:rPr lang="es-CL" sz="900" i="1" dirty="0"/>
              <a:t> </a:t>
            </a:r>
            <a:r>
              <a:rPr lang="es-CL" sz="900" i="1" dirty="0" err="1"/>
              <a:t>problem</a:t>
            </a:r>
            <a:r>
              <a:rPr lang="es-CL" sz="900" i="1" dirty="0"/>
              <a:t> </a:t>
            </a:r>
            <a:r>
              <a:rPr lang="es-CL" sz="900" i="1" dirty="0" err="1"/>
              <a:t>for</a:t>
            </a:r>
            <a:r>
              <a:rPr lang="es-CL" sz="900" i="1" dirty="0"/>
              <a:t> </a:t>
            </a:r>
            <a:r>
              <a:rPr lang="es-CL" sz="900" i="1" dirty="0" err="1"/>
              <a:t>waste</a:t>
            </a:r>
            <a:r>
              <a:rPr lang="es-CL" sz="900" i="1" dirty="0"/>
              <a:t> </a:t>
            </a:r>
            <a:r>
              <a:rPr lang="es-CL" sz="900" i="1" dirty="0" err="1"/>
              <a:t>collection</a:t>
            </a:r>
            <a:r>
              <a:rPr lang="es-CL" sz="900" i="1" dirty="0"/>
              <a:t> </a:t>
            </a:r>
            <a:r>
              <a:rPr lang="es-CL" sz="900" i="1" dirty="0" err="1"/>
              <a:t>with</a:t>
            </a:r>
            <a:r>
              <a:rPr lang="es-CL" sz="900" i="1" dirty="0"/>
              <a:t> </a:t>
            </a:r>
            <a:r>
              <a:rPr lang="es-CL" sz="900" i="1" dirty="0" err="1"/>
              <a:t>priority</a:t>
            </a:r>
            <a:r>
              <a:rPr lang="es-CL" sz="900" i="1" dirty="0"/>
              <a:t> </a:t>
            </a:r>
            <a:r>
              <a:rPr lang="es-CL" sz="900" i="1" dirty="0" err="1"/>
              <a:t>of</a:t>
            </a:r>
            <a:r>
              <a:rPr lang="es-CL" sz="900" i="1" dirty="0"/>
              <a:t> </a:t>
            </a:r>
            <a:r>
              <a:rPr lang="es-CL" sz="900" i="1" dirty="0" err="1"/>
              <a:t>service</a:t>
            </a:r>
            <a:r>
              <a:rPr lang="es-CL" sz="900" i="1" dirty="0"/>
              <a:t> </a:t>
            </a:r>
            <a:r>
              <a:rPr lang="es-CL" sz="900" i="1" dirty="0" err="1"/>
              <a:t>usinga</a:t>
            </a:r>
            <a:r>
              <a:rPr lang="es-CL" sz="900" i="1" dirty="0"/>
              <a:t> </a:t>
            </a:r>
            <a:r>
              <a:rPr lang="es-CL" sz="900" i="1" dirty="0" err="1"/>
              <a:t>hyper-heuristic</a:t>
            </a:r>
            <a:r>
              <a:rPr lang="es-CL" sz="900" i="1" dirty="0"/>
              <a:t> </a:t>
            </a:r>
            <a:r>
              <a:rPr lang="es-CL" sz="900" i="1" dirty="0" err="1"/>
              <a:t>algorithm</a:t>
            </a:r>
            <a:r>
              <a:rPr lang="es-CL" sz="900" i="1" dirty="0"/>
              <a:t> and –</a:t>
            </a:r>
            <a:r>
              <a:rPr lang="es-CL" sz="900" i="1" dirty="0" err="1"/>
              <a:t>constraint</a:t>
            </a:r>
            <a:r>
              <a:rPr lang="es-CL" sz="900" i="1" dirty="0"/>
              <a:t> </a:t>
            </a:r>
            <a:r>
              <a:rPr lang="es-CL" sz="900" i="1" dirty="0" err="1"/>
              <a:t>method</a:t>
            </a:r>
            <a:r>
              <a:rPr lang="es-CL" sz="900" i="1" dirty="0"/>
              <a:t>, International </a:t>
            </a:r>
            <a:r>
              <a:rPr lang="es-CL" sz="900" i="1" dirty="0" err="1"/>
              <a:t>Journalof</a:t>
            </a:r>
            <a:r>
              <a:rPr lang="es-CL" sz="900" i="1" dirty="0"/>
              <a:t> </a:t>
            </a:r>
            <a:r>
              <a:rPr lang="es-CL" sz="900" i="1" dirty="0" err="1"/>
              <a:t>Engineering</a:t>
            </a:r>
            <a:r>
              <a:rPr lang="es-CL" sz="900" i="1" dirty="0"/>
              <a:t> 39 (1) (2026) 244–264. </a:t>
            </a:r>
            <a:r>
              <a:rPr lang="es-CL" sz="900" i="1" dirty="0" err="1"/>
              <a:t>arXiv:https</a:t>
            </a:r>
            <a:r>
              <a:rPr lang="es-CL" sz="900" i="1" dirty="0"/>
              <a:t>://www.ije.ir/article_217277_6236d3d13df63ecfcae335f5999510c1.pdf,doi:10.5829/ije.2026.39.01a.19.URL </a:t>
            </a:r>
            <a:r>
              <a:rPr lang="es-CL" sz="900" i="1" dirty="0">
                <a:hlinkClick r:id="rId7"/>
              </a:rPr>
              <a:t>https://www.ije.ir/article_217277.html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[5] S. Lin, J. Wang, B. Huang, X. Kong, H. Yang, Bio </a:t>
            </a:r>
            <a:r>
              <a:rPr lang="es-CL" sz="900" i="1" dirty="0" err="1"/>
              <a:t>particle</a:t>
            </a:r>
            <a:r>
              <a:rPr lang="es-CL" sz="900" i="1" dirty="0"/>
              <a:t> </a:t>
            </a:r>
            <a:r>
              <a:rPr lang="es-CL" sz="900" i="1" dirty="0" err="1"/>
              <a:t>swarm</a:t>
            </a:r>
            <a:r>
              <a:rPr lang="es-CL" sz="900" i="1" dirty="0"/>
              <a:t> </a:t>
            </a:r>
            <a:r>
              <a:rPr lang="es-CL" sz="900" i="1" dirty="0" err="1"/>
              <a:t>opti-mization</a:t>
            </a:r>
            <a:r>
              <a:rPr lang="es-CL" sz="900" i="1" dirty="0"/>
              <a:t> and </a:t>
            </a:r>
            <a:r>
              <a:rPr lang="es-CL" sz="900" i="1" dirty="0" err="1"/>
              <a:t>reinforcement</a:t>
            </a:r>
            <a:r>
              <a:rPr lang="es-CL" sz="900" i="1" dirty="0"/>
              <a:t> </a:t>
            </a:r>
            <a:r>
              <a:rPr lang="es-CL" sz="900" i="1" dirty="0" err="1"/>
              <a:t>learning</a:t>
            </a:r>
            <a:r>
              <a:rPr lang="es-CL" sz="900" i="1" dirty="0"/>
              <a:t> </a:t>
            </a:r>
            <a:r>
              <a:rPr lang="es-CL" sz="900" i="1" dirty="0" err="1"/>
              <a:t>algorithm</a:t>
            </a:r>
            <a:r>
              <a:rPr lang="es-CL" sz="900" i="1" dirty="0"/>
              <a:t> </a:t>
            </a:r>
            <a:r>
              <a:rPr lang="es-CL" sz="900" i="1" dirty="0" err="1"/>
              <a:t>for</a:t>
            </a:r>
            <a:r>
              <a:rPr lang="es-CL" sz="900" i="1" dirty="0"/>
              <a:t> </a:t>
            </a:r>
            <a:r>
              <a:rPr lang="es-CL" sz="900" i="1" dirty="0" err="1"/>
              <a:t>path</a:t>
            </a:r>
            <a:r>
              <a:rPr lang="es-CL" sz="900" i="1" dirty="0"/>
              <a:t> </a:t>
            </a:r>
            <a:r>
              <a:rPr lang="es-CL" sz="900" i="1" dirty="0" err="1"/>
              <a:t>planning</a:t>
            </a:r>
            <a:r>
              <a:rPr lang="es-CL" sz="900" i="1" dirty="0"/>
              <a:t> </a:t>
            </a:r>
            <a:r>
              <a:rPr lang="es-CL" sz="900" i="1" dirty="0" err="1"/>
              <a:t>of</a:t>
            </a:r>
            <a:r>
              <a:rPr lang="es-CL" sz="900" i="1" dirty="0"/>
              <a:t> </a:t>
            </a:r>
            <a:r>
              <a:rPr lang="es-CL" sz="900" i="1" dirty="0" err="1"/>
              <a:t>au-tomated</a:t>
            </a:r>
            <a:r>
              <a:rPr lang="es-CL" sz="900" i="1" dirty="0"/>
              <a:t> </a:t>
            </a:r>
            <a:r>
              <a:rPr lang="es-CL" sz="900" i="1" dirty="0" err="1"/>
              <a:t>guided</a:t>
            </a:r>
            <a:r>
              <a:rPr lang="es-CL" sz="900" i="1" dirty="0"/>
              <a:t> </a:t>
            </a:r>
            <a:r>
              <a:rPr lang="es-CL" sz="900" i="1" dirty="0" err="1"/>
              <a:t>vehicles</a:t>
            </a:r>
            <a:r>
              <a:rPr lang="es-CL" sz="900" i="1" dirty="0"/>
              <a:t> in </a:t>
            </a:r>
            <a:r>
              <a:rPr lang="es-CL" sz="900" i="1" dirty="0" err="1"/>
              <a:t>dynamic</a:t>
            </a:r>
            <a:r>
              <a:rPr lang="es-CL" sz="900" i="1" dirty="0"/>
              <a:t> industrial </a:t>
            </a:r>
            <a:r>
              <a:rPr lang="es-CL" sz="900" i="1" dirty="0" err="1"/>
              <a:t>environments</a:t>
            </a:r>
            <a:r>
              <a:rPr lang="es-CL" sz="900" i="1" dirty="0"/>
              <a:t>, </a:t>
            </a:r>
            <a:r>
              <a:rPr lang="es-CL" sz="900" i="1" dirty="0" err="1"/>
              <a:t>ScientificReports</a:t>
            </a:r>
            <a:r>
              <a:rPr lang="es-CL" sz="900" i="1" dirty="0"/>
              <a:t> 15 (1) (2025) 463. doi:10.1038/s41598-024-84821-2.URL </a:t>
            </a:r>
            <a:r>
              <a:rPr lang="es-CL" sz="900" i="1" dirty="0">
                <a:hlinkClick r:id="rId8"/>
              </a:rPr>
              <a:t>https://doi.org/10.1038/s41598-024-84821-2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[6] Y. </a:t>
            </a:r>
            <a:r>
              <a:rPr lang="es-CL" sz="900" i="1" dirty="0" err="1"/>
              <a:t>Cai</a:t>
            </a:r>
            <a:r>
              <a:rPr lang="es-CL" sz="900" i="1" dirty="0"/>
              <a:t>, H. Chen, </a:t>
            </a:r>
            <a:r>
              <a:rPr lang="es-CL" sz="900" i="1" dirty="0" err="1"/>
              <a:t>An</a:t>
            </a:r>
            <a:r>
              <a:rPr lang="es-CL" sz="900" i="1" dirty="0"/>
              <a:t> </a:t>
            </a:r>
            <a:r>
              <a:rPr lang="es-CL" sz="900" i="1" dirty="0" err="1"/>
              <a:t>improved</a:t>
            </a:r>
            <a:r>
              <a:rPr lang="es-CL" sz="900" i="1" dirty="0"/>
              <a:t> </a:t>
            </a:r>
            <a:r>
              <a:rPr lang="es-CL" sz="900" i="1" dirty="0" err="1"/>
              <a:t>salp</a:t>
            </a:r>
            <a:r>
              <a:rPr lang="es-CL" sz="900" i="1" dirty="0"/>
              <a:t> </a:t>
            </a:r>
            <a:r>
              <a:rPr lang="es-CL" sz="900" i="1" dirty="0" err="1"/>
              <a:t>swarm</a:t>
            </a:r>
            <a:r>
              <a:rPr lang="es-CL" sz="900" i="1" dirty="0"/>
              <a:t> </a:t>
            </a:r>
            <a:r>
              <a:rPr lang="es-CL" sz="900" i="1" dirty="0" err="1"/>
              <a:t>algorithm</a:t>
            </a:r>
            <a:r>
              <a:rPr lang="es-CL" sz="900" i="1" dirty="0"/>
              <a:t> </a:t>
            </a:r>
            <a:r>
              <a:rPr lang="es-CL" sz="900" i="1" dirty="0" err="1"/>
              <a:t>for</a:t>
            </a:r>
            <a:r>
              <a:rPr lang="es-CL" sz="900" i="1" dirty="0"/>
              <a:t> </a:t>
            </a:r>
            <a:r>
              <a:rPr lang="es-CL" sz="900" i="1" dirty="0" err="1"/>
              <a:t>permutationflow</a:t>
            </a:r>
            <a:r>
              <a:rPr lang="es-CL" sz="900" i="1" dirty="0"/>
              <a:t> shop </a:t>
            </a:r>
            <a:r>
              <a:rPr lang="es-CL" sz="900" i="1" dirty="0" err="1"/>
              <a:t>vehicle</a:t>
            </a:r>
            <a:r>
              <a:rPr lang="es-CL" sz="900" i="1" dirty="0"/>
              <a:t> </a:t>
            </a:r>
            <a:r>
              <a:rPr lang="es-CL" sz="900" i="1" dirty="0" err="1"/>
              <a:t>routing</a:t>
            </a:r>
            <a:r>
              <a:rPr lang="es-CL" sz="900" i="1" dirty="0"/>
              <a:t> </a:t>
            </a:r>
            <a:r>
              <a:rPr lang="es-CL" sz="900" i="1" dirty="0" err="1"/>
              <a:t>problem</a:t>
            </a:r>
            <a:r>
              <a:rPr lang="es-CL" sz="900" i="1" dirty="0"/>
              <a:t>, </a:t>
            </a:r>
            <a:r>
              <a:rPr lang="es-CL" sz="900" i="1" dirty="0" err="1"/>
              <a:t>Scientific</a:t>
            </a:r>
            <a:r>
              <a:rPr lang="es-CL" sz="900" i="1" dirty="0"/>
              <a:t> </a:t>
            </a:r>
            <a:r>
              <a:rPr lang="es-CL" sz="900" i="1" dirty="0" err="1"/>
              <a:t>Reports</a:t>
            </a:r>
            <a:r>
              <a:rPr lang="es-CL" sz="900" i="1" dirty="0"/>
              <a:t> 15 (1) (2025) 6704.doi:10.1038/s41598-025-86054-3.URL </a:t>
            </a:r>
            <a:r>
              <a:rPr lang="es-CL" sz="900" i="1" dirty="0">
                <a:hlinkClick r:id="rId9"/>
              </a:rPr>
              <a:t>https://doi.org/10.1038/s41598-025-86054-3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[7] M. </a:t>
            </a:r>
            <a:r>
              <a:rPr lang="es-CL" sz="900" i="1" dirty="0" err="1"/>
              <a:t>Prajul</a:t>
            </a:r>
            <a:r>
              <a:rPr lang="es-CL" sz="900" i="1" dirty="0"/>
              <a:t>, P. </a:t>
            </a:r>
            <a:r>
              <a:rPr lang="es-CL" sz="900" i="1" dirty="0" err="1"/>
              <a:t>Subramanian</a:t>
            </a:r>
            <a:r>
              <a:rPr lang="es-CL" sz="900" i="1" dirty="0"/>
              <a:t>, R. </a:t>
            </a:r>
            <a:r>
              <a:rPr lang="es-CL" sz="900" i="1" dirty="0" err="1"/>
              <a:t>Surendran</a:t>
            </a:r>
            <a:r>
              <a:rPr lang="es-CL" sz="900" i="1" dirty="0"/>
              <a:t>, Air </a:t>
            </a:r>
            <a:r>
              <a:rPr lang="es-CL" sz="900" i="1" dirty="0" err="1"/>
              <a:t>pollution</a:t>
            </a:r>
            <a:r>
              <a:rPr lang="es-CL" sz="900" i="1" dirty="0"/>
              <a:t> </a:t>
            </a:r>
            <a:r>
              <a:rPr lang="es-CL" sz="900" i="1" dirty="0" err="1"/>
              <a:t>monitoring</a:t>
            </a:r>
            <a:r>
              <a:rPr lang="es-CL" sz="900" i="1" dirty="0"/>
              <a:t> </a:t>
            </a:r>
            <a:r>
              <a:rPr lang="es-CL" sz="900" i="1" dirty="0" err="1"/>
              <a:t>sys-tem</a:t>
            </a:r>
            <a:r>
              <a:rPr lang="es-CL" sz="900" i="1" dirty="0"/>
              <a:t> </a:t>
            </a:r>
            <a:r>
              <a:rPr lang="es-CL" sz="900" i="1" dirty="0" err="1"/>
              <a:t>using</a:t>
            </a:r>
            <a:r>
              <a:rPr lang="es-CL" sz="900" i="1" dirty="0"/>
              <a:t> </a:t>
            </a:r>
            <a:r>
              <a:rPr lang="es-CL" sz="900" i="1" dirty="0" err="1"/>
              <a:t>stacked</a:t>
            </a:r>
            <a:r>
              <a:rPr lang="es-CL" sz="900" i="1" dirty="0"/>
              <a:t> </a:t>
            </a:r>
            <a:r>
              <a:rPr lang="es-CL" sz="900" i="1" dirty="0" err="1"/>
              <a:t>attentional</a:t>
            </a:r>
            <a:r>
              <a:rPr lang="es-CL" sz="900" i="1" dirty="0"/>
              <a:t> </a:t>
            </a:r>
            <a:r>
              <a:rPr lang="es-CL" sz="900" i="1" dirty="0" err="1"/>
              <a:t>vectormap</a:t>
            </a:r>
            <a:r>
              <a:rPr lang="es-CL" sz="900" i="1" dirty="0"/>
              <a:t> </a:t>
            </a:r>
            <a:r>
              <a:rPr lang="es-CL" sz="900" i="1" dirty="0" err="1"/>
              <a:t>convolutional</a:t>
            </a:r>
            <a:r>
              <a:rPr lang="es-CL" sz="900" i="1" dirty="0"/>
              <a:t> </a:t>
            </a:r>
            <a:r>
              <a:rPr lang="es-CL" sz="900" i="1" dirty="0" err="1"/>
              <a:t>bidirectional</a:t>
            </a:r>
            <a:r>
              <a:rPr lang="es-CL" sz="900" i="1" dirty="0"/>
              <a:t> net-</a:t>
            </a:r>
            <a:r>
              <a:rPr lang="es-CL" sz="900" i="1" dirty="0" err="1"/>
              <a:t>work</a:t>
            </a:r>
            <a:r>
              <a:rPr lang="es-CL" sz="900" i="1" dirty="0"/>
              <a:t> </a:t>
            </a:r>
            <a:r>
              <a:rPr lang="es-CL" sz="900" i="1" dirty="0" err="1"/>
              <a:t>with</a:t>
            </a:r>
            <a:r>
              <a:rPr lang="es-CL" sz="900" i="1" dirty="0"/>
              <a:t> </a:t>
            </a:r>
            <a:r>
              <a:rPr lang="es-CL" sz="900" i="1" dirty="0" err="1"/>
              <a:t>bobcat</a:t>
            </a:r>
            <a:r>
              <a:rPr lang="es-CL" sz="900" i="1" dirty="0"/>
              <a:t> </a:t>
            </a:r>
            <a:r>
              <a:rPr lang="es-CL" sz="900" i="1" dirty="0" err="1"/>
              <a:t>optimization</a:t>
            </a:r>
            <a:r>
              <a:rPr lang="es-CL" sz="900" i="1" dirty="0"/>
              <a:t> and </a:t>
            </a:r>
            <a:r>
              <a:rPr lang="es-CL" sz="900" i="1" dirty="0" err="1"/>
              <a:t>iot-cloud</a:t>
            </a:r>
            <a:r>
              <a:rPr lang="es-CL" sz="900" i="1" dirty="0"/>
              <a:t>, Global NEST </a:t>
            </a:r>
            <a:r>
              <a:rPr lang="es-CL" sz="900" i="1" dirty="0" err="1"/>
              <a:t>Journal</a:t>
            </a:r>
            <a:r>
              <a:rPr lang="es-CL" sz="900" i="1" dirty="0"/>
              <a:t> 27 (3)(2025). doi:10.30955/gnj.06937.URL </a:t>
            </a:r>
            <a:r>
              <a:rPr lang="es-CL" sz="900" i="1" dirty="0">
                <a:hlinkClick r:id="rId10"/>
              </a:rPr>
              <a:t>https://doi.org/10.30955/gnj.06937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215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5"/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5"/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3200" b="0" i="0" u="none" strike="noStrike" cap="non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219199" y="1835070"/>
            <a:ext cx="7070100" cy="47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Introducción 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s-MX" sz="2400" dirty="0">
                <a:latin typeface="Helvetica Neue"/>
                <a:ea typeface="Helvetica Neue"/>
                <a:cs typeface="Helvetica Neue"/>
                <a:sym typeface="Helvetica Neue"/>
              </a:rPr>
              <a:t>Problema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s-MX" sz="2400" dirty="0">
                <a:latin typeface="Helvetica Neue"/>
                <a:ea typeface="Helvetica Neue"/>
                <a:cs typeface="Helvetica Neue"/>
                <a:sym typeface="Helvetica Neue"/>
              </a:rPr>
              <a:t>BOA</a:t>
            </a: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Implementación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Resultados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Conclusiones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AutoNum type="arabicPeriod"/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Referencias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58EA151-3C9E-A468-2FA7-16F8B329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1">
            <a:extLst>
              <a:ext uri="{FF2B5EF4-FFF2-40B4-BE49-F238E27FC236}">
                <a16:creationId xmlns:a16="http://schemas.microsoft.com/office/drawing/2014/main" id="{689CCE60-AEFC-4705-1F3E-0144751868C9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69" name="Google Shape;169;p21">
              <a:extLst>
                <a:ext uri="{FF2B5EF4-FFF2-40B4-BE49-F238E27FC236}">
                  <a16:creationId xmlns:a16="http://schemas.microsoft.com/office/drawing/2014/main" id="{C97ECA0F-7B71-7FFD-FB90-5F04FFC2033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1">
              <a:extLst>
                <a:ext uri="{FF2B5EF4-FFF2-40B4-BE49-F238E27FC236}">
                  <a16:creationId xmlns:a16="http://schemas.microsoft.com/office/drawing/2014/main" id="{AF2DE0A4-D4D5-D773-45BB-EFF73CED2DC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4847761F-5ECB-3D5D-CB7F-91FF2EB5F379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>
            <a:extLst>
              <a:ext uri="{FF2B5EF4-FFF2-40B4-BE49-F238E27FC236}">
                <a16:creationId xmlns:a16="http://schemas.microsoft.com/office/drawing/2014/main" id="{D07B470A-B1E5-D280-25A6-30C4D4604024}"/>
              </a:ext>
            </a:extLst>
          </p:cNvPr>
          <p:cNvSpPr/>
          <p:nvPr/>
        </p:nvSpPr>
        <p:spPr>
          <a:xfrm>
            <a:off x="903345" y="1498059"/>
            <a:ext cx="7735200" cy="487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CL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>
              <a:lnSpc>
                <a:spcPct val="150000"/>
              </a:lnSpc>
            </a:pPr>
            <a:r>
              <a:rPr lang="es-CL" sz="900" i="1" dirty="0"/>
              <a:t>[8] Z. </a:t>
            </a:r>
            <a:r>
              <a:rPr lang="es-CL" sz="900" i="1" dirty="0" err="1"/>
              <a:t>Benmamoun</a:t>
            </a:r>
            <a:r>
              <a:rPr lang="es-CL" sz="900" i="1" dirty="0"/>
              <a:t>, K. </a:t>
            </a:r>
            <a:r>
              <a:rPr lang="es-CL" sz="900" i="1" dirty="0" err="1"/>
              <a:t>Khlie</a:t>
            </a:r>
            <a:r>
              <a:rPr lang="es-CL" sz="900" i="1" dirty="0"/>
              <a:t>, G. </a:t>
            </a:r>
            <a:r>
              <a:rPr lang="es-CL" sz="900" i="1" dirty="0" err="1"/>
              <a:t>Bektemyssova</a:t>
            </a:r>
            <a:r>
              <a:rPr lang="es-CL" sz="900" i="1" dirty="0"/>
              <a:t>, M. </a:t>
            </a:r>
            <a:r>
              <a:rPr lang="es-CL" sz="900" i="1" dirty="0" err="1"/>
              <a:t>Dehghani</a:t>
            </a:r>
            <a:r>
              <a:rPr lang="es-CL" sz="900" i="1" dirty="0"/>
              <a:t>, Y. </a:t>
            </a:r>
            <a:r>
              <a:rPr lang="es-CL" sz="900" i="1" dirty="0" err="1"/>
              <a:t>Gherabi,Bobcat</a:t>
            </a:r>
            <a:r>
              <a:rPr lang="es-CL" sz="900" i="1" dirty="0"/>
              <a:t> </a:t>
            </a:r>
            <a:r>
              <a:rPr lang="es-CL" sz="900" i="1" dirty="0" err="1"/>
              <a:t>optimization</a:t>
            </a:r>
            <a:r>
              <a:rPr lang="es-CL" sz="900" i="1" dirty="0"/>
              <a:t> </a:t>
            </a:r>
            <a:r>
              <a:rPr lang="es-CL" sz="900" i="1" dirty="0" err="1"/>
              <a:t>algorithm</a:t>
            </a:r>
            <a:r>
              <a:rPr lang="es-CL" sz="900" i="1" dirty="0"/>
              <a:t>: </a:t>
            </a:r>
            <a:r>
              <a:rPr lang="es-CL" sz="900" i="1" dirty="0" err="1"/>
              <a:t>an</a:t>
            </a:r>
            <a:r>
              <a:rPr lang="es-CL" sz="900" i="1" dirty="0"/>
              <a:t> </a:t>
            </a:r>
            <a:r>
              <a:rPr lang="es-CL" sz="900" i="1" dirty="0" err="1"/>
              <a:t>effective</a:t>
            </a:r>
            <a:r>
              <a:rPr lang="es-CL" sz="900" i="1" dirty="0"/>
              <a:t> bio-</a:t>
            </a:r>
            <a:r>
              <a:rPr lang="es-CL" sz="900" i="1" dirty="0" err="1"/>
              <a:t>inspired</a:t>
            </a:r>
            <a:r>
              <a:rPr lang="es-CL" sz="900" i="1" dirty="0"/>
              <a:t> </a:t>
            </a:r>
            <a:r>
              <a:rPr lang="es-CL" sz="900" i="1" dirty="0" err="1"/>
              <a:t>metaheuristicalgorithm</a:t>
            </a:r>
            <a:r>
              <a:rPr lang="es-CL" sz="900" i="1" dirty="0"/>
              <a:t> </a:t>
            </a:r>
            <a:r>
              <a:rPr lang="es-CL" sz="900" i="1" dirty="0" err="1"/>
              <a:t>for</a:t>
            </a:r>
            <a:r>
              <a:rPr lang="es-CL" sz="900" i="1" dirty="0"/>
              <a:t> </a:t>
            </a:r>
            <a:r>
              <a:rPr lang="es-CL" sz="900" i="1" dirty="0" err="1"/>
              <a:t>solving</a:t>
            </a:r>
            <a:r>
              <a:rPr lang="es-CL" sz="900" i="1" dirty="0"/>
              <a:t> </a:t>
            </a:r>
            <a:r>
              <a:rPr lang="es-CL" sz="900" i="1" dirty="0" err="1"/>
              <a:t>supply</a:t>
            </a:r>
            <a:r>
              <a:rPr lang="es-CL" sz="900" i="1" dirty="0"/>
              <a:t> </a:t>
            </a:r>
            <a:r>
              <a:rPr lang="es-CL" sz="900" i="1" dirty="0" err="1"/>
              <a:t>chain</a:t>
            </a:r>
            <a:r>
              <a:rPr lang="es-CL" sz="900" i="1" dirty="0"/>
              <a:t> </a:t>
            </a:r>
            <a:r>
              <a:rPr lang="es-CL" sz="900" i="1" dirty="0" err="1"/>
              <a:t>optimization</a:t>
            </a:r>
            <a:r>
              <a:rPr lang="es-CL" sz="900" i="1" dirty="0"/>
              <a:t> </a:t>
            </a:r>
            <a:r>
              <a:rPr lang="es-CL" sz="900" i="1" dirty="0" err="1"/>
              <a:t>problems</a:t>
            </a:r>
            <a:r>
              <a:rPr lang="es-CL" sz="900" i="1" dirty="0"/>
              <a:t>, </a:t>
            </a:r>
            <a:r>
              <a:rPr lang="es-CL" sz="900" i="1" dirty="0" err="1"/>
              <a:t>Scientific</a:t>
            </a:r>
            <a:r>
              <a:rPr lang="es-CL" sz="900" i="1" dirty="0"/>
              <a:t> </a:t>
            </a:r>
            <a:r>
              <a:rPr lang="es-CL" sz="900" i="1" dirty="0" err="1"/>
              <a:t>Re-ports</a:t>
            </a:r>
            <a:r>
              <a:rPr lang="es-CL" sz="900" i="1" dirty="0"/>
              <a:t> 14 (1) (2024) 20099. doi:10.1038/s41598-024-70497-1.URL </a:t>
            </a:r>
            <a:r>
              <a:rPr lang="es-CL" sz="900" i="1" dirty="0">
                <a:hlinkClick r:id="rId5"/>
              </a:rPr>
              <a:t>https://doi.org/10.1038/s41598-024-70497-1</a:t>
            </a:r>
            <a:r>
              <a:rPr lang="es-CL" sz="900" i="1" dirty="0"/>
              <a:t> </a:t>
            </a:r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[9] Python Software </a:t>
            </a:r>
            <a:r>
              <a:rPr lang="es-CL" sz="900" i="1" dirty="0" err="1"/>
              <a:t>Foundation</a:t>
            </a:r>
            <a:r>
              <a:rPr lang="es-CL" sz="900" i="1" dirty="0"/>
              <a:t>, Python 3 </a:t>
            </a:r>
            <a:r>
              <a:rPr lang="es-CL" sz="900" i="1" dirty="0" err="1"/>
              <a:t>documentation</a:t>
            </a:r>
            <a:r>
              <a:rPr lang="es-CL" sz="900" i="1" dirty="0"/>
              <a:t>, </a:t>
            </a:r>
            <a:r>
              <a:rPr lang="es-CL" sz="900" i="1" dirty="0" err="1"/>
              <a:t>accessed</a:t>
            </a:r>
            <a:r>
              <a:rPr lang="es-CL" sz="900" i="1" dirty="0"/>
              <a:t>: 2025-06-18 (2024).URL </a:t>
            </a:r>
            <a:r>
              <a:rPr lang="es-CL" sz="900" i="1" dirty="0">
                <a:hlinkClick r:id="rId6"/>
              </a:rPr>
              <a:t>https://docs.python.org/3/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[10] S. </a:t>
            </a:r>
            <a:r>
              <a:rPr lang="es-CL" sz="900" i="1" dirty="0" err="1"/>
              <a:t>Bird</a:t>
            </a:r>
            <a:r>
              <a:rPr lang="es-CL" sz="900" i="1" dirty="0"/>
              <a:t>, E. Klein, E. </a:t>
            </a:r>
            <a:r>
              <a:rPr lang="es-CL" sz="900" i="1" dirty="0" err="1"/>
              <a:t>Loper</a:t>
            </a:r>
            <a:r>
              <a:rPr lang="es-CL" sz="900" i="1" dirty="0"/>
              <a:t>, Natural </a:t>
            </a:r>
            <a:r>
              <a:rPr lang="es-CL" sz="900" i="1" dirty="0" err="1"/>
              <a:t>language</a:t>
            </a:r>
            <a:r>
              <a:rPr lang="es-CL" sz="900" i="1" dirty="0"/>
              <a:t> </a:t>
            </a:r>
            <a:r>
              <a:rPr lang="es-CL" sz="900" i="1" dirty="0" err="1"/>
              <a:t>processing</a:t>
            </a:r>
            <a:r>
              <a:rPr lang="es-CL" sz="900" i="1" dirty="0"/>
              <a:t> </a:t>
            </a:r>
            <a:r>
              <a:rPr lang="es-CL" sz="900" i="1" dirty="0" err="1"/>
              <a:t>with</a:t>
            </a:r>
            <a:r>
              <a:rPr lang="es-CL" sz="900" i="1" dirty="0"/>
              <a:t> </a:t>
            </a:r>
            <a:r>
              <a:rPr lang="es-CL" sz="900" i="1" dirty="0" err="1"/>
              <a:t>Python:analyzing</a:t>
            </a:r>
            <a:r>
              <a:rPr lang="es-CL" sz="900" i="1" dirty="0"/>
              <a:t> </a:t>
            </a:r>
            <a:r>
              <a:rPr lang="es-CL" sz="900" i="1" dirty="0" err="1"/>
              <a:t>text</a:t>
            </a:r>
            <a:r>
              <a:rPr lang="es-CL" sz="900" i="1" dirty="0"/>
              <a:t> </a:t>
            </a:r>
            <a:r>
              <a:rPr lang="es-CL" sz="900" i="1" dirty="0" err="1"/>
              <a:t>with</a:t>
            </a:r>
            <a:r>
              <a:rPr lang="es-CL" sz="900" i="1" dirty="0"/>
              <a:t> </a:t>
            </a:r>
            <a:r>
              <a:rPr lang="es-CL" sz="900" i="1" dirty="0" err="1"/>
              <a:t>the</a:t>
            </a:r>
            <a:r>
              <a:rPr lang="es-CL" sz="900" i="1" dirty="0"/>
              <a:t> natural </a:t>
            </a:r>
            <a:r>
              <a:rPr lang="es-CL" sz="900" i="1" dirty="0" err="1"/>
              <a:t>language</a:t>
            </a:r>
            <a:r>
              <a:rPr lang="es-CL" sz="900" i="1" dirty="0"/>
              <a:t> </a:t>
            </a:r>
            <a:r>
              <a:rPr lang="es-CL" sz="900" i="1" dirty="0" err="1"/>
              <a:t>toolkit</a:t>
            </a:r>
            <a:r>
              <a:rPr lang="es-CL" sz="900" i="1" dirty="0"/>
              <a:t>, ” O’Reilly Media, Inc.”,2009.</a:t>
            </a:r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[11] N. Van </a:t>
            </a:r>
            <a:r>
              <a:rPr lang="es-CL" sz="900" i="1" dirty="0" err="1"/>
              <a:t>Thieu</a:t>
            </a:r>
            <a:r>
              <a:rPr lang="es-CL" sz="900" i="1" dirty="0"/>
              <a:t>, E. H. </a:t>
            </a:r>
            <a:r>
              <a:rPr lang="es-CL" sz="900" i="1" dirty="0" err="1"/>
              <a:t>Houssein</a:t>
            </a:r>
            <a:r>
              <a:rPr lang="es-CL" sz="900" i="1" dirty="0"/>
              <a:t>, D. Oliva, N. D. </a:t>
            </a:r>
            <a:r>
              <a:rPr lang="es-CL" sz="900" i="1" dirty="0" err="1"/>
              <a:t>Hung</a:t>
            </a:r>
            <a:r>
              <a:rPr lang="es-CL" sz="900" i="1" dirty="0"/>
              <a:t>, </a:t>
            </a:r>
            <a:r>
              <a:rPr lang="es-CL" sz="900" i="1" dirty="0" err="1"/>
              <a:t>Intelelm</a:t>
            </a:r>
            <a:r>
              <a:rPr lang="es-CL" sz="900" i="1" dirty="0"/>
              <a:t>: </a:t>
            </a:r>
            <a:r>
              <a:rPr lang="es-CL" sz="900" i="1" dirty="0" err="1"/>
              <a:t>Apython</a:t>
            </a:r>
            <a:r>
              <a:rPr lang="es-CL" sz="900" i="1" dirty="0"/>
              <a:t> </a:t>
            </a:r>
            <a:r>
              <a:rPr lang="es-CL" sz="900" i="1" dirty="0" err="1"/>
              <a:t>framework</a:t>
            </a:r>
            <a:r>
              <a:rPr lang="es-CL" sz="900" i="1" dirty="0"/>
              <a:t> </a:t>
            </a:r>
            <a:r>
              <a:rPr lang="es-CL" sz="900" i="1" dirty="0" err="1"/>
              <a:t>for</a:t>
            </a:r>
            <a:r>
              <a:rPr lang="es-CL" sz="900" i="1" dirty="0"/>
              <a:t> </a:t>
            </a:r>
            <a:r>
              <a:rPr lang="es-CL" sz="900" i="1" dirty="0" err="1"/>
              <a:t>intelligent</a:t>
            </a:r>
            <a:r>
              <a:rPr lang="es-CL" sz="900" i="1" dirty="0"/>
              <a:t> </a:t>
            </a:r>
            <a:r>
              <a:rPr lang="es-CL" sz="900" i="1" dirty="0" err="1"/>
              <a:t>metaheuristic-based</a:t>
            </a:r>
            <a:r>
              <a:rPr lang="es-CL" sz="900" i="1" dirty="0"/>
              <a:t> extreme </a:t>
            </a:r>
            <a:r>
              <a:rPr lang="es-CL" sz="900" i="1" dirty="0" err="1"/>
              <a:t>learningmachine</a:t>
            </a:r>
            <a:r>
              <a:rPr lang="es-CL" sz="900" i="1" dirty="0"/>
              <a:t>, </a:t>
            </a:r>
            <a:r>
              <a:rPr lang="es-CL" sz="900" i="1" dirty="0" err="1"/>
              <a:t>Neurocomputing</a:t>
            </a:r>
            <a:r>
              <a:rPr lang="es-CL" sz="900" i="1" dirty="0"/>
              <a:t> 618 (2025) 129062. </a:t>
            </a:r>
            <a:r>
              <a:rPr lang="es-CL" sz="900" i="1" dirty="0" err="1"/>
              <a:t>doi:https</a:t>
            </a:r>
            <a:r>
              <a:rPr lang="es-CL" sz="900" i="1" dirty="0"/>
              <a:t>://doi.org/10.1016/j.neucom.2024.129062.URL </a:t>
            </a:r>
            <a:r>
              <a:rPr lang="es-CL" sz="900" i="1" dirty="0">
                <a:hlinkClick r:id="rId7"/>
              </a:rPr>
              <a:t>https://www.sciencedirect.com/science/article/pii/S0925231224018332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[12] M. F. </a:t>
            </a:r>
            <a:r>
              <a:rPr lang="es-CL" sz="900" i="1" dirty="0" err="1"/>
              <a:t>Triola</a:t>
            </a:r>
            <a:r>
              <a:rPr lang="es-CL" sz="900" i="1" dirty="0"/>
              <a:t>, </a:t>
            </a:r>
            <a:r>
              <a:rPr lang="es-CL" sz="900" i="1" dirty="0" err="1"/>
              <a:t>Estad´ıstica</a:t>
            </a:r>
            <a:r>
              <a:rPr lang="es-CL" sz="900" i="1" dirty="0"/>
              <a:t>, 12th </a:t>
            </a:r>
            <a:r>
              <a:rPr lang="es-CL" sz="900" i="1" dirty="0" err="1"/>
              <a:t>Edition</a:t>
            </a:r>
            <a:r>
              <a:rPr lang="es-CL" sz="900" i="1" dirty="0"/>
              <a:t>, Pearson </a:t>
            </a:r>
            <a:r>
              <a:rPr lang="es-CL" sz="900" i="1" dirty="0" err="1"/>
              <a:t>Educaci´on</a:t>
            </a:r>
            <a:r>
              <a:rPr lang="es-CL" sz="900" i="1" dirty="0"/>
              <a:t>, </a:t>
            </a:r>
            <a:r>
              <a:rPr lang="es-CL" sz="900" i="1" dirty="0" err="1"/>
              <a:t>Madrid,Espa˜na</a:t>
            </a:r>
            <a:r>
              <a:rPr lang="es-CL" sz="900" i="1" dirty="0"/>
              <a:t>, 2014.</a:t>
            </a:r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[13] W. Mendenhall, R. J. Beaver, B. M. Beaver, </a:t>
            </a:r>
            <a:r>
              <a:rPr lang="es-CL" sz="900" i="1" dirty="0" err="1"/>
              <a:t>Introducci´on</a:t>
            </a:r>
            <a:r>
              <a:rPr lang="es-CL" sz="900" i="1" dirty="0"/>
              <a:t> a la </a:t>
            </a:r>
            <a:r>
              <a:rPr lang="es-CL" sz="900" i="1" dirty="0" err="1"/>
              <a:t>probabili</a:t>
            </a:r>
            <a:r>
              <a:rPr lang="es-CL" sz="900" i="1" dirty="0"/>
              <a:t>-dad y </a:t>
            </a:r>
            <a:r>
              <a:rPr lang="es-CL" sz="900" i="1" dirty="0" err="1"/>
              <a:t>estad´ıstica</a:t>
            </a:r>
            <a:r>
              <a:rPr lang="es-CL" sz="900" i="1" dirty="0"/>
              <a:t>, 13th </a:t>
            </a:r>
            <a:r>
              <a:rPr lang="es-CL" sz="900" i="1" dirty="0" err="1"/>
              <a:t>Edition</a:t>
            </a:r>
            <a:r>
              <a:rPr lang="es-CL" sz="900" i="1" dirty="0"/>
              <a:t>, Cengage </a:t>
            </a:r>
            <a:r>
              <a:rPr lang="es-CL" sz="900" i="1" dirty="0" err="1"/>
              <a:t>Learning</a:t>
            </a:r>
            <a:r>
              <a:rPr lang="es-CL" sz="900" i="1" dirty="0"/>
              <a:t> Editores, S.A. de C.V.,</a:t>
            </a:r>
            <a:r>
              <a:rPr lang="es-CL" sz="900" i="1" dirty="0" err="1"/>
              <a:t>M´exico</a:t>
            </a:r>
            <a:r>
              <a:rPr lang="es-CL" sz="900" i="1" dirty="0"/>
              <a:t>, D.F., 2010.URL </a:t>
            </a:r>
            <a:r>
              <a:rPr lang="es-CL" sz="900" i="1" dirty="0">
                <a:hlinkClick r:id="rId8"/>
              </a:rPr>
              <a:t>https://www.fcfm.buap.mx/jzacarias/cursos/estad2/libros/book5e2.pdf</a:t>
            </a:r>
            <a:endParaRPr lang="es-CL" sz="900" i="1" dirty="0"/>
          </a:p>
          <a:p>
            <a:pPr lvl="0">
              <a:lnSpc>
                <a:spcPct val="150000"/>
              </a:lnSpc>
            </a:pPr>
            <a:endParaRPr lang="es-CL" sz="900" i="1" dirty="0"/>
          </a:p>
          <a:p>
            <a:pPr lvl="0">
              <a:lnSpc>
                <a:spcPct val="150000"/>
              </a:lnSpc>
            </a:pPr>
            <a:r>
              <a:rPr lang="es-CL" sz="900" i="1" dirty="0"/>
              <a:t>[14] N. </a:t>
            </a:r>
            <a:r>
              <a:rPr lang="es-CL" sz="900" i="1" dirty="0" err="1"/>
              <a:t>Nachar</a:t>
            </a:r>
            <a:r>
              <a:rPr lang="es-CL" sz="900" i="1" dirty="0"/>
              <a:t>, </a:t>
            </a:r>
            <a:r>
              <a:rPr lang="es-CL" sz="900" i="1" dirty="0" err="1"/>
              <a:t>The</a:t>
            </a:r>
            <a:r>
              <a:rPr lang="es-CL" sz="900" i="1" dirty="0"/>
              <a:t> </a:t>
            </a:r>
            <a:r>
              <a:rPr lang="es-CL" sz="900" i="1" dirty="0" err="1"/>
              <a:t>mann-whitney</a:t>
            </a:r>
            <a:r>
              <a:rPr lang="es-CL" sz="900" i="1" dirty="0"/>
              <a:t> u: A test </a:t>
            </a:r>
            <a:r>
              <a:rPr lang="es-CL" sz="900" i="1" dirty="0" err="1"/>
              <a:t>for</a:t>
            </a:r>
            <a:r>
              <a:rPr lang="es-CL" sz="900" i="1" dirty="0"/>
              <a:t> </a:t>
            </a:r>
            <a:r>
              <a:rPr lang="es-CL" sz="900" i="1" dirty="0" err="1"/>
              <a:t>assessing</a:t>
            </a:r>
            <a:r>
              <a:rPr lang="es-CL" sz="900" i="1" dirty="0"/>
              <a:t> </a:t>
            </a:r>
            <a:r>
              <a:rPr lang="es-CL" sz="900" i="1" dirty="0" err="1"/>
              <a:t>whether</a:t>
            </a:r>
            <a:r>
              <a:rPr lang="es-CL" sz="900" i="1" dirty="0"/>
              <a:t> </a:t>
            </a:r>
            <a:r>
              <a:rPr lang="es-CL" sz="900" i="1" dirty="0" err="1"/>
              <a:t>two</a:t>
            </a:r>
            <a:r>
              <a:rPr lang="es-CL" sz="900" i="1" dirty="0"/>
              <a:t> inde-</a:t>
            </a:r>
            <a:r>
              <a:rPr lang="es-CL" sz="900" i="1" dirty="0" err="1"/>
              <a:t>pendent</a:t>
            </a:r>
            <a:r>
              <a:rPr lang="es-CL" sz="900" i="1" dirty="0"/>
              <a:t> </a:t>
            </a:r>
            <a:r>
              <a:rPr lang="es-CL" sz="900" i="1" dirty="0" err="1"/>
              <a:t>samples</a:t>
            </a:r>
            <a:r>
              <a:rPr lang="es-CL" sz="900" i="1" dirty="0"/>
              <a:t> come </a:t>
            </a:r>
            <a:r>
              <a:rPr lang="es-CL" sz="900" i="1" dirty="0" err="1"/>
              <a:t>from</a:t>
            </a:r>
            <a:r>
              <a:rPr lang="es-CL" sz="900" i="1" dirty="0"/>
              <a:t> </a:t>
            </a:r>
            <a:r>
              <a:rPr lang="es-CL" sz="900" i="1" dirty="0" err="1"/>
              <a:t>the</a:t>
            </a:r>
            <a:r>
              <a:rPr lang="es-CL" sz="900" i="1" dirty="0"/>
              <a:t> </a:t>
            </a:r>
            <a:r>
              <a:rPr lang="es-CL" sz="900" i="1" dirty="0" err="1"/>
              <a:t>same</a:t>
            </a:r>
            <a:r>
              <a:rPr lang="es-CL" sz="900" i="1" dirty="0"/>
              <a:t> </a:t>
            </a:r>
            <a:r>
              <a:rPr lang="es-CL" sz="900" i="1" dirty="0" err="1"/>
              <a:t>distribution</a:t>
            </a:r>
            <a:r>
              <a:rPr lang="es-CL" sz="900" i="1" dirty="0"/>
              <a:t>, </a:t>
            </a:r>
            <a:r>
              <a:rPr lang="es-CL" sz="900" i="1" dirty="0" err="1"/>
              <a:t>Tutorials</a:t>
            </a:r>
            <a:r>
              <a:rPr lang="es-CL" sz="900" i="1" dirty="0"/>
              <a:t> in </a:t>
            </a:r>
            <a:r>
              <a:rPr lang="es-CL" sz="900" i="1" dirty="0" err="1"/>
              <a:t>Quantita-tive</a:t>
            </a:r>
            <a:r>
              <a:rPr lang="es-CL" sz="900" i="1" dirty="0"/>
              <a:t> </a:t>
            </a:r>
            <a:r>
              <a:rPr lang="es-CL" sz="900" i="1" dirty="0" err="1"/>
              <a:t>Methods</a:t>
            </a:r>
            <a:r>
              <a:rPr lang="es-CL" sz="900" i="1" dirty="0"/>
              <a:t> </a:t>
            </a:r>
            <a:r>
              <a:rPr lang="es-CL" sz="900" i="1" dirty="0" err="1"/>
              <a:t>for</a:t>
            </a:r>
            <a:r>
              <a:rPr lang="es-CL" sz="900" i="1" dirty="0"/>
              <a:t> </a:t>
            </a:r>
            <a:r>
              <a:rPr lang="es-CL" sz="900" i="1" dirty="0" err="1"/>
              <a:t>Psychology</a:t>
            </a:r>
            <a:r>
              <a:rPr lang="es-CL" sz="900" i="1" dirty="0"/>
              <a:t> 4 (03 2008). doi:10.20982/tqmp.04.1.p013.</a:t>
            </a:r>
            <a:endParaRPr sz="900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4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819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A46BD021-0CE5-3B0B-313F-FAE7FB54E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>
            <a:extLst>
              <a:ext uri="{FF2B5EF4-FFF2-40B4-BE49-F238E27FC236}">
                <a16:creationId xmlns:a16="http://schemas.microsoft.com/office/drawing/2014/main" id="{80231D11-BB65-4DE2-345D-00EC1FA8C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650" y="1658437"/>
            <a:ext cx="7772400" cy="1921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6000"/>
            </a:pPr>
            <a:r>
              <a:rPr lang="es-MX" sz="2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Implementación del Algoritmo </a:t>
            </a:r>
            <a:r>
              <a:rPr lang="es-MX" sz="280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Bioinspirado</a:t>
            </a:r>
            <a:r>
              <a:rPr lang="es-MX" sz="2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s-MX" sz="280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Bobcat</a:t>
            </a:r>
            <a:r>
              <a:rPr lang="es-MX" sz="2800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para un Problema de Optimización en un contexto de Asignación de </a:t>
            </a:r>
            <a:r>
              <a:rPr lang="es-MX" sz="2800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Hubs</a:t>
            </a:r>
            <a:endParaRPr lang="es-MX" sz="2800" dirty="0"/>
          </a:p>
        </p:txBody>
      </p:sp>
      <p:sp>
        <p:nvSpPr>
          <p:cNvPr id="89" name="Google Shape;89;p13">
            <a:extLst>
              <a:ext uri="{FF2B5EF4-FFF2-40B4-BE49-F238E27FC236}">
                <a16:creationId xmlns:a16="http://schemas.microsoft.com/office/drawing/2014/main" id="{19D305E0-3B5D-748C-D1FB-AA091323C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7850" y="4581728"/>
            <a:ext cx="4560600" cy="214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tabLst/>
              <a:defRPr/>
            </a:pPr>
            <a:r>
              <a:rPr kumimoji="0" lang="es-MX" sz="18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cs typeface="Calibri"/>
                <a:sym typeface="Helvetica Neue"/>
              </a:rPr>
              <a:t>Autor: Fabián Vidal Torres</a:t>
            </a:r>
            <a:endParaRPr kumimoji="0" lang="es-MX" sz="2000" b="0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tabLst/>
              <a:defRPr/>
            </a:pPr>
            <a:endParaRPr kumimoji="0" lang="es-MX" sz="1600" b="1" i="0" u="none" strike="noStrike" kern="0" cap="none" spc="0" normalizeH="0" baseline="0" noProof="0" dirty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tabLst/>
              <a:defRPr/>
            </a:pP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Prof. Guía: Rodrigo Olivares O.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tabLst/>
              <a:defRPr/>
            </a:pP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tabLst/>
              <a:defRPr/>
            </a:pPr>
            <a:r>
              <a:rPr kumimoji="0" lang="es-MX" sz="1600" b="1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Magíster en Ingeniería Informática Aplicada</a:t>
            </a:r>
            <a:b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Facultad de Ingeniería</a:t>
            </a:r>
            <a:b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kumimoji="0" lang="es-MX" sz="1600" b="0" i="0" u="none" strike="noStrike" kern="0" cap="none" spc="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Universidad de Valparaíso</a:t>
            </a:r>
            <a:br>
              <a:rPr lang="es-MX" sz="1600" b="0" i="0" u="none" strike="noStrike" cap="none" dirty="0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s-MX" sz="1600" b="0" i="0" u="none" strike="noStrike" cap="none" dirty="0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90" name="Google Shape;90;p13">
            <a:extLst>
              <a:ext uri="{FF2B5EF4-FFF2-40B4-BE49-F238E27FC236}">
                <a16:creationId xmlns:a16="http://schemas.microsoft.com/office/drawing/2014/main" id="{F0ABFFB4-E700-72A6-54C5-A6A1A06609B2}"/>
              </a:ext>
            </a:extLst>
          </p:cNvPr>
          <p:cNvGrpSpPr/>
          <p:nvPr/>
        </p:nvGrpSpPr>
        <p:grpSpPr>
          <a:xfrm>
            <a:off x="0" y="0"/>
            <a:ext cx="9144000" cy="1219200"/>
            <a:chOff x="0" y="0"/>
            <a:chExt cx="9144000" cy="1219200"/>
          </a:xfrm>
        </p:grpSpPr>
        <p:pic>
          <p:nvPicPr>
            <p:cNvPr id="91" name="Google Shape;91;p13">
              <a:extLst>
                <a:ext uri="{FF2B5EF4-FFF2-40B4-BE49-F238E27FC236}">
                  <a16:creationId xmlns:a16="http://schemas.microsoft.com/office/drawing/2014/main" id="{8AF7AE1D-D5E6-717A-13BB-C2EF2FD66C0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>
              <a:extLst>
                <a:ext uri="{FF2B5EF4-FFF2-40B4-BE49-F238E27FC236}">
                  <a16:creationId xmlns:a16="http://schemas.microsoft.com/office/drawing/2014/main" id="{724DEB0E-656E-00EC-24E8-4E8588E4748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3">
            <a:extLst>
              <a:ext uri="{FF2B5EF4-FFF2-40B4-BE49-F238E27FC236}">
                <a16:creationId xmlns:a16="http://schemas.microsoft.com/office/drawing/2014/main" id="{D3D49F7C-8457-88FA-FE28-BB1FEC723ED2}"/>
              </a:ext>
            </a:extLst>
          </p:cNvPr>
          <p:cNvSpPr txBox="1"/>
          <p:nvPr/>
        </p:nvSpPr>
        <p:spPr>
          <a:xfrm>
            <a:off x="764650" y="3678546"/>
            <a:ext cx="7772400" cy="45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s-ES" sz="2400" dirty="0">
                <a:solidFill>
                  <a:srgbClr val="888888"/>
                </a:solidFill>
              </a:rPr>
              <a:t>Proyecto de Inteligencia Artificial Aplicada</a:t>
            </a:r>
            <a:endParaRPr sz="24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4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6"/>
          <p:cNvGrpSpPr/>
          <p:nvPr/>
        </p:nvGrpSpPr>
        <p:grpSpPr>
          <a:xfrm>
            <a:off x="-1" y="0"/>
            <a:ext cx="9144001" cy="1219200"/>
            <a:chOff x="0" y="0"/>
            <a:chExt cx="9144000" cy="1219200"/>
          </a:xfrm>
        </p:grpSpPr>
        <p:pic>
          <p:nvPicPr>
            <p:cNvPr id="119" name="Google Shape;119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6"/>
          <p:cNvSpPr txBox="1"/>
          <p:nvPr/>
        </p:nvSpPr>
        <p:spPr>
          <a:xfrm rot="-5400000">
            <a:off x="-2126100" y="3527921"/>
            <a:ext cx="525891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982042" y="1368147"/>
            <a:ext cx="7735200" cy="508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30A7E4E-3B62-05A0-DB25-2CA87F82B16E}"/>
              </a:ext>
            </a:extLst>
          </p:cNvPr>
          <p:cNvSpPr txBox="1"/>
          <p:nvPr/>
        </p:nvSpPr>
        <p:spPr>
          <a:xfrm>
            <a:off x="982042" y="1899711"/>
            <a:ext cx="7335107" cy="71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tabLst/>
              <a:defRPr/>
            </a:pPr>
            <a:endParaRPr lang="es-MX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tabLst/>
              <a:defRPr/>
            </a:pP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0F20B2-81CB-F567-5632-8949D7925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85" y="1970788"/>
            <a:ext cx="806671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 crecimiento del comercio electrónico ha incrementado la importancia de la logística de última milla para cumplir con entregas rápidas y eficientes.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Última milla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 refiere al tramo final de la cadena de suministro, desde el centro de distribución hasta el cliente o punto de entrega.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Microhubs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temporales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Son propuestos como solución para reducir costos logísticos, actuando como puntos de retiro cercanos para los clientes.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1400FC7-F9BC-BFDF-2483-39EF7616A310}"/>
              </a:ext>
            </a:extLst>
          </p:cNvPr>
          <p:cNvSpPr txBox="1"/>
          <p:nvPr/>
        </p:nvSpPr>
        <p:spPr>
          <a:xfrm>
            <a:off x="826851" y="1314936"/>
            <a:ext cx="45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3200" b="1" dirty="0">
                <a:latin typeface="Helvetica Neue"/>
                <a:ea typeface="Helvetica Neue"/>
                <a:cs typeface="Helvetica Neue"/>
                <a:sym typeface="Helvetica Neue"/>
              </a:rPr>
              <a:t>Contexto</a:t>
            </a: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AutoShape 6" descr="The Complete Guide to Last Mile Delivery">
            <a:extLst>
              <a:ext uri="{FF2B5EF4-FFF2-40B4-BE49-F238E27FC236}">
                <a16:creationId xmlns:a16="http://schemas.microsoft.com/office/drawing/2014/main" id="{8DBA2DBD-1CFB-7939-6FC0-3D093EB449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" name="AutoShape 10" descr="Last Mile Delivery: Everything You Need to Know - APS Fulfillment, Inc">
            <a:extLst>
              <a:ext uri="{FF2B5EF4-FFF2-40B4-BE49-F238E27FC236}">
                <a16:creationId xmlns:a16="http://schemas.microsoft.com/office/drawing/2014/main" id="{EFADB34D-52D2-2448-D774-B1F47F8D42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A8BA59E-2B0E-C63D-4E9E-226019FAE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563" y="4260096"/>
            <a:ext cx="2897037" cy="193135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C202E5B-F4BB-05E4-E84F-88D9538504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962" y="4357373"/>
            <a:ext cx="2455325" cy="1683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A5FC50A4-FB4F-DB14-73A8-B703DA87F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6">
            <a:extLst>
              <a:ext uri="{FF2B5EF4-FFF2-40B4-BE49-F238E27FC236}">
                <a16:creationId xmlns:a16="http://schemas.microsoft.com/office/drawing/2014/main" id="{2E01907B-E505-D7A7-0D33-0CCBF3784311}"/>
              </a:ext>
            </a:extLst>
          </p:cNvPr>
          <p:cNvGrpSpPr/>
          <p:nvPr/>
        </p:nvGrpSpPr>
        <p:grpSpPr>
          <a:xfrm>
            <a:off x="-1" y="0"/>
            <a:ext cx="9144001" cy="1219200"/>
            <a:chOff x="0" y="0"/>
            <a:chExt cx="9144000" cy="1219200"/>
          </a:xfrm>
        </p:grpSpPr>
        <p:pic>
          <p:nvPicPr>
            <p:cNvPr id="119" name="Google Shape;119;p16">
              <a:extLst>
                <a:ext uri="{FF2B5EF4-FFF2-40B4-BE49-F238E27FC236}">
                  <a16:creationId xmlns:a16="http://schemas.microsoft.com/office/drawing/2014/main" id="{5D1DB9BE-0181-E72F-85BB-7EF94BAC858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>
              <a:extLst>
                <a:ext uri="{FF2B5EF4-FFF2-40B4-BE49-F238E27FC236}">
                  <a16:creationId xmlns:a16="http://schemas.microsoft.com/office/drawing/2014/main" id="{4325BCC7-AA8B-3A07-317D-1D283E76361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6B7C15E4-D56B-BF77-6371-16002F1B7738}"/>
              </a:ext>
            </a:extLst>
          </p:cNvPr>
          <p:cNvSpPr txBox="1"/>
          <p:nvPr/>
        </p:nvSpPr>
        <p:spPr>
          <a:xfrm rot="-5400000">
            <a:off x="-2126100" y="3527921"/>
            <a:ext cx="525891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6E9097FC-B4E6-6A96-711E-16FCA2AAC4F5}"/>
              </a:ext>
            </a:extLst>
          </p:cNvPr>
          <p:cNvSpPr/>
          <p:nvPr/>
        </p:nvSpPr>
        <p:spPr>
          <a:xfrm>
            <a:off x="982042" y="1368147"/>
            <a:ext cx="7735200" cy="508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03075EE-17E4-5447-CD42-A20A49AE5761}"/>
              </a:ext>
            </a:extLst>
          </p:cNvPr>
          <p:cNvSpPr txBox="1"/>
          <p:nvPr/>
        </p:nvSpPr>
        <p:spPr>
          <a:xfrm>
            <a:off x="982042" y="1899711"/>
            <a:ext cx="7335107" cy="71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tabLst/>
              <a:defRPr/>
            </a:pPr>
            <a:endParaRPr lang="es-MX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tabLst/>
              <a:defRPr/>
            </a:pP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FCE5A-3CF2-BD1A-3B7C-A5550DBBE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43" y="2179118"/>
            <a:ext cx="80667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 central: 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Elegir qué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microhubs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habilitar. Asignar clientes a los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Minimizar costos totales (distancia + habilitación de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hubs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L" altLang="es-CL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Propuesta: 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del algoritmo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bioinspirado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Bobcat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(BOA) para resolver este problema de optimización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4178D8A-6F05-3CE0-16B6-C6CAD6BDCDD7}"/>
              </a:ext>
            </a:extLst>
          </p:cNvPr>
          <p:cNvSpPr txBox="1"/>
          <p:nvPr/>
        </p:nvSpPr>
        <p:spPr>
          <a:xfrm>
            <a:off x="826851" y="1314936"/>
            <a:ext cx="45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3200" b="1" dirty="0">
                <a:latin typeface="Helvetica Neue"/>
                <a:ea typeface="Helvetica Neue"/>
                <a:cs typeface="Helvetica Neue"/>
                <a:sym typeface="Helvetica Neue"/>
              </a:rPr>
              <a:t>Problema y Solución</a:t>
            </a: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AutoShape 6" descr="The Complete Guide to Last Mile Delivery">
            <a:extLst>
              <a:ext uri="{FF2B5EF4-FFF2-40B4-BE49-F238E27FC236}">
                <a16:creationId xmlns:a16="http://schemas.microsoft.com/office/drawing/2014/main" id="{6D414B70-45C4-2BB2-8F16-BA580151D7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" name="AutoShape 10" descr="Last Mile Delivery: Everything You Need to Know - APS Fulfillment, Inc">
            <a:extLst>
              <a:ext uri="{FF2B5EF4-FFF2-40B4-BE49-F238E27FC236}">
                <a16:creationId xmlns:a16="http://schemas.microsoft.com/office/drawing/2014/main" id="{6F9538F9-0812-2F4E-E44A-17F8D4198F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2051" name="Picture 3" descr="Bobcat 7 - Generative AI Stock Illustration | Adobe Stock">
            <a:extLst>
              <a:ext uri="{FF2B5EF4-FFF2-40B4-BE49-F238E27FC236}">
                <a16:creationId xmlns:a16="http://schemas.microsoft.com/office/drawing/2014/main" id="{33596216-A51D-C57F-9DE2-2D67B135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40" y="4048939"/>
            <a:ext cx="3468225" cy="231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Un paso más en la innovación de los microhubs urbanos | Te lo Envío por ...">
            <a:extLst>
              <a:ext uri="{FF2B5EF4-FFF2-40B4-BE49-F238E27FC236}">
                <a16:creationId xmlns:a16="http://schemas.microsoft.com/office/drawing/2014/main" id="{80C972AD-BE41-ABD4-CA3F-5A6958603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09" y="4050144"/>
            <a:ext cx="3468225" cy="231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50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D8CB96E4-500C-10B1-6BDE-58732AAAF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6">
            <a:extLst>
              <a:ext uri="{FF2B5EF4-FFF2-40B4-BE49-F238E27FC236}">
                <a16:creationId xmlns:a16="http://schemas.microsoft.com/office/drawing/2014/main" id="{4334E6D9-8998-0A2C-887B-B67EB01817C7}"/>
              </a:ext>
            </a:extLst>
          </p:cNvPr>
          <p:cNvGrpSpPr/>
          <p:nvPr/>
        </p:nvGrpSpPr>
        <p:grpSpPr>
          <a:xfrm>
            <a:off x="-1" y="0"/>
            <a:ext cx="9144001" cy="1219200"/>
            <a:chOff x="0" y="0"/>
            <a:chExt cx="9144000" cy="1219200"/>
          </a:xfrm>
        </p:grpSpPr>
        <p:pic>
          <p:nvPicPr>
            <p:cNvPr id="119" name="Google Shape;119;p16">
              <a:extLst>
                <a:ext uri="{FF2B5EF4-FFF2-40B4-BE49-F238E27FC236}">
                  <a16:creationId xmlns:a16="http://schemas.microsoft.com/office/drawing/2014/main" id="{9C99F645-2970-1D5C-C39E-B027862B07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6">
              <a:extLst>
                <a:ext uri="{FF2B5EF4-FFF2-40B4-BE49-F238E27FC236}">
                  <a16:creationId xmlns:a16="http://schemas.microsoft.com/office/drawing/2014/main" id="{3944F15C-A1A0-DD51-2C96-44AE9D4DC02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6">
            <a:extLst>
              <a:ext uri="{FF2B5EF4-FFF2-40B4-BE49-F238E27FC236}">
                <a16:creationId xmlns:a16="http://schemas.microsoft.com/office/drawing/2014/main" id="{C49E7AB5-94DF-2458-DD95-9278FC145A19}"/>
              </a:ext>
            </a:extLst>
          </p:cNvPr>
          <p:cNvSpPr txBox="1"/>
          <p:nvPr/>
        </p:nvSpPr>
        <p:spPr>
          <a:xfrm rot="-5400000">
            <a:off x="-2126100" y="3527921"/>
            <a:ext cx="5258910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>
            <a:extLst>
              <a:ext uri="{FF2B5EF4-FFF2-40B4-BE49-F238E27FC236}">
                <a16:creationId xmlns:a16="http://schemas.microsoft.com/office/drawing/2014/main" id="{720E1D3E-9A17-58F3-2974-216A32C21398}"/>
              </a:ext>
            </a:extLst>
          </p:cNvPr>
          <p:cNvSpPr/>
          <p:nvPr/>
        </p:nvSpPr>
        <p:spPr>
          <a:xfrm>
            <a:off x="982042" y="1368147"/>
            <a:ext cx="7735200" cy="508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01AB53-2723-EECF-8119-A918F301B1AA}"/>
              </a:ext>
            </a:extLst>
          </p:cNvPr>
          <p:cNvSpPr txBox="1"/>
          <p:nvPr/>
        </p:nvSpPr>
        <p:spPr>
          <a:xfrm>
            <a:off x="982042" y="1899711"/>
            <a:ext cx="7335107" cy="71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tabLst/>
              <a:defRPr/>
            </a:pPr>
            <a:endParaRPr lang="es-MX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143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tabLst/>
              <a:defRPr/>
            </a:pPr>
            <a:endParaRPr kumimoji="0" lang="es-MX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FFEEC3-0DB6-3EB0-06AE-DD4331AA4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443" y="1980093"/>
            <a:ext cx="806671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 general: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CL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Evaluar el desempeño del algoritmo BOA en la asignación eficiente de </a:t>
            </a:r>
            <a:r>
              <a:rPr kumimoji="0" lang="es-MX" altLang="es-CL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microhubs</a:t>
            </a:r>
            <a:r>
              <a:rPr kumimoji="0" lang="es-MX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MX" altLang="es-CL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MX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Objetivos específicos: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CL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MX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Identificar restricciones del problema.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MX" altLang="es-C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MX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Modelar computacionalmente el problema y el algoritmo.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MX" altLang="es-C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MX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 BOA en un entorno experimental.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MX" altLang="es-C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MX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Comparar resultados en diversas instancias.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MX" altLang="es-C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MX" altLang="es-CL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Analizar calidad y factibilidad de las soluciones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CL" altLang="es-CL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294B7C-7A7A-67B2-5725-70A8A31BA1E1}"/>
              </a:ext>
            </a:extLst>
          </p:cNvPr>
          <p:cNvSpPr txBox="1"/>
          <p:nvPr/>
        </p:nvSpPr>
        <p:spPr>
          <a:xfrm>
            <a:off x="826851" y="1314936"/>
            <a:ext cx="45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3200" b="1" dirty="0">
                <a:latin typeface="Helvetica Neue"/>
                <a:ea typeface="Helvetica Neue"/>
                <a:cs typeface="Helvetica Neue"/>
                <a:sym typeface="Helvetica Neue"/>
              </a:rPr>
              <a:t>Objetivos</a:t>
            </a: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AutoShape 6" descr="The Complete Guide to Last Mile Delivery">
            <a:extLst>
              <a:ext uri="{FF2B5EF4-FFF2-40B4-BE49-F238E27FC236}">
                <a16:creationId xmlns:a16="http://schemas.microsoft.com/office/drawing/2014/main" id="{D075ABF6-19B5-2450-DFFB-5B7AD9BBD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2" name="AutoShape 10" descr="Last Mile Delivery: Everything You Need to Know - APS Fulfillment, Inc">
            <a:extLst>
              <a:ext uri="{FF2B5EF4-FFF2-40B4-BE49-F238E27FC236}">
                <a16:creationId xmlns:a16="http://schemas.microsoft.com/office/drawing/2014/main" id="{9D8578D9-446A-167C-29CC-ACCE2DB8C5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2" name="Heptágono 1">
            <a:extLst>
              <a:ext uri="{FF2B5EF4-FFF2-40B4-BE49-F238E27FC236}">
                <a16:creationId xmlns:a16="http://schemas.microsoft.com/office/drawing/2014/main" id="{38D256D7-160E-2410-63D4-194F42B7CAD5}"/>
              </a:ext>
            </a:extLst>
          </p:cNvPr>
          <p:cNvSpPr/>
          <p:nvPr/>
        </p:nvSpPr>
        <p:spPr>
          <a:xfrm>
            <a:off x="756022" y="3870815"/>
            <a:ext cx="487800" cy="442848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1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6" name="Heptágono 5">
            <a:extLst>
              <a:ext uri="{FF2B5EF4-FFF2-40B4-BE49-F238E27FC236}">
                <a16:creationId xmlns:a16="http://schemas.microsoft.com/office/drawing/2014/main" id="{8A6C0C49-6E28-7628-D27A-7B78D9836849}"/>
              </a:ext>
            </a:extLst>
          </p:cNvPr>
          <p:cNvSpPr/>
          <p:nvPr/>
        </p:nvSpPr>
        <p:spPr>
          <a:xfrm>
            <a:off x="764867" y="4428350"/>
            <a:ext cx="487800" cy="418661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chemeClr val="tx1"/>
                </a:solidFill>
              </a:rPr>
              <a:t>2</a:t>
            </a:r>
            <a:endParaRPr lang="es-CL" b="1" dirty="0">
              <a:solidFill>
                <a:schemeClr val="tx1"/>
              </a:solidFill>
            </a:endParaRPr>
          </a:p>
        </p:txBody>
      </p:sp>
      <p:sp>
        <p:nvSpPr>
          <p:cNvPr id="7" name="Heptágono 6">
            <a:extLst>
              <a:ext uri="{FF2B5EF4-FFF2-40B4-BE49-F238E27FC236}">
                <a16:creationId xmlns:a16="http://schemas.microsoft.com/office/drawing/2014/main" id="{F4206630-8F12-D986-F87B-7528BC3618DC}"/>
              </a:ext>
            </a:extLst>
          </p:cNvPr>
          <p:cNvSpPr/>
          <p:nvPr/>
        </p:nvSpPr>
        <p:spPr>
          <a:xfrm>
            <a:off x="746986" y="5015240"/>
            <a:ext cx="487800" cy="418661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3</a:t>
            </a:r>
            <a:endParaRPr lang="es-CL" b="1" dirty="0">
              <a:solidFill>
                <a:schemeClr val="tx1"/>
              </a:solidFill>
            </a:endParaRPr>
          </a:p>
          <a:p>
            <a:pPr algn="ctr"/>
            <a:endParaRPr lang="es-CL" dirty="0"/>
          </a:p>
        </p:txBody>
      </p:sp>
      <p:sp>
        <p:nvSpPr>
          <p:cNvPr id="8" name="Heptágono 7">
            <a:extLst>
              <a:ext uri="{FF2B5EF4-FFF2-40B4-BE49-F238E27FC236}">
                <a16:creationId xmlns:a16="http://schemas.microsoft.com/office/drawing/2014/main" id="{1E43E0E5-5C53-DDBB-8BA8-0B51C980FF22}"/>
              </a:ext>
            </a:extLst>
          </p:cNvPr>
          <p:cNvSpPr/>
          <p:nvPr/>
        </p:nvSpPr>
        <p:spPr>
          <a:xfrm>
            <a:off x="738141" y="5532516"/>
            <a:ext cx="487801" cy="384401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4</a:t>
            </a:r>
            <a:endParaRPr lang="es-CL" b="1" dirty="0">
              <a:solidFill>
                <a:schemeClr val="tx1"/>
              </a:solidFill>
            </a:endParaRPr>
          </a:p>
          <a:p>
            <a:pPr algn="ctr"/>
            <a:endParaRPr lang="es-CL" dirty="0"/>
          </a:p>
        </p:txBody>
      </p:sp>
      <p:sp>
        <p:nvSpPr>
          <p:cNvPr id="11" name="Heptágono 10">
            <a:extLst>
              <a:ext uri="{FF2B5EF4-FFF2-40B4-BE49-F238E27FC236}">
                <a16:creationId xmlns:a16="http://schemas.microsoft.com/office/drawing/2014/main" id="{7D8FFDA2-DC53-6484-2A38-6AF2FCDE3979}"/>
              </a:ext>
            </a:extLst>
          </p:cNvPr>
          <p:cNvSpPr/>
          <p:nvPr/>
        </p:nvSpPr>
        <p:spPr>
          <a:xfrm>
            <a:off x="756022" y="6105163"/>
            <a:ext cx="487801" cy="384401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</a:endParaRPr>
          </a:p>
          <a:p>
            <a:pPr algn="ctr"/>
            <a:r>
              <a:rPr lang="es-MX" b="1" dirty="0">
                <a:solidFill>
                  <a:schemeClr val="tx1"/>
                </a:solidFill>
              </a:rPr>
              <a:t>5</a:t>
            </a:r>
            <a:endParaRPr lang="es-CL" b="1" dirty="0">
              <a:solidFill>
                <a:schemeClr val="tx1"/>
              </a:solidFill>
            </a:endParaRP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33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7"/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29" name="Google Shape;12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7"/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 dirty="0">
                <a:solidFill>
                  <a:srgbClr val="BFBFBF"/>
                </a:solidFill>
                <a:latin typeface="Calibri"/>
                <a:cs typeface="Calibri"/>
                <a:sym typeface="Calibri"/>
              </a:rPr>
              <a:t>Problema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BC4E4E-602F-C807-1C86-81D5100BF2C6}"/>
              </a:ext>
            </a:extLst>
          </p:cNvPr>
          <p:cNvSpPr txBox="1"/>
          <p:nvPr/>
        </p:nvSpPr>
        <p:spPr>
          <a:xfrm>
            <a:off x="712551" y="1393076"/>
            <a:ext cx="45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Modelamiento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FC64CB7-BDE9-EEFD-28AA-BD9A7A900573}"/>
              </a:ext>
            </a:extLst>
          </p:cNvPr>
          <p:cNvSpPr txBox="1"/>
          <p:nvPr/>
        </p:nvSpPr>
        <p:spPr>
          <a:xfrm>
            <a:off x="712551" y="2151727"/>
            <a:ext cx="8122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Parámetros y conjuntos:</a:t>
            </a:r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944FA7-862A-D828-1B0D-0B1E36BF86A1}"/>
              </a:ext>
            </a:extLst>
          </p:cNvPr>
          <p:cNvSpPr txBox="1"/>
          <p:nvPr/>
        </p:nvSpPr>
        <p:spPr>
          <a:xfrm>
            <a:off x="903345" y="5062339"/>
            <a:ext cx="7118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Variables de decisión:</a:t>
            </a:r>
          </a:p>
          <a:p>
            <a:endParaRPr lang="es-MX" sz="18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2A00096-0BDD-12F1-D2C8-2C66D82C1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789" y="2694935"/>
            <a:ext cx="4063730" cy="22881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52420FB-EEF3-BC68-B420-3A02FDF60C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2789" y="5380667"/>
            <a:ext cx="4319327" cy="13145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6E5BEF79-C843-99B9-8744-0FEBAFBF0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7">
            <a:extLst>
              <a:ext uri="{FF2B5EF4-FFF2-40B4-BE49-F238E27FC236}">
                <a16:creationId xmlns:a16="http://schemas.microsoft.com/office/drawing/2014/main" id="{F40AFA7E-4307-AC5E-822D-4B9CC4254E99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29" name="Google Shape;129;p17">
              <a:extLst>
                <a:ext uri="{FF2B5EF4-FFF2-40B4-BE49-F238E27FC236}">
                  <a16:creationId xmlns:a16="http://schemas.microsoft.com/office/drawing/2014/main" id="{D03F3FE2-26CA-E274-2884-89C58C3B56F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7">
              <a:extLst>
                <a:ext uri="{FF2B5EF4-FFF2-40B4-BE49-F238E27FC236}">
                  <a16:creationId xmlns:a16="http://schemas.microsoft.com/office/drawing/2014/main" id="{8CACAA42-DE12-545B-65D1-C2F83CA856B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CDB4BAFA-4CDB-F0A7-A9E7-DFFC47777E6C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 dirty="0">
                <a:solidFill>
                  <a:srgbClr val="BFBFBF"/>
                </a:solidFill>
                <a:latin typeface="Calibri"/>
                <a:cs typeface="Calibri"/>
                <a:sym typeface="Calibri"/>
              </a:rPr>
              <a:t>Problema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58D443-EFA1-7243-452F-3B9FE3256FB4}"/>
              </a:ext>
            </a:extLst>
          </p:cNvPr>
          <p:cNvSpPr txBox="1"/>
          <p:nvPr/>
        </p:nvSpPr>
        <p:spPr>
          <a:xfrm>
            <a:off x="712551" y="1393076"/>
            <a:ext cx="45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Modelamiento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965BDB-AE6C-A690-51C0-B0992E1A7E4D}"/>
              </a:ext>
            </a:extLst>
          </p:cNvPr>
          <p:cNvSpPr txBox="1"/>
          <p:nvPr/>
        </p:nvSpPr>
        <p:spPr>
          <a:xfrm>
            <a:off x="712551" y="2151727"/>
            <a:ext cx="8122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Función Objetivo:</a:t>
            </a:r>
            <a:endParaRPr lang="es-CL" sz="1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C3481B5-014D-9777-4675-6CA07C9A803E}"/>
              </a:ext>
            </a:extLst>
          </p:cNvPr>
          <p:cNvSpPr txBox="1"/>
          <p:nvPr/>
        </p:nvSpPr>
        <p:spPr>
          <a:xfrm>
            <a:off x="712551" y="3927985"/>
            <a:ext cx="7118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Sujeto a:</a:t>
            </a:r>
          </a:p>
          <a:p>
            <a:endParaRPr lang="es-MX" sz="18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A09414F-0D83-3679-86BA-4DDE47A01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659" y="2521059"/>
            <a:ext cx="4386248" cy="13019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6D6D6D-0D1A-4136-B763-81656BD51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1069" y="4200572"/>
            <a:ext cx="3619002" cy="23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BF66CB65-61EE-E0FD-6785-6F2149916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7">
            <a:extLst>
              <a:ext uri="{FF2B5EF4-FFF2-40B4-BE49-F238E27FC236}">
                <a16:creationId xmlns:a16="http://schemas.microsoft.com/office/drawing/2014/main" id="{B684275D-1149-2722-554B-A531A0B63D12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29" name="Google Shape;129;p17">
              <a:extLst>
                <a:ext uri="{FF2B5EF4-FFF2-40B4-BE49-F238E27FC236}">
                  <a16:creationId xmlns:a16="http://schemas.microsoft.com/office/drawing/2014/main" id="{D34DA4EA-FFA2-7423-FBD6-25B14ABBC94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7">
              <a:extLst>
                <a:ext uri="{FF2B5EF4-FFF2-40B4-BE49-F238E27FC236}">
                  <a16:creationId xmlns:a16="http://schemas.microsoft.com/office/drawing/2014/main" id="{C33CCFD6-5FBA-E42C-6FD8-C1A82013EF4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1B034E5E-7793-BECC-C5B8-B97E5E16B9FA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 dirty="0">
                <a:solidFill>
                  <a:srgbClr val="BFBFBF"/>
                </a:solidFill>
                <a:latin typeface="Calibri"/>
                <a:cs typeface="Calibri"/>
                <a:sym typeface="Calibri"/>
              </a:rPr>
              <a:t>BOA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2F284D2-29C5-B83A-EEA1-F900B4A2EE83}"/>
              </a:ext>
            </a:extLst>
          </p:cNvPr>
          <p:cNvSpPr txBox="1"/>
          <p:nvPr/>
        </p:nvSpPr>
        <p:spPr>
          <a:xfrm>
            <a:off x="712550" y="1393076"/>
            <a:ext cx="62444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Seudocódigo</a:t>
            </a:r>
          </a:p>
        </p:txBody>
      </p:sp>
      <p:pic>
        <p:nvPicPr>
          <p:cNvPr id="3074" name="Picture 2" descr="Algorithm 1">
            <a:extLst>
              <a:ext uri="{FF2B5EF4-FFF2-40B4-BE49-F238E27FC236}">
                <a16:creationId xmlns:a16="http://schemas.microsoft.com/office/drawing/2014/main" id="{1FA5340C-9195-A445-F685-9F6577B04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22" y="2072442"/>
            <a:ext cx="5229247" cy="428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8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>
          <a:extLst>
            <a:ext uri="{FF2B5EF4-FFF2-40B4-BE49-F238E27FC236}">
              <a16:creationId xmlns:a16="http://schemas.microsoft.com/office/drawing/2014/main" id="{23557178-D3FA-E206-8F85-C49C35FC5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7">
            <a:extLst>
              <a:ext uri="{FF2B5EF4-FFF2-40B4-BE49-F238E27FC236}">
                <a16:creationId xmlns:a16="http://schemas.microsoft.com/office/drawing/2014/main" id="{2147B179-4A4B-99CC-42B5-BF5D7031E21B}"/>
              </a:ext>
            </a:extLst>
          </p:cNvPr>
          <p:cNvGrpSpPr/>
          <p:nvPr/>
        </p:nvGrpSpPr>
        <p:grpSpPr>
          <a:xfrm>
            <a:off x="-1" y="0"/>
            <a:ext cx="9144000" cy="1219200"/>
            <a:chOff x="0" y="0"/>
            <a:chExt cx="9144000" cy="1219200"/>
          </a:xfrm>
        </p:grpSpPr>
        <p:pic>
          <p:nvPicPr>
            <p:cNvPr id="129" name="Google Shape;129;p17">
              <a:extLst>
                <a:ext uri="{FF2B5EF4-FFF2-40B4-BE49-F238E27FC236}">
                  <a16:creationId xmlns:a16="http://schemas.microsoft.com/office/drawing/2014/main" id="{F1AD9FAD-A14D-109C-0266-CB4B994E40E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2578100" cy="12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7">
              <a:extLst>
                <a:ext uri="{FF2B5EF4-FFF2-40B4-BE49-F238E27FC236}">
                  <a16:creationId xmlns:a16="http://schemas.microsoft.com/office/drawing/2014/main" id="{C22AF9B2-67CB-9D67-E802-8F8C340F564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14600" y="0"/>
              <a:ext cx="6629400" cy="121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17">
            <a:extLst>
              <a:ext uri="{FF2B5EF4-FFF2-40B4-BE49-F238E27FC236}">
                <a16:creationId xmlns:a16="http://schemas.microsoft.com/office/drawing/2014/main" id="{3EFEF0D2-470A-9428-D9C5-4D7C9287FD3C}"/>
              </a:ext>
            </a:extLst>
          </p:cNvPr>
          <p:cNvSpPr txBox="1"/>
          <p:nvPr/>
        </p:nvSpPr>
        <p:spPr>
          <a:xfrm rot="-5400000">
            <a:off x="-2126205" y="3527935"/>
            <a:ext cx="52590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 i="0" u="none" strike="noStrike" cap="none" dirty="0">
                <a:solidFill>
                  <a:srgbClr val="BFBFBF"/>
                </a:solidFill>
                <a:latin typeface="Calibri"/>
                <a:cs typeface="Calibri"/>
                <a:sym typeface="Calibri"/>
              </a:rPr>
              <a:t>BOA</a:t>
            </a:r>
            <a:endParaRPr sz="3200" b="0" i="0" u="none" strike="noStrike" cap="none" dirty="0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0926FB-1D52-D5BA-83A0-6371765F3A85}"/>
              </a:ext>
            </a:extLst>
          </p:cNvPr>
          <p:cNvSpPr txBox="1"/>
          <p:nvPr/>
        </p:nvSpPr>
        <p:spPr>
          <a:xfrm>
            <a:off x="712550" y="1393076"/>
            <a:ext cx="62444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ES" sz="3200" b="1" dirty="0">
                <a:latin typeface="Helvetica Neue"/>
                <a:ea typeface="Helvetica Neue"/>
                <a:cs typeface="Helvetica Neue"/>
                <a:sym typeface="Helvetica Neue"/>
              </a:rPr>
              <a:t>Movimiento</a:t>
            </a:r>
            <a:endParaRPr kumimoji="0" lang="es-E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A0DC46-977F-F61E-44B6-8A27EBD36619}"/>
              </a:ext>
            </a:extLst>
          </p:cNvPr>
          <p:cNvSpPr txBox="1"/>
          <p:nvPr/>
        </p:nvSpPr>
        <p:spPr>
          <a:xfrm>
            <a:off x="712550" y="2127601"/>
            <a:ext cx="8122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Exploración (Seguimiento de la presa)</a:t>
            </a:r>
            <a:endParaRPr lang="es-CL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C400BE-1B56-D98A-E33D-4D7F19B8B44B}"/>
              </a:ext>
            </a:extLst>
          </p:cNvPr>
          <p:cNvSpPr txBox="1"/>
          <p:nvPr/>
        </p:nvSpPr>
        <p:spPr>
          <a:xfrm>
            <a:off x="712550" y="4548861"/>
            <a:ext cx="45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/>
              <a:t>Explotación (Persecución)</a:t>
            </a:r>
            <a:endParaRPr lang="es-CL" sz="18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14F9A4-B43A-A03E-749E-6AC8E6E604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901" y="3734101"/>
            <a:ext cx="2219635" cy="6954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2919F2-E1E5-695E-A4DB-4450AA035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623" y="4958752"/>
            <a:ext cx="2998296" cy="6954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BF99112-8FDC-DEBC-0244-7BA68B203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6007" y="2723805"/>
            <a:ext cx="2467319" cy="37152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D8230E0-F134-8DE0-C748-C2FF80A5B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182" y="3274384"/>
            <a:ext cx="2943636" cy="41915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D071B15-C04E-434D-5942-E983892E23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6007" y="5733986"/>
            <a:ext cx="2181529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1996</Words>
  <Application>Microsoft Office PowerPoint</Application>
  <PresentationFormat>Presentación en pantalla (4:3)</PresentationFormat>
  <Paragraphs>281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Helvetica Neue</vt:lpstr>
      <vt:lpstr>Tema de Office</vt:lpstr>
      <vt:lpstr>Implementación del Algoritmo Bioinspirado Bobcat para un Problema de Optimización en un contexto de Asignación de Hubs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Implementación del Algoritmo Bioinspirado Bobcat para un Problema de Optimización en un contexto de Asignación de Hubs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Trabajo</dc:title>
  <cp:lastModifiedBy>Fabian Vidal Torres</cp:lastModifiedBy>
  <cp:revision>32</cp:revision>
  <dcterms:modified xsi:type="dcterms:W3CDTF">2025-06-24T16:29:28Z</dcterms:modified>
</cp:coreProperties>
</file>