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6.xml"/>
  <Override ContentType="application/vnd.ms-office.chartcolorstyle+xml" PartName="/ppt/charts/colors4.xml"/>
  <Override ContentType="application/vnd.ms-office.chartcolorstyle+xml" PartName="/ppt/charts/colors1.xml"/>
  <Override ContentType="application/vnd.ms-office.chartcolorstyle+xml" PartName="/ppt/charts/colors8.xml"/>
  <Override ContentType="application/vnd.ms-office.chartcolorstyle+xml" PartName="/ppt/charts/colors11.xml"/>
  <Override ContentType="application/vnd.ms-office.chartcolorstyle+xml" PartName="/ppt/charts/colors13.xml"/>
  <Override ContentType="application/vnd.ms-office.chartcolorstyle+xml" PartName="/ppt/charts/colors5.xml"/>
  <Override ContentType="application/vnd.ms-office.chartcolorstyle+xml" PartName="/ppt/charts/colors2.xml"/>
  <Override ContentType="application/vnd.ms-office.chartcolorstyle+xml" PartName="/ppt/charts/colors3.xml"/>
  <Override ContentType="application/vnd.ms-office.chartcolorstyle+xml" PartName="/ppt/charts/colors7.xml"/>
  <Override ContentType="application/vnd.ms-office.chartcolorstyle+xml" PartName="/ppt/charts/colors10.xml"/>
  <Override ContentType="application/vnd.ms-office.chartcolorstyle+xml" PartName="/ppt/charts/colors9.xml"/>
  <Override ContentType="application/vnd.ms-office.chartcolorstyle+xml" PartName="/ppt/charts/colors1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9.xml"/>
  <Override ContentType="application/vnd.openxmlformats-officedocument.drawingml.chart+xml" PartName="/ppt/charts/chart2.xml"/>
  <Override ContentType="application/vnd.openxmlformats-officedocument.drawingml.chart+xml" PartName="/ppt/charts/chart7.xml"/>
  <Override ContentType="application/vnd.openxmlformats-officedocument.drawingml.chart+xml" PartName="/ppt/charts/chart4.xml"/>
  <Override ContentType="application/vnd.openxmlformats-officedocument.drawingml.chart+xml" PartName="/ppt/charts/chart6.xml"/>
  <Override ContentType="application/vnd.openxmlformats-officedocument.drawingml.chart+xml" PartName="/ppt/charts/chart1.xml"/>
  <Override ContentType="application/vnd.openxmlformats-officedocument.drawingml.chart+xml" PartName="/ppt/charts/chart10.xml"/>
  <Override ContentType="application/vnd.openxmlformats-officedocument.drawingml.chart+xml" PartName="/ppt/charts/chart12.xml"/>
  <Override ContentType="application/vnd.openxmlformats-officedocument.drawingml.chart+xml" PartName="/ppt/charts/chart3.xml"/>
  <Override ContentType="application/vnd.openxmlformats-officedocument.drawingml.chart+xml" PartName="/ppt/charts/chart8.xml"/>
  <Override ContentType="application/vnd.openxmlformats-officedocument.drawingml.chart+xml" PartName="/ppt/charts/chart5.xml"/>
  <Override ContentType="application/vnd.openxmlformats-officedocument.drawingml.chart+xml" PartName="/ppt/charts/chart11.xml"/>
  <Override ContentType="application/vnd.openxmlformats-officedocument.drawingml.chart+xml" PartName="/ppt/charts/chart1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3.xml"/>
  <Override ContentType="application/vnd.ms-office.chartstyle+xml" PartName="/ppt/charts/style5.xml"/>
  <Override ContentType="application/vnd.ms-office.chartstyle+xml" PartName="/ppt/charts/style8.xml"/>
  <Override ContentType="application/vnd.ms-office.chartstyle+xml" PartName="/ppt/charts/style1.xml"/>
  <Override ContentType="application/vnd.ms-office.chartstyle+xml" PartName="/ppt/charts/style12.xml"/>
  <Override ContentType="application/vnd.ms-office.chartstyle+xml" PartName="/ppt/charts/style9.xml"/>
  <Override ContentType="application/vnd.ms-office.chartstyle+xml" PartName="/ppt/charts/style4.xml"/>
  <Override ContentType="application/vnd.ms-office.chartstyle+xml" PartName="/ppt/charts/style10.xml"/>
  <Override ContentType="application/vnd.ms-office.chartstyle+xml" PartName="/ppt/charts/style7.xml"/>
  <Override ContentType="application/vnd.ms-office.chartstyle+xml" PartName="/ppt/charts/style6.xml"/>
  <Override ContentType="application/vnd.ms-office.chartstyle+xml" PartName="/ppt/charts/style11.xml"/>
  <Override ContentType="application/vnd.ms-office.chartstyle+xml" PartName="/ppt/charts/style2.xml"/>
  <Override ContentType="application/vnd.ms-office.chartstyle+xml" PartName="/ppt/charts/style13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iat2NWRKGNW46v1cifaF3ews5W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D:\Conductor\&#54532;&#47196;&#51229;&#53944;&#51088;&#47308;\5&#51312;(&#44368;&#53685;&#49324;&#44256;)\&#44536;&#47000;&#54532;.xlsx" TargetMode="External"/></Relationships>
</file>

<file path=ppt/charts/_rels/chart10.xml.rels><?xml version="1.0" encoding="UTF-8" standalone="yes"?>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oleObject" Target="file:///D:\Conductor\&#54532;&#47196;&#51229;&#53944;&#51088;&#47308;\5&#51312;(&#44368;&#53685;&#49324;&#44256;)\&#44536;&#47000;&#54532;.xlsx" TargetMode="External"/></Relationships>
</file>

<file path=ppt/charts/_rels/chart11.xml.rels><?xml version="1.0" encoding="UTF-8" standalone="yes"?>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oleObject" Target="file:///D:\Conductor\&#54532;&#47196;&#51229;&#53944;&#51088;&#47308;\5&#51312;(&#44368;&#53685;&#49324;&#44256;)\&#44536;&#47000;&#54532;.xlsx" TargetMode="External"/></Relationships>
</file>

<file path=ppt/charts/_rels/chart12.xml.rels><?xml version="1.0" encoding="UTF-8" standalone="yes"?>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oleObject" Target="file:///D:\Conductor\&#54532;&#47196;&#51229;&#53944;&#51088;&#47308;\5&#51312;(&#44368;&#53685;&#49324;&#44256;)\&#44536;&#47000;&#54532;.xlsx" TargetMode="External"/></Relationships>
</file>

<file path=ppt/charts/_rels/chart13.xml.rels><?xml version="1.0" encoding="UTF-8" standalone="yes"?>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oleObject" Target="file:///D:\Conductor\&#54532;&#47196;&#51229;&#53944;&#51088;&#47308;\5&#51312;(&#44368;&#53685;&#49324;&#44256;)\&#44536;&#47000;&#54532;.xlsx" TargetMode="External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D:\Conductor\&#54532;&#47196;&#51229;&#53944;&#51088;&#47308;\5&#51312;(&#44368;&#53685;&#49324;&#44256;)\&#44536;&#47000;&#54532;.xlsx" TargetMode="External"/></Relationships>
</file>

<file path=ppt/charts/_rels/chart3.xml.rels><?xml version="1.0" encoding="UTF-8" standalone="yes"?>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D:\Conductor\&#54532;&#47196;&#51229;&#53944;&#51088;&#47308;\5&#51312;(&#44368;&#53685;&#49324;&#44256;)\&#44536;&#47000;&#54532;.xlsx" TargetMode="External"/></Relationships>
</file>

<file path=ppt/charts/_rels/chart4.xml.rels><?xml version="1.0" encoding="UTF-8" standalone="yes"?>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D:\Conductor\&#54532;&#47196;&#51229;&#53944;&#51088;&#47308;\5&#51312;(&#44368;&#53685;&#49324;&#44256;)\&#44536;&#47000;&#54532;.xlsx" TargetMode="External"/></Relationships>
</file>

<file path=ppt/charts/_rels/chart5.xml.rels><?xml version="1.0" encoding="UTF-8" standalone="yes"?>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/D:\Conductor\&#54532;&#47196;&#51229;&#53944;&#51088;&#47308;\5&#51312;(&#44368;&#53685;&#49324;&#44256;)\&#44536;&#47000;&#54532;.xlsx" TargetMode="External"/></Relationships>
</file>

<file path=ppt/charts/_rels/chart6.xml.rels><?xml version="1.0" encoding="UTF-8" standalone="yes"?>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/D:\Conductor\&#54532;&#47196;&#51229;&#53944;&#51088;&#47308;\5&#51312;(&#44368;&#53685;&#49324;&#44256;)\&#44536;&#47000;&#54532;.xlsx" TargetMode="External"/></Relationships>
</file>

<file path=ppt/charts/_rels/chart7.xml.rels><?xml version="1.0" encoding="UTF-8" standalone="yes"?>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file:///D:\Conductor\&#54532;&#47196;&#51229;&#53944;&#51088;&#47308;\5&#51312;(&#44368;&#53685;&#49324;&#44256;)\&#44536;&#47000;&#54532;.xlsx" TargetMode="External"/></Relationships>
</file>

<file path=ppt/charts/_rels/chart8.xml.rels><?xml version="1.0" encoding="UTF-8" standalone="yes"?>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oleObject" Target="file:///D:\Conductor\&#54532;&#47196;&#51229;&#53944;&#51088;&#47308;\5&#51312;(&#44368;&#53685;&#49324;&#44256;)\&#51648;&#50669;&#48324;%20&#44536;&#47000;&#54532;%20&#48708;&#44368;.xlsx" TargetMode="External"/></Relationships>
</file>

<file path=ppt/charts/_rels/chart9.xml.rels><?xml version="1.0" encoding="UTF-8" standalone="yes"?>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oleObject" Target="file:///D:\Conductor\&#54532;&#47196;&#51229;&#53944;&#51088;&#47308;\5&#51312;(&#44368;&#53685;&#49324;&#44256;)\&#44536;&#47000;&#54532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연도별 사고건수</a:t>
            </a:r>
          </a:p>
        </c:rich>
      </c:tx>
      <c:layout>
        <c:manualLayout>
          <c:xMode val="edge"/>
          <c:yMode val="edge"/>
          <c:x val="0.36469060685596116"/>
          <c:y val="7.45756780402449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ound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rgbClr val="FF0000"/>
          </a:solidFill>
          <a:ln>
            <a:noFill/>
          </a:ln>
          <a:effectLst/>
        </c:spPr>
        <c:dLbl>
          <c:idx val="0"/>
          <c:layout>
            <c:manualLayout>
              <c:x val="2.5252525252525252E-2"/>
              <c:y val="-8.8888888888888889E-3"/>
            </c:manualLayout>
          </c:layout>
          <c:tx>
            <c:rich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862F4CB0-7F51-4A6A-8243-CC7CBB70170E}" type="VALUE">
                  <a:rPr lang="en-US" altLang="ko-KR" sz="1000" b="1" i="0" baseline="0">
                    <a:solidFill>
                      <a:srgbClr val="C00000"/>
                    </a:solidFill>
                  </a:rPr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[값]</a:t>
                </a:fld>
                <a:endParaRPr lang="ko-KR" altLang="en-US"/>
              </a:p>
            </c:rich>
          </c:tx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oundRectCallout">
                  <a:avLst/>
                </a:prstGeom>
                <a:noFill/>
                <a:ln>
                  <a:noFill/>
                </a:ln>
              </c15:spPr>
              <c15:dlblFieldTable/>
              <c15:showDataLabelsRange val="0"/>
            </c:ext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ound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"/>
        <c:spPr>
          <a:solidFill>
            <a:srgbClr val="FF0000"/>
          </a:solidFill>
          <a:ln>
            <a:noFill/>
          </a:ln>
          <a:effectLst/>
        </c:spPr>
        <c:dLbl>
          <c:idx val="0"/>
          <c:layout>
            <c:manualLayout>
              <c:x val="2.5252525252525252E-2"/>
              <c:y val="-8.8888888888888889E-3"/>
            </c:manualLayout>
          </c:layout>
          <c:tx>
            <c:rich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862F4CB0-7F51-4A6A-8243-CC7CBB70170E}" type="VALUE">
                  <a:rPr lang="en-US" altLang="ko-KR" sz="1000" b="1" i="0" baseline="0">
                    <a:solidFill>
                      <a:srgbClr val="C00000"/>
                    </a:solidFill>
                  </a:rPr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[값]</a:t>
                </a:fld>
                <a:endParaRPr lang="ko-KR" altLang="en-US"/>
              </a:p>
            </c:rich>
          </c:tx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oundRectCallout">
                  <a:avLst/>
                </a:prstGeom>
                <a:noFill/>
                <a:ln>
                  <a:noFill/>
                </a:ln>
              </c15:spPr>
              <c15:dlblFieldTable/>
              <c15:showDataLabelsRange val="0"/>
            </c:ext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ound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"/>
        <c:spPr>
          <a:solidFill>
            <a:srgbClr val="FF0000"/>
          </a:solidFill>
          <a:ln>
            <a:noFill/>
          </a:ln>
          <a:effectLst/>
        </c:spPr>
        <c:dLbl>
          <c:idx val="0"/>
          <c:layout>
            <c:manualLayout>
              <c:x val="2.5252525252525252E-2"/>
              <c:y val="-8.8888888888888889E-3"/>
            </c:manualLayout>
          </c:layout>
          <c:tx>
            <c:rich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862F4CB0-7F51-4A6A-8243-CC7CBB70170E}" type="VALUE">
                  <a:rPr lang="en-US" altLang="ko-KR" sz="1000" b="1" i="0" baseline="0">
                    <a:solidFill>
                      <a:srgbClr val="C00000"/>
                    </a:solidFill>
                  </a:rPr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[값]</a:t>
                </a:fld>
                <a:endParaRPr lang="ko-KR" altLang="en-US"/>
              </a:p>
            </c:rich>
          </c:tx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oundRectCallout">
                  <a:avLst/>
                </a:prstGeom>
                <a:noFill/>
                <a:ln>
                  <a:noFill/>
                </a:ln>
              </c15:spPr>
              <c15:dlblFieldTable/>
              <c15:showDataLabelsRange val="0"/>
            </c:ext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ound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"/>
        <c:spPr>
          <a:solidFill>
            <a:srgbClr val="FF0000"/>
          </a:solidFill>
          <a:ln>
            <a:noFill/>
          </a:ln>
          <a:effectLst/>
        </c:spPr>
        <c:dLbl>
          <c:idx val="0"/>
          <c:layout>
            <c:manualLayout>
              <c:x val="2.5252525252525252E-2"/>
              <c:y val="-8.8888888888888889E-3"/>
            </c:manualLayout>
          </c:layout>
          <c:tx>
            <c:rich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862F4CB0-7F51-4A6A-8243-CC7CBB70170E}" type="VALUE">
                  <a:rPr lang="en-US" altLang="ko-KR" sz="1000" b="1" i="0" baseline="0">
                    <a:solidFill>
                      <a:srgbClr val="C00000"/>
                    </a:solidFill>
                  </a:rPr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[값]</a:t>
                </a:fld>
                <a:endParaRPr lang="ko-KR" altLang="en-US"/>
              </a:p>
            </c:rich>
          </c:tx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oundRectCallout">
                  <a:avLst/>
                </a:prstGeom>
                <a:noFill/>
                <a:ln>
                  <a:noFill/>
                </a:ln>
              </c15:spPr>
              <c15:dlblFieldTable/>
              <c15:showDataLabelsRange val="0"/>
            </c:ext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ound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"/>
        <c:spPr>
          <a:solidFill>
            <a:srgbClr val="FF0000"/>
          </a:solidFill>
          <a:ln>
            <a:noFill/>
          </a:ln>
          <a:effectLst/>
        </c:spPr>
        <c:dLbl>
          <c:idx val="0"/>
          <c:layout>
            <c:manualLayout>
              <c:x val="2.5252525252525252E-2"/>
              <c:y val="-8.8888888888888889E-3"/>
            </c:manualLayout>
          </c:layout>
          <c:tx>
            <c:rich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862F4CB0-7F51-4A6A-8243-CC7CBB70170E}" type="VALUE">
                  <a:rPr lang="en-US" altLang="ko-KR" sz="1000" b="1" i="0" baseline="0">
                    <a:solidFill>
                      <a:srgbClr val="C00000"/>
                    </a:solidFill>
                  </a:rPr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[값]</a:t>
                </a:fld>
                <a:endParaRPr lang="ko-KR" altLang="en-US"/>
              </a:p>
            </c:rich>
          </c:tx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oundRectCallout">
                  <a:avLst/>
                </a:prstGeom>
                <a:noFill/>
                <a:ln>
                  <a:noFill/>
                </a:ln>
              </c15:spPr>
              <c15:dlblFieldTable/>
              <c15:showDataLabelsRange val="0"/>
            </c:ext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ound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2"/>
        <c:spPr>
          <a:solidFill>
            <a:srgbClr val="FF0000"/>
          </a:solidFill>
          <a:ln>
            <a:noFill/>
          </a:ln>
          <a:effectLst/>
        </c:spPr>
        <c:dLbl>
          <c:idx val="0"/>
          <c:layout>
            <c:manualLayout>
              <c:x val="2.5252525252525252E-2"/>
              <c:y val="-8.8888888888888889E-3"/>
            </c:manualLayout>
          </c:layout>
          <c:tx>
            <c:rich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862F4CB0-7F51-4A6A-8243-CC7CBB70170E}" type="VALUE">
                  <a:rPr lang="en-US" altLang="ko-KR" sz="1000" b="1" i="0" baseline="0">
                    <a:solidFill>
                      <a:srgbClr val="C00000"/>
                    </a:solidFill>
                  </a:rPr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[값]</a:t>
                </a:fld>
                <a:endParaRPr lang="ko-KR" altLang="en-US"/>
              </a:p>
            </c:rich>
          </c:tx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oundRectCallout">
                  <a:avLst/>
                </a:prstGeom>
                <a:noFill/>
                <a:ln>
                  <a:noFill/>
                </a:ln>
              </c15:spPr>
              <c15:dlblFieldTable/>
              <c15:showDataLabelsRange val="0"/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0.10658872186431244"/>
          <c:y val="0.22662012248468941"/>
          <c:w val="0.76051598663803388"/>
          <c:h val="0.62040017586175178"/>
        </c:manualLayout>
      </c:layout>
      <c:barChart>
        <c:barDir val="col"/>
        <c:grouping val="clustered"/>
        <c:varyColors val="0"/>
        <c:ser>
          <c:idx val="0"/>
          <c:order val="0"/>
          <c:tx>
            <c:v>요약</c:v>
          </c:tx>
          <c:spPr>
            <a:solidFill>
              <a:schemeClr val="accent1"/>
            </a:solidFill>
            <a:ln cap="rnd"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3"/>
            <c:invertIfNegative val="0"/>
            <c:bubble3D val="0"/>
            <c:spPr>
              <a:solidFill>
                <a:srgbClr val="FF0000"/>
              </a:solidFill>
              <a:ln cap="rnd">
                <a:solidFill>
                  <a:schemeClr val="accent4">
                    <a:lumMod val="60000"/>
                    <a:lumOff val="4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3EE-435C-A64F-AE85B6DD6C4F}"/>
              </c:ext>
            </c:extLst>
          </c:dPt>
          <c:dLbls>
            <c:dLbl>
              <c:idx val="3"/>
              <c:layout>
                <c:manualLayout>
                  <c:x val="7.1047008761031413E-2"/>
                  <c:y val="-8.8887802009863775E-3"/>
                </c:manualLayout>
              </c:layout>
              <c:tx>
                <c:rich>
                  <a:bodyPr/>
                  <a:lstStyle/>
                  <a:p>
                    <a:fld id="{862F4CB0-7F51-4A6A-8243-CC7CBB70170E}" type="VALUE">
                      <a:rPr lang="en-US" altLang="ko-KR" sz="1000" b="1" i="0" baseline="0">
                        <a:solidFill>
                          <a:srgbClr val="C00000"/>
                        </a:solidFill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3EE-435C-A64F-AE85B6DD6C4F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ound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Lit>
              <c:ptCount val="6"/>
              <c:pt idx="0">
                <c:v>2016</c:v>
              </c:pt>
              <c:pt idx="1">
                <c:v>2017</c:v>
              </c:pt>
              <c:pt idx="2">
                <c:v>2018</c:v>
              </c:pt>
              <c:pt idx="3">
                <c:v>2019</c:v>
              </c:pt>
              <c:pt idx="4">
                <c:v>2020</c:v>
              </c:pt>
              <c:pt idx="5">
                <c:v>2021</c:v>
              </c:pt>
            </c:strLit>
          </c:cat>
          <c:val>
            <c:numLit>
              <c:formatCode>General</c:formatCode>
              <c:ptCount val="6"/>
              <c:pt idx="0">
                <c:v>220917</c:v>
              </c:pt>
              <c:pt idx="1">
                <c:v>216335</c:v>
              </c:pt>
              <c:pt idx="2">
                <c:v>217148</c:v>
              </c:pt>
              <c:pt idx="3">
                <c:v>229600</c:v>
              </c:pt>
              <c:pt idx="4">
                <c:v>209654</c:v>
              </c:pt>
              <c:pt idx="5">
                <c:v>203130</c:v>
              </c:pt>
            </c:numLit>
          </c:val>
          <c:extLst>
            <c:ext xmlns:c16="http://schemas.microsoft.com/office/drawing/2014/chart" uri="{C3380CC4-5D6E-409C-BE32-E72D297353CC}">
              <c16:uniqueId val="{00000002-F3EE-435C-A64F-AE85B6DD6C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8576672"/>
        <c:axId val="1938577920"/>
      </c:barChart>
      <c:catAx>
        <c:axId val="1938576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38577920"/>
        <c:crosses val="autoZero"/>
        <c:auto val="1"/>
        <c:lblAlgn val="ctr"/>
        <c:lblOffset val="100"/>
        <c:noMultiLvlLbl val="0"/>
      </c:catAx>
      <c:valAx>
        <c:axId val="193857792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38576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12700">
      <a:solidFill>
        <a:schemeClr val="accent1">
          <a:shade val="50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extLst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도로종류별 사고건수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lt1"/>
            </a:solidFill>
            <a:ln>
              <a:solidFill>
                <a:schemeClr val="dk1">
                  <a:lumMod val="25000"/>
                  <a:lumOff val="75000"/>
                </a:scheme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ellipse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"/>
        <c:spPr>
          <a:solidFill>
            <a:srgbClr val="FF0000"/>
          </a:solidFill>
          <a:ln>
            <a:noFill/>
          </a:ln>
          <a:effectLst/>
        </c:spPr>
        <c:dLbl>
          <c:idx val="0"/>
          <c:layout>
            <c:manualLayout>
              <c:x val="-9.9773242630385603E-2"/>
              <c:y val="-4.3010738121839597E-3"/>
            </c:manualLayout>
          </c:layout>
          <c:spPr>
            <a:solidFill>
              <a:schemeClr val="lt1"/>
            </a:solidFill>
            <a:ln>
              <a:solidFill>
                <a:schemeClr val="dk1">
                  <a:lumMod val="25000"/>
                  <a:lumOff val="75000"/>
                </a:scheme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C00000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ellipse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lt1"/>
            </a:solidFill>
            <a:ln>
              <a:solidFill>
                <a:schemeClr val="dk1">
                  <a:lumMod val="25000"/>
                  <a:lumOff val="75000"/>
                </a:scheme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ellipse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"/>
        <c:spPr>
          <a:solidFill>
            <a:srgbClr val="FF0000"/>
          </a:solidFill>
          <a:ln>
            <a:noFill/>
          </a:ln>
          <a:effectLst/>
        </c:spPr>
        <c:dLbl>
          <c:idx val="0"/>
          <c:layout>
            <c:manualLayout>
              <c:x val="-9.9773242630385603E-2"/>
              <c:y val="-4.3010738121839597E-3"/>
            </c:manualLayout>
          </c:layout>
          <c:spPr>
            <a:solidFill>
              <a:schemeClr val="lt1"/>
            </a:solidFill>
            <a:ln>
              <a:solidFill>
                <a:schemeClr val="dk1">
                  <a:lumMod val="25000"/>
                  <a:lumOff val="75000"/>
                </a:scheme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C00000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ellipse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lt1"/>
            </a:solidFill>
            <a:ln>
              <a:solidFill>
                <a:schemeClr val="dk1">
                  <a:lumMod val="25000"/>
                  <a:lumOff val="75000"/>
                </a:scheme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ellipse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"/>
        <c:spPr>
          <a:solidFill>
            <a:srgbClr val="FF0000"/>
          </a:solidFill>
          <a:ln>
            <a:noFill/>
          </a:ln>
          <a:effectLst/>
        </c:spPr>
        <c:dLbl>
          <c:idx val="0"/>
          <c:layout>
            <c:manualLayout>
              <c:x val="-9.9773242630385603E-2"/>
              <c:y val="-4.3010738121839597E-3"/>
            </c:manualLayout>
          </c:layout>
          <c:spPr>
            <a:solidFill>
              <a:schemeClr val="lt1"/>
            </a:solidFill>
            <a:ln>
              <a:solidFill>
                <a:schemeClr val="dk1">
                  <a:lumMod val="25000"/>
                  <a:lumOff val="75000"/>
                </a:scheme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C00000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ellipse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lt1"/>
            </a:solidFill>
            <a:ln>
              <a:solidFill>
                <a:schemeClr val="dk1">
                  <a:lumMod val="25000"/>
                  <a:lumOff val="75000"/>
                </a:scheme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ellipse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"/>
        <c:spPr>
          <a:solidFill>
            <a:srgbClr val="FF0000"/>
          </a:solidFill>
          <a:ln>
            <a:noFill/>
          </a:ln>
          <a:effectLst/>
        </c:spPr>
        <c:dLbl>
          <c:idx val="0"/>
          <c:layout>
            <c:manualLayout>
              <c:x val="-9.9773242630385603E-2"/>
              <c:y val="-4.3010738121839597E-3"/>
            </c:manualLayout>
          </c:layout>
          <c:spPr>
            <a:solidFill>
              <a:schemeClr val="lt1"/>
            </a:solidFill>
            <a:ln>
              <a:solidFill>
                <a:schemeClr val="dk1">
                  <a:lumMod val="25000"/>
                  <a:lumOff val="75000"/>
                </a:scheme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C00000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ellipse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0.12761642889876862"/>
          <c:y val="0.19015047323665288"/>
          <c:w val="0.80284464441944758"/>
          <c:h val="0.54576562669862783"/>
        </c:manualLayout>
      </c:layout>
      <c:barChart>
        <c:barDir val="col"/>
        <c:grouping val="clustered"/>
        <c:varyColors val="0"/>
        <c:ser>
          <c:idx val="0"/>
          <c:order val="0"/>
          <c:tx>
            <c:v>요약</c:v>
          </c:tx>
          <c:spPr>
            <a:solidFill>
              <a:schemeClr val="accent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c:spPr>
          <c:invertIfNegative val="0"/>
          <c:dPt>
            <c:idx val="6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32CD-495E-B2D3-937437BB4376}"/>
              </c:ext>
            </c:extLst>
          </c:dPt>
          <c:dLbls>
            <c:dLbl>
              <c:idx val="6"/>
              <c:layout>
                <c:manualLayout>
                  <c:x val="-9.9773242630385603E-2"/>
                  <c:y val="-4.301073812183959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2CD-495E-B2D3-937437BB4376}"/>
                </c:ext>
              </c:extLst>
            </c:dLbl>
            <c:spPr>
              <a:solidFill>
                <a:schemeClr val="lt1"/>
              </a:solidFill>
              <a:ln>
                <a:solidFill>
                  <a:schemeClr val="dk1">
                    <a:lumMod val="25000"/>
                    <a:lumOff val="75000"/>
                  </a:scheme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ellipse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7"/>
              <c:pt idx="0">
                <c:v>고속국도</c:v>
              </c:pt>
              <c:pt idx="1">
                <c:v>군도</c:v>
              </c:pt>
              <c:pt idx="2">
                <c:v>기타</c:v>
              </c:pt>
              <c:pt idx="3">
                <c:v>시도</c:v>
              </c:pt>
              <c:pt idx="4">
                <c:v>일반국도</c:v>
              </c:pt>
              <c:pt idx="5">
                <c:v>지방도</c:v>
              </c:pt>
              <c:pt idx="6">
                <c:v>특별광역시도</c:v>
              </c:pt>
            </c:strLit>
          </c:cat>
          <c:val>
            <c:numLit>
              <c:formatCode>General</c:formatCode>
              <c:ptCount val="7"/>
              <c:pt idx="0">
                <c:v>25717</c:v>
              </c:pt>
              <c:pt idx="1">
                <c:v>45609</c:v>
              </c:pt>
              <c:pt idx="2">
                <c:v>69796</c:v>
              </c:pt>
              <c:pt idx="3">
                <c:v>429924</c:v>
              </c:pt>
              <c:pt idx="4">
                <c:v>111013</c:v>
              </c:pt>
              <c:pt idx="5">
                <c:v>95880</c:v>
              </c:pt>
              <c:pt idx="6">
                <c:v>518845</c:v>
              </c:pt>
            </c:numLit>
          </c:val>
          <c:extLst>
            <c:ext xmlns:c16="http://schemas.microsoft.com/office/drawing/2014/chart" uri="{C3380CC4-5D6E-409C-BE32-E72D297353CC}">
              <c16:uniqueId val="{00000002-32CD-495E-B2D3-937437BB43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7"/>
        <c:axId val="1991741520"/>
        <c:axId val="1991741936"/>
      </c:barChart>
      <c:catAx>
        <c:axId val="1991741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91741936"/>
        <c:crosses val="autoZero"/>
        <c:auto val="1"/>
        <c:lblAlgn val="ctr"/>
        <c:lblOffset val="100"/>
        <c:noMultiLvlLbl val="0"/>
      </c:catAx>
      <c:valAx>
        <c:axId val="199174193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91741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12700">
      <a:solidFill>
        <a:schemeClr val="accent1">
          <a:shade val="50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extLst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사망률</a:t>
            </a:r>
            <a:r>
              <a:rPr lang="en-US" altLang="ko-KR" baseline="0"/>
              <a:t> </a:t>
            </a:r>
            <a:r>
              <a:rPr lang="en-US" altLang="ko-KR"/>
              <a:t>(</a:t>
            </a:r>
            <a:r>
              <a:rPr lang="ko-KR" altLang="en-US"/>
              <a:t>도로종류 기준</a:t>
            </a:r>
            <a:r>
              <a:rPr lang="en-US" altLang="ko-KR"/>
              <a:t>)</a:t>
            </a:r>
          </a:p>
        </c:rich>
      </c:tx>
      <c:layout>
        <c:manualLayout>
          <c:xMode val="edge"/>
          <c:yMode val="edge"/>
          <c:x val="0.29608333333333331"/>
          <c:y val="7.71629153411199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Ellipse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rgbClr val="FF0000"/>
          </a:solidFill>
          <a:ln>
            <a:noFill/>
          </a:ln>
          <a:effectLst/>
        </c:spPr>
        <c:dLbl>
          <c:idx val="0"/>
          <c:layout>
            <c:manualLayout>
              <c:x val="0.05"/>
              <c:y val="-3.7664342232876326E-17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C00000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Ellipse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Ellipse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"/>
        <c:spPr>
          <a:solidFill>
            <a:srgbClr val="FF0000"/>
          </a:solidFill>
          <a:ln>
            <a:noFill/>
          </a:ln>
          <a:effectLst/>
        </c:spPr>
        <c:dLbl>
          <c:idx val="0"/>
          <c:layout>
            <c:manualLayout>
              <c:x val="0.05"/>
              <c:y val="-3.7664342232876326E-17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C00000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Ellipse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Ellipse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"/>
        <c:spPr>
          <a:solidFill>
            <a:srgbClr val="FF0000"/>
          </a:solidFill>
          <a:ln>
            <a:noFill/>
          </a:ln>
          <a:effectLst/>
        </c:spPr>
        <c:dLbl>
          <c:idx val="0"/>
          <c:layout>
            <c:manualLayout>
              <c:x val="0.05"/>
              <c:y val="-3.7664342232876326E-17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C00000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Ellipse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Ellipse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"/>
        <c:spPr>
          <a:solidFill>
            <a:srgbClr val="FF0000"/>
          </a:solidFill>
          <a:ln>
            <a:noFill/>
          </a:ln>
          <a:effectLst/>
        </c:spPr>
        <c:dLbl>
          <c:idx val="0"/>
          <c:layout>
            <c:manualLayout>
              <c:x val="0.05"/>
              <c:y val="-3.7664342232876326E-17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C00000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Ellipse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8.2736664198363535E-2"/>
          <c:y val="0.18221369747397131"/>
          <c:w val="0.85134501318597988"/>
          <c:h val="0.7208578811763644"/>
        </c:manualLayout>
      </c:layout>
      <c:barChart>
        <c:barDir val="col"/>
        <c:grouping val="clustered"/>
        <c:varyColors val="0"/>
        <c:ser>
          <c:idx val="0"/>
          <c:order val="0"/>
          <c:tx>
            <c:v>요약</c:v>
          </c:tx>
          <c:spPr>
            <a:solidFill>
              <a:schemeClr val="accent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07E9-4082-AC7E-C0A8BEBBBD0E}"/>
              </c:ext>
            </c:extLst>
          </c:dPt>
          <c:dPt>
            <c:idx val="3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07E9-4082-AC7E-C0A8BEBBBD0E}"/>
              </c:ext>
            </c:extLst>
          </c:dPt>
          <c:dPt>
            <c:idx val="6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07E9-4082-AC7E-C0A8BEBBBD0E}"/>
              </c:ext>
            </c:extLst>
          </c:dPt>
          <c:dLbls>
            <c:dLbl>
              <c:idx val="0"/>
              <c:layout>
                <c:manualLayout>
                  <c:x val="0.05"/>
                  <c:y val="-3.7664342232876326E-17"/>
                </c:manualLayout>
              </c:layout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Ellipse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07E9-4082-AC7E-C0A8BEBBBD0E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Ellipse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Lit>
              <c:ptCount val="7"/>
              <c:pt idx="0">
                <c:v>고속국도</c:v>
              </c:pt>
              <c:pt idx="1">
                <c:v>군도</c:v>
              </c:pt>
              <c:pt idx="2">
                <c:v>기타</c:v>
              </c:pt>
              <c:pt idx="3">
                <c:v>시도</c:v>
              </c:pt>
              <c:pt idx="4">
                <c:v>일반국도</c:v>
              </c:pt>
              <c:pt idx="5">
                <c:v>지방도</c:v>
              </c:pt>
              <c:pt idx="6">
                <c:v>특별광역시도</c:v>
              </c:pt>
            </c:strLit>
          </c:cat>
          <c:val>
            <c:numLit>
              <c:formatCode>General</c:formatCode>
              <c:ptCount val="7"/>
              <c:pt idx="0">
                <c:v>32.799999999999997</c:v>
              </c:pt>
              <c:pt idx="1">
                <c:v>21</c:v>
              </c:pt>
              <c:pt idx="2">
                <c:v>8.9</c:v>
              </c:pt>
              <c:pt idx="3">
                <c:v>8.6999999999999993</c:v>
              </c:pt>
              <c:pt idx="4">
                <c:v>20.299999999999997</c:v>
              </c:pt>
              <c:pt idx="5">
                <c:v>17.7</c:v>
              </c:pt>
              <c:pt idx="6">
                <c:v>5.6</c:v>
              </c:pt>
            </c:numLit>
          </c:val>
          <c:extLst>
            <c:ext xmlns:c16="http://schemas.microsoft.com/office/drawing/2014/chart" uri="{C3380CC4-5D6E-409C-BE32-E72D297353CC}">
              <c16:uniqueId val="{00000006-07E9-4082-AC7E-C0A8BEBBBD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91314672"/>
        <c:axId val="2085170624"/>
      </c:barChart>
      <c:catAx>
        <c:axId val="1991314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5170624"/>
        <c:crosses val="autoZero"/>
        <c:auto val="1"/>
        <c:lblAlgn val="ctr"/>
        <c:lblOffset val="100"/>
        <c:noMultiLvlLbl val="0"/>
      </c:catAx>
      <c:valAx>
        <c:axId val="208517062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91314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12700">
      <a:solidFill>
        <a:schemeClr val="accent1">
          <a:shade val="50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extLst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/>
              <a:t>날씨별 발생건수</a:t>
            </a:r>
          </a:p>
        </c:rich>
      </c:tx>
      <c:layout>
        <c:manualLayout>
          <c:xMode val="edge"/>
          <c:yMode val="edge"/>
          <c:x val="0.39166666666666666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6111111111111108E-2"/>
          <c:y val="0.23666666666666666"/>
          <c:w val="0.93888888888888888"/>
          <c:h val="0.60650408282298041"/>
        </c:manualLayout>
      </c:layout>
      <c:ofPieChart>
        <c:ofPieType val="pie"/>
        <c:varyColors val="1"/>
        <c:ser>
          <c:idx val="0"/>
          <c:order val="0"/>
          <c:tx>
            <c:strRef>
              <c:f>[3]Sheet1!$R$6</c:f>
              <c:strCache>
                <c:ptCount val="1"/>
                <c:pt idx="0">
                  <c:v>사고건수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763-48B5-9D00-D8F3AC2A0F4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763-48B5-9D00-D8F3AC2A0F4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763-48B5-9D00-D8F3AC2A0F4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763-48B5-9D00-D8F3AC2A0F4A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C763-48B5-9D00-D8F3AC2A0F4A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C763-48B5-9D00-D8F3AC2A0F4A}"/>
              </c:ext>
            </c:extLst>
          </c:dPt>
          <c:dLbls>
            <c:dLbl>
              <c:idx val="1"/>
              <c:layout>
                <c:manualLayout>
                  <c:x val="-0.12871916010498693"/>
                  <c:y val="9.9262904636920307E-2"/>
                </c:manualLayout>
              </c:layout>
              <c:tx>
                <c:rich>
                  <a:bodyPr/>
                  <a:lstStyle/>
                  <a:p>
                    <a:fld id="{3A62341D-7F85-49E8-8506-9CDC2F03D9D9}" type="CATEGORYNAME">
                      <a:rPr lang="ko-KR" altLang="en-US"/>
                      <a:pPr/>
                      <a:t>[범주 이름]</a:t>
                    </a:fld>
                    <a:r>
                      <a:rPr lang="ko-KR" altLang="en-US"/>
                      <a:t>
</a:t>
                    </a:r>
                    <a:fld id="{E26BE7CB-167F-49B9-8127-513ECC760A96}" type="PERCENTAGE">
                      <a:rPr lang="en-US" altLang="ko-KR"/>
                      <a:pPr/>
                      <a:t>[백분율]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763-48B5-9D00-D8F3AC2A0F4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7E1E47F-42E0-4C0C-AF6D-DACEC1D56B14}" type="CATEGORYNAME">
                      <a:rPr lang="ko-KR" altLang="en-US" baseline="0">
                        <a:solidFill>
                          <a:schemeClr val="tx1"/>
                        </a:solidFill>
                      </a:rPr>
                      <a:pPr/>
                      <a:t>[범주 이름]</a:t>
                    </a:fld>
                    <a:r>
                      <a:rPr lang="ko-KR" altLang="en-US" baseline="0">
                        <a:solidFill>
                          <a:schemeClr val="tx1"/>
                        </a:solidFill>
                      </a:rPr>
                      <a:t>
</a:t>
                    </a:r>
                    <a:fld id="{7902A043-C4A0-4285-8AA2-F3E3AEE80FCB}" type="PERCENTAGE">
                      <a:rPr lang="en-US" altLang="ko-KR" baseline="0">
                        <a:solidFill>
                          <a:schemeClr val="tx1"/>
                        </a:solidFill>
                      </a:rPr>
                      <a:pPr/>
                      <a:t>[백분율]</a:t>
                    </a:fld>
                    <a:endParaRPr lang="ko-KR" altLang="en-US" baseline="0">
                      <a:solidFill>
                        <a:schemeClr val="tx1"/>
                      </a:solidFill>
                    </a:endParaRPr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C763-48B5-9D00-D8F3AC2A0F4A}"/>
                </c:ext>
              </c:extLst>
            </c:dLbl>
            <c:dLbl>
              <c:idx val="5"/>
              <c:layout>
                <c:manualLayout>
                  <c:x val="-0.11525984251968505"/>
                  <c:y val="3.472240449110528E-2"/>
                </c:manualLayout>
              </c:layout>
              <c:tx>
                <c:rich>
                  <a:bodyPr/>
                  <a:lstStyle/>
                  <a:p>
                    <a:fld id="{3DA07F7A-DFCA-4EAC-9741-69A46CFA9B1A}" type="CATEGORYNAME">
                      <a:rPr lang="ko-KR" altLang="en-US"/>
                      <a:pPr/>
                      <a:t>[범주 이름]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C763-48B5-9D00-D8F3AC2A0F4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[3]Sheet1!$Q$7:$Q$11</c:f>
              <c:strCache>
                <c:ptCount val="5"/>
                <c:pt idx="0">
                  <c:v>맑음</c:v>
                </c:pt>
                <c:pt idx="1">
                  <c:v>흐림</c:v>
                </c:pt>
                <c:pt idx="2">
                  <c:v>비</c:v>
                </c:pt>
                <c:pt idx="3">
                  <c:v>안개</c:v>
                </c:pt>
                <c:pt idx="4">
                  <c:v>눈</c:v>
                </c:pt>
              </c:strCache>
            </c:strRef>
          </c:cat>
          <c:val>
            <c:numRef>
              <c:f>[3]Sheet1!$R$7:$R$11</c:f>
              <c:numCache>
                <c:formatCode>General</c:formatCode>
                <c:ptCount val="5"/>
                <c:pt idx="0">
                  <c:v>1150959</c:v>
                </c:pt>
                <c:pt idx="1">
                  <c:v>43286</c:v>
                </c:pt>
                <c:pt idx="2">
                  <c:v>85360</c:v>
                </c:pt>
                <c:pt idx="3">
                  <c:v>1394</c:v>
                </c:pt>
                <c:pt idx="4">
                  <c:v>6786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763-48B5-9D00-D8F3AC2A0F4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15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12700">
      <a:solidFill>
        <a:schemeClr val="accent1">
          <a:shade val="50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날씨별 사망률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[3]Sheet1!$L$2</c:f>
              <c:strCache>
                <c:ptCount val="1"/>
                <c:pt idx="0">
                  <c:v>사망률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7AEF-4BB0-8A50-055FE35E7B5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7AEF-4BB0-8A50-055FE35E7B5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7AEF-4BB0-8A50-055FE35E7B5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7AEF-4BB0-8A50-055FE35E7B5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9-7AEF-4BB0-8A50-055FE35E7B50}"/>
              </c:ext>
            </c:extLst>
          </c:dPt>
          <c:dLbls>
            <c:dLbl>
              <c:idx val="0"/>
              <c:layout>
                <c:manualLayout>
                  <c:x val="0"/>
                  <c:y val="1.388888888888888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AEF-4BB0-8A50-055FE35E7B5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7AEF-4BB0-8A50-055FE35E7B5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7AEF-4BB0-8A50-055FE35E7B50}"/>
                </c:ext>
              </c:extLst>
            </c:dLbl>
            <c:dLbl>
              <c:idx val="3"/>
              <c:layout>
                <c:manualLayout>
                  <c:x val="3.0773603984649664E-2"/>
                  <c:y val="-6.9446305646264474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265810035775077"/>
                      <c:h val="0.1735881375292480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7AEF-4BB0-8A50-055FE35E7B50}"/>
                </c:ext>
              </c:extLst>
            </c:dLbl>
            <c:dLbl>
              <c:idx val="4"/>
              <c:layout>
                <c:manualLayout>
                  <c:x val="1.6666666666666614E-2"/>
                  <c:y val="3.240740740740740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AEF-4BB0-8A50-055FE35E7B50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[3]Sheet1!$K$3:$K$8</c:f>
              <c:strCache>
                <c:ptCount val="5"/>
                <c:pt idx="0">
                  <c:v>맑음</c:v>
                </c:pt>
                <c:pt idx="1">
                  <c:v>흐림</c:v>
                </c:pt>
                <c:pt idx="2">
                  <c:v>비</c:v>
                </c:pt>
                <c:pt idx="3">
                  <c:v>안개</c:v>
                </c:pt>
                <c:pt idx="4">
                  <c:v>눈</c:v>
                </c:pt>
              </c:strCache>
              <c:extLst/>
            </c:strRef>
          </c:cat>
          <c:val>
            <c:numRef>
              <c:f>[3]Sheet1!$L$3:$L$8</c:f>
              <c:numCache>
                <c:formatCode>General</c:formatCode>
                <c:ptCount val="5"/>
                <c:pt idx="0">
                  <c:v>1.5603509768810184E-2</c:v>
                </c:pt>
                <c:pt idx="1">
                  <c:v>2.1869126943447805E-2</c:v>
                </c:pt>
                <c:pt idx="2">
                  <c:v>1.4189508598175745E-2</c:v>
                </c:pt>
                <c:pt idx="3">
                  <c:v>9.1104734576757537E-2</c:v>
                </c:pt>
                <c:pt idx="4">
                  <c:v>2.0630710285882699E-2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A-7AEF-4BB0-8A50-055FE35E7B50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12700">
      <a:solidFill>
        <a:schemeClr val="accent1">
          <a:shade val="50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연도별 사망률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rgbClr val="FFC000"/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9.5507141801141768E-2"/>
          <c:y val="0.14894714837652656"/>
          <c:w val="0.78595350287006216"/>
          <c:h val="0.68596779687455234"/>
        </c:manualLayout>
      </c:layout>
      <c:barChart>
        <c:barDir val="col"/>
        <c:grouping val="clustered"/>
        <c:varyColors val="0"/>
        <c:ser>
          <c:idx val="0"/>
          <c:order val="0"/>
          <c:tx>
            <c:v>요약</c:v>
          </c:tx>
          <c:spPr>
            <a:solidFill>
              <a:schemeClr val="accent1"/>
            </a:solidFill>
            <a:ln cap="rnd"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3"/>
            <c:invertIfNegative val="0"/>
            <c:bubble3D val="0"/>
            <c:spPr>
              <a:solidFill>
                <a:srgbClr val="FFC000"/>
              </a:solidFill>
              <a:ln cap="rnd">
                <a:solidFill>
                  <a:schemeClr val="accent4">
                    <a:lumMod val="40000"/>
                    <a:lumOff val="6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8AA-4616-BE3E-28D0AF1BEF24}"/>
              </c:ext>
            </c:extLst>
          </c:dPt>
          <c:dLbls>
            <c:dLbl>
              <c:idx val="3"/>
              <c:layout>
                <c:manualLayout>
                  <c:x val="6.3888888888888884E-2"/>
                  <c:y val="-3.7037037037037035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ko-KR" sz="1000" b="1">
                        <a:solidFill>
                          <a:srgbClr val="C00000"/>
                        </a:solidFill>
                      </a:rPr>
                      <a:t>4</a:t>
                    </a:r>
                    <a:r>
                      <a:rPr lang="ko-KR" altLang="en-US" sz="1000" b="1">
                        <a:solidFill>
                          <a:srgbClr val="C00000"/>
                        </a:solidFill>
                      </a:rPr>
                      <a:t>번째</a:t>
                    </a:r>
                  </a:p>
                </c:rich>
              </c:tx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ound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D8AA-4616-BE3E-28D0AF1BEF24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Lit>
              <c:ptCount val="6"/>
              <c:pt idx="0">
                <c:v>2016</c:v>
              </c:pt>
              <c:pt idx="1">
                <c:v>2017</c:v>
              </c:pt>
              <c:pt idx="2">
                <c:v>2018</c:v>
              </c:pt>
              <c:pt idx="3">
                <c:v>2019</c:v>
              </c:pt>
              <c:pt idx="4">
                <c:v>2020</c:v>
              </c:pt>
              <c:pt idx="5">
                <c:v>2021</c:v>
              </c:pt>
            </c:strLit>
          </c:cat>
          <c:val>
            <c:numLit>
              <c:formatCode>General</c:formatCode>
              <c:ptCount val="6"/>
              <c:pt idx="0">
                <c:v>1.9444413655182357E-2</c:v>
              </c:pt>
              <c:pt idx="1">
                <c:v>1.9329229614767279E-2</c:v>
              </c:pt>
              <c:pt idx="2">
                <c:v>1.7471228296604219E-2</c:v>
              </c:pt>
              <c:pt idx="3">
                <c:v>1.4598019823693995E-2</c:v>
              </c:pt>
              <c:pt idx="4">
                <c:v>1.4752107697161562E-2</c:v>
              </c:pt>
              <c:pt idx="5">
                <c:v>1.4437256832151709E-2</c:v>
              </c:pt>
            </c:numLit>
          </c:val>
          <c:extLst>
            <c:ext xmlns:c16="http://schemas.microsoft.com/office/drawing/2014/chart" uri="{C3380CC4-5D6E-409C-BE32-E72D297353CC}">
              <c16:uniqueId val="{00000002-D8AA-4616-BE3E-28D0AF1BEF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6892544"/>
        <c:axId val="716890880"/>
      </c:barChart>
      <c:catAx>
        <c:axId val="716892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6890880"/>
        <c:crosses val="autoZero"/>
        <c:auto val="1"/>
        <c:lblAlgn val="ctr"/>
        <c:lblOffset val="100"/>
        <c:noMultiLvlLbl val="0"/>
      </c:catAx>
      <c:valAx>
        <c:axId val="71689088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6892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12700">
      <a:solidFill>
        <a:schemeClr val="accent1">
          <a:shade val="50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extLst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요일별 사고건수</a:t>
            </a:r>
            <a:r>
              <a:rPr lang="en-US" altLang="ko-KR"/>
              <a:t>(</a:t>
            </a:r>
            <a:r>
              <a:rPr lang="ko-KR" altLang="en-US"/>
              <a:t>평균</a:t>
            </a:r>
            <a:r>
              <a:rPr lang="en-US" altLang="ko-KR"/>
              <a:t>)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  <a:softEdge rad="0"/>
          </a:effectLst>
          <a:scene3d>
            <a:camera prst="orthographicFront"/>
            <a:lightRig rig="threePt" dir="t"/>
          </a:scene3d>
          <a:sp3d prstMaterial="metal">
            <a:bevelB w="82550" h="825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F000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  <a:softEdge rad="0"/>
          </a:effectLst>
          <a:scene3d>
            <a:camera prst="orthographicFront"/>
            <a:lightRig rig="threePt" dir="t"/>
          </a:scene3d>
          <a:sp3d prstMaterial="metal">
            <a:bevelB w="82550" h="82550"/>
          </a:sp3d>
        </c:spPr>
        <c:dLbl>
          <c:idx val="0"/>
          <c:layout>
            <c:manualLayout>
              <c:x val="2.4999999999999897E-2"/>
              <c:y val="-1.8518518518518517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FF000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  <a:sp3d/>
        </c:spPr>
        <c:dLbl>
          <c:idx val="0"/>
          <c:layout>
            <c:manualLayout>
              <c:x val="8.3333333333333329E-2"/>
              <c:y val="-4.1666666666666706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C00000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ound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FF000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  <a:sp3d/>
        </c:spPr>
        <c:dLbl>
          <c:idx val="0"/>
          <c:layout>
            <c:manualLayout>
              <c:x val="8.3333333333333329E-2"/>
              <c:y val="-4.1666666666666706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C00000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ound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view3D>
      <c:rotX val="15"/>
      <c:rotY val="2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1914260717410323E-2"/>
          <c:y val="0.19780760626398211"/>
          <c:w val="0.87753018372703417"/>
          <c:h val="0.61528756891965697"/>
        </c:manualLayout>
      </c:layout>
      <c:bar3DChart>
        <c:barDir val="col"/>
        <c:grouping val="clustered"/>
        <c:varyColors val="0"/>
        <c:ser>
          <c:idx val="0"/>
          <c:order val="0"/>
          <c:tx>
            <c:v>요약</c:v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CFBD-4847-BA5E-066ABF6DA11B}"/>
              </c:ext>
            </c:extLst>
          </c:dPt>
          <c:dPt>
            <c:idx val="5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CFBD-4847-BA5E-066ABF6DA11B}"/>
              </c:ext>
            </c:extLst>
          </c:dPt>
          <c:dLbls>
            <c:dLbl>
              <c:idx val="5"/>
              <c:layout>
                <c:manualLayout>
                  <c:x val="8.3333333333333329E-2"/>
                  <c:y val="-4.1666666666666706E-2"/>
                </c:manualLayout>
              </c:layout>
              <c:tx>
                <c:rich>
                  <a:bodyPr rot="0" spcFirstLastPara="1" vertOverflow="clip" horzOverflow="clip" vert="horz" wrap="square" lIns="36576" tIns="18288" rIns="36576" bIns="18288" anchor="ctr" anchorCtr="1">
                    <a:spAutoFit/>
                  </a:bodyPr>
                  <a:lstStyle/>
                  <a:p>
                    <a:pPr>
                      <a:defRPr sz="1000" b="1" i="0" u="none" strike="noStrike" kern="1200" baseline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ko-KR"/>
                      <a:t>2866</a:t>
                    </a:r>
                  </a:p>
                </c:rich>
              </c:tx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ound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CFBD-4847-BA5E-066ABF6DA1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Lit>
              <c:ptCount val="7"/>
              <c:pt idx="0">
                <c:v>일</c:v>
              </c:pt>
              <c:pt idx="1">
                <c:v>월</c:v>
              </c:pt>
              <c:pt idx="2">
                <c:v>화</c:v>
              </c:pt>
              <c:pt idx="3">
                <c:v>수</c:v>
              </c:pt>
              <c:pt idx="4">
                <c:v>목</c:v>
              </c:pt>
              <c:pt idx="5">
                <c:v>금</c:v>
              </c:pt>
              <c:pt idx="6">
                <c:v>토</c:v>
              </c:pt>
            </c:strLit>
          </c:cat>
          <c:val>
            <c:numLit>
              <c:formatCode>General</c:formatCode>
              <c:ptCount val="7"/>
              <c:pt idx="0">
                <c:v>2011.0972222222222</c:v>
              </c:pt>
              <c:pt idx="1">
                <c:v>2617.5277777777778</c:v>
              </c:pt>
              <c:pt idx="2">
                <c:v>2610.6527777777778</c:v>
              </c:pt>
              <c:pt idx="3">
                <c:v>2650</c:v>
              </c:pt>
              <c:pt idx="4">
                <c:v>2634.75</c:v>
              </c:pt>
              <c:pt idx="5">
                <c:v>2866.5972222222222</c:v>
              </c:pt>
              <c:pt idx="6">
                <c:v>2620.2638888888887</c:v>
              </c:pt>
            </c:numLit>
          </c:val>
          <c:extLst>
            <c:ext xmlns:c16="http://schemas.microsoft.com/office/drawing/2014/chart" uri="{C3380CC4-5D6E-409C-BE32-E72D297353CC}">
              <c16:uniqueId val="{00000004-CFBD-4847-BA5E-066ABF6DA1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shape val="box"/>
        <c:axId val="176622576"/>
        <c:axId val="176620080"/>
        <c:axId val="0"/>
      </c:bar3DChart>
      <c:catAx>
        <c:axId val="1766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6620080"/>
        <c:crosses val="autoZero"/>
        <c:auto val="1"/>
        <c:lblAlgn val="ctr"/>
        <c:lblOffset val="100"/>
        <c:noMultiLvlLbl val="0"/>
      </c:catAx>
      <c:valAx>
        <c:axId val="176620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6622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12700">
      <a:solidFill>
        <a:schemeClr val="accent1">
          <a:shade val="50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extLst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요일별 사망자수</a:t>
            </a:r>
            <a:r>
              <a:rPr lang="en-US" altLang="ko-KR"/>
              <a:t>(</a:t>
            </a:r>
            <a:r>
              <a:rPr lang="ko-KR" altLang="en-US"/>
              <a:t>평균</a:t>
            </a:r>
            <a:r>
              <a:rPr lang="en-US" altLang="ko-KR"/>
              <a:t>)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B/>
          </a:sp3d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/>
        </c:spPr>
      </c:pivotFmt>
      <c:pivotFmt>
        <c:idx val="3"/>
        <c:spPr>
          <a:solidFill>
            <a:srgbClr val="92D050"/>
          </a:solidFill>
          <a:ln>
            <a:noFill/>
          </a:ln>
          <a:effectLst/>
          <a:scene3d>
            <a:camera prst="orthographicFront"/>
            <a:lightRig rig="threePt" dir="t"/>
          </a:scene3d>
          <a:sp3d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/>
        </c:spPr>
        <c:marker>
          <c:symbol val="none"/>
        </c:marker>
      </c:pivotFmt>
      <c:pivotFmt>
        <c:idx val="5"/>
        <c:spPr>
          <a:solidFill>
            <a:srgbClr val="92D050"/>
          </a:solidFill>
          <a:ln>
            <a:noFill/>
          </a:ln>
          <a:effectLst/>
          <a:scene3d>
            <a:camera prst="orthographicFront"/>
            <a:lightRig rig="threePt" dir="t"/>
          </a:scene3d>
          <a:sp3d/>
        </c:spPr>
      </c:pivotFmt>
    </c:pivotFmts>
    <c:view3D>
      <c:rotX val="15"/>
      <c:rotY val="2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 w="25400">
          <a:noFill/>
        </a:ln>
        <a:effectLst/>
        <a:sp3d/>
      </c:spPr>
    </c:sideWall>
    <c:backWall>
      <c:thickness val="0"/>
      <c:spPr>
        <a:noFill/>
        <a:ln w="25400"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1390048118985129"/>
          <c:y val="0.18513670166229224"/>
          <c:w val="0.80724803149606295"/>
          <c:h val="0.60397090988626412"/>
        </c:manualLayout>
      </c:layout>
      <c:bar3DChart>
        <c:barDir val="col"/>
        <c:grouping val="clustered"/>
        <c:varyColors val="0"/>
        <c:ser>
          <c:idx val="0"/>
          <c:order val="0"/>
          <c:tx>
            <c:v>요약</c:v>
          </c:tx>
          <c:spPr>
            <a:solidFill>
              <a:schemeClr val="accent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1-6AC6-4EE9-A83B-3DAC326DBDC9}"/>
              </c:ext>
            </c:extLst>
          </c:dPt>
          <c:dPt>
            <c:idx val="5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3-6AC6-4EE9-A83B-3DAC326DBDC9}"/>
              </c:ext>
            </c:extLst>
          </c:dPt>
          <c:dLbls>
            <c:dLbl>
              <c:idx val="5"/>
              <c:layout>
                <c:manualLayout>
                  <c:x val="4.4444444444444446E-2"/>
                  <c:y val="-1.3422818791946329E-2"/>
                </c:manualLayout>
              </c:layout>
              <c:tx>
                <c:rich>
                  <a:bodyPr/>
                  <a:lstStyle/>
                  <a:p>
                    <a:r>
                      <a:rPr lang="en-US" altLang="ko-KR"/>
                      <a:t>46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AC6-4EE9-A83B-3DAC326DBDC9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ound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Lit>
              <c:ptCount val="7"/>
              <c:pt idx="0">
                <c:v>일</c:v>
              </c:pt>
              <c:pt idx="1">
                <c:v>월</c:v>
              </c:pt>
              <c:pt idx="2">
                <c:v>화</c:v>
              </c:pt>
              <c:pt idx="3">
                <c:v>수</c:v>
              </c:pt>
              <c:pt idx="4">
                <c:v>목</c:v>
              </c:pt>
              <c:pt idx="5">
                <c:v>금</c:v>
              </c:pt>
              <c:pt idx="6">
                <c:v>토</c:v>
              </c:pt>
            </c:strLit>
          </c:cat>
          <c:val>
            <c:numLit>
              <c:formatCode>General</c:formatCode>
              <c:ptCount val="7"/>
              <c:pt idx="0">
                <c:v>36.472222222222221</c:v>
              </c:pt>
              <c:pt idx="1">
                <c:v>44.652777777777779</c:v>
              </c:pt>
              <c:pt idx="2">
                <c:v>43.097222222222221</c:v>
              </c:pt>
              <c:pt idx="3">
                <c:v>43.152777777777779</c:v>
              </c:pt>
              <c:pt idx="4">
                <c:v>43.888888888888886</c:v>
              </c:pt>
              <c:pt idx="5">
                <c:v>46.041666666666664</c:v>
              </c:pt>
              <c:pt idx="6">
                <c:v>42.75</c:v>
              </c:pt>
            </c:numLit>
          </c:val>
          <c:extLst>
            <c:ext xmlns:c16="http://schemas.microsoft.com/office/drawing/2014/chart" uri="{C3380CC4-5D6E-409C-BE32-E72D297353CC}">
              <c16:uniqueId val="{00000004-6AC6-4EE9-A83B-3DAC326DBD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shape val="box"/>
        <c:axId val="197300864"/>
        <c:axId val="197291712"/>
        <c:axId val="0"/>
      </c:bar3DChart>
      <c:catAx>
        <c:axId val="197300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7291712"/>
        <c:crosses val="autoZero"/>
        <c:auto val="1"/>
        <c:lblAlgn val="ctr"/>
        <c:lblOffset val="100"/>
        <c:noMultiLvlLbl val="0"/>
      </c:catAx>
      <c:valAx>
        <c:axId val="197291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7300864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12700">
      <a:solidFill>
        <a:schemeClr val="accent1">
          <a:shade val="50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extLst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요일별 사망률</a:t>
            </a:r>
          </a:p>
        </c:rich>
      </c:tx>
      <c:layout>
        <c:manualLayout>
          <c:xMode val="edge"/>
          <c:yMode val="edge"/>
          <c:x val="0.3729857387458469"/>
          <c:y val="0.105460775736366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4"/>
        <c:spPr>
          <a:solidFill>
            <a:srgbClr val="FF0000"/>
          </a:solidFill>
          <a:ln>
            <a:noFill/>
          </a:ln>
          <a:effectLst/>
          <a:sp3d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6"/>
        <c:spPr>
          <a:solidFill>
            <a:srgbClr val="FF0000"/>
          </a:solidFill>
          <a:ln>
            <a:noFill/>
          </a:ln>
          <a:effectLst/>
          <a:sp3d/>
        </c:spP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5553149606299214E-2"/>
          <c:y val="0.22217373869932924"/>
          <c:w val="0.88389129483814521"/>
          <c:h val="0.60397090988626412"/>
        </c:manualLayout>
      </c:layout>
      <c:bar3DChart>
        <c:barDir val="col"/>
        <c:grouping val="clustered"/>
        <c:varyColors val="0"/>
        <c:ser>
          <c:idx val="0"/>
          <c:order val="0"/>
          <c:tx>
            <c:v>요약</c:v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8E79-4789-ADEE-5E145294B8F0}"/>
              </c:ext>
            </c:extLst>
          </c:dPt>
          <c:dPt>
            <c:idx val="5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8E79-4789-ADEE-5E145294B8F0}"/>
              </c:ext>
            </c:extLst>
          </c:dPt>
          <c:cat>
            <c:strLit>
              <c:ptCount val="7"/>
              <c:pt idx="0">
                <c:v>일</c:v>
              </c:pt>
              <c:pt idx="1">
                <c:v>월</c:v>
              </c:pt>
              <c:pt idx="2">
                <c:v>화</c:v>
              </c:pt>
              <c:pt idx="3">
                <c:v>수</c:v>
              </c:pt>
              <c:pt idx="4">
                <c:v>목</c:v>
              </c:pt>
              <c:pt idx="5">
                <c:v>금</c:v>
              </c:pt>
              <c:pt idx="6">
                <c:v>토</c:v>
              </c:pt>
            </c:strLit>
          </c:cat>
          <c:val>
            <c:numLit>
              <c:formatCode>General</c:formatCode>
              <c:ptCount val="7"/>
              <c:pt idx="0">
                <c:v>1.7976306592944007E-2</c:v>
              </c:pt>
              <c:pt idx="1">
                <c:v>1.6963104945083862E-2</c:v>
              </c:pt>
              <c:pt idx="2">
                <c:v>1.650009919567761E-2</c:v>
              </c:pt>
              <c:pt idx="3">
                <c:v>1.632887090694472E-2</c:v>
              </c:pt>
              <c:pt idx="4">
                <c:v>1.668396519957218E-2</c:v>
              </c:pt>
              <c:pt idx="5">
                <c:v>1.6021167838932617E-2</c:v>
              </c:pt>
              <c:pt idx="6">
                <c:v>1.6230783893666313E-2</c:v>
              </c:pt>
            </c:numLit>
          </c:val>
          <c:extLst>
            <c:ext xmlns:c16="http://schemas.microsoft.com/office/drawing/2014/chart" uri="{C3380CC4-5D6E-409C-BE32-E72D297353CC}">
              <c16:uniqueId val="{00000004-8E79-4789-ADEE-5E145294B8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shape val="box"/>
        <c:axId val="398499536"/>
        <c:axId val="398494128"/>
        <c:axId val="0"/>
      </c:bar3DChart>
      <c:catAx>
        <c:axId val="398499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8494128"/>
        <c:crosses val="autoZero"/>
        <c:auto val="1"/>
        <c:lblAlgn val="ctr"/>
        <c:lblOffset val="100"/>
        <c:noMultiLvlLbl val="0"/>
      </c:catAx>
      <c:valAx>
        <c:axId val="398494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8499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12700">
      <a:solidFill>
        <a:schemeClr val="accent1">
          <a:shade val="50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extLst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지역별 발생건수</a:t>
            </a:r>
          </a:p>
        </c:rich>
      </c:tx>
      <c:layout>
        <c:manualLayout>
          <c:xMode val="edge"/>
          <c:yMode val="edge"/>
          <c:x val="0.35908617931634285"/>
          <c:y val="7.31134098433774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Ellipse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"/>
        <c:spPr>
          <a:solidFill>
            <a:srgbClr val="FF0000"/>
          </a:solidFill>
          <a:ln>
            <a:noFill/>
          </a:ln>
          <a:effectLst/>
        </c:spPr>
        <c:dLbl>
          <c:idx val="0"/>
          <c:layout>
            <c:manualLayout>
              <c:x val="7.6265614727153208E-2"/>
              <c:y val="2.6143790849673162E-2"/>
            </c:manualLayout>
          </c:layout>
          <c:tx>
            <c:rich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846CAF37-7C71-4304-BE02-8EEC219872F5}" type="VALUE">
                  <a:rPr lang="en-US" altLang="ko-KR" sz="1000" b="1" i="0" baseline="0">
                    <a:solidFill>
                      <a:srgbClr val="C00000"/>
                    </a:solidFill>
                  </a:rPr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[값]</a:t>
                </a:fld>
                <a:endParaRPr lang="ko-KR" altLang="en-US"/>
              </a:p>
            </c:rich>
          </c:tx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EllipseCallout">
                  <a:avLst/>
                </a:prstGeom>
                <a:noFill/>
                <a:ln>
                  <a:noFill/>
                </a:ln>
              </c15:spPr>
              <c15:dlblFieldTable/>
              <c15:showDataLabelsRange val="0"/>
            </c:ext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Ellipse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2"/>
        <c:spPr>
          <a:solidFill>
            <a:srgbClr val="FF0000"/>
          </a:solidFill>
          <a:ln>
            <a:noFill/>
          </a:ln>
          <a:effectLst/>
        </c:spPr>
        <c:dLbl>
          <c:idx val="0"/>
          <c:layout>
            <c:manualLayout>
              <c:x val="7.6265614727153208E-2"/>
              <c:y val="2.6143790849673162E-2"/>
            </c:manualLayout>
          </c:layout>
          <c:tx>
            <c:rich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846CAF37-7C71-4304-BE02-8EEC219872F5}" type="VALUE">
                  <a:rPr lang="en-US" altLang="ko-KR" sz="1000" b="1" i="0" baseline="0">
                    <a:solidFill>
                      <a:srgbClr val="C00000"/>
                    </a:solidFill>
                  </a:rPr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[값]</a:t>
                </a:fld>
                <a:endParaRPr lang="ko-KR" altLang="en-US"/>
              </a:p>
            </c:rich>
          </c:tx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EllipseCallout">
                  <a:avLst/>
                </a:prstGeom>
                <a:noFill/>
                <a:ln>
                  <a:noFill/>
                </a:ln>
              </c15:spPr>
              <c15:dlblFieldTable/>
              <c15:showDataLabelsRange val="0"/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0.11100363933798216"/>
          <c:y val="0.19281922572178478"/>
          <c:w val="0.80102024591324428"/>
          <c:h val="0.63101410761154852"/>
        </c:manualLayout>
      </c:layout>
      <c:barChart>
        <c:barDir val="col"/>
        <c:grouping val="clustered"/>
        <c:varyColors val="0"/>
        <c:ser>
          <c:idx val="0"/>
          <c:order val="0"/>
          <c:tx>
            <c:v>요약</c:v>
          </c:tx>
          <c:spPr>
            <a:solidFill>
              <a:schemeClr val="accent1"/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</a:ln>
            <a:effectLst/>
            <a:scene3d>
              <a:camera prst="orthographicFront"/>
              <a:lightRig rig="threePt" dir="t">
                <a:rot lat="0" lon="0" rev="600000"/>
              </a:lightRig>
            </a:scene3d>
            <a:sp3d prstMaterial="matte">
              <a:bevelT/>
              <a:bevelB/>
            </a:sp3d>
          </c:spPr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  <a:scene3d>
                <a:camera prst="orthographicFront"/>
                <a:lightRig rig="threePt" dir="t">
                  <a:rot lat="0" lon="0" rev="600000"/>
                </a:lightRig>
              </a:scene3d>
              <a:sp3d prstMaterial="matte">
                <a:bevelT/>
                <a:bevelB/>
              </a:sp3d>
            </c:spPr>
            <c:extLst>
              <c:ext xmlns:c16="http://schemas.microsoft.com/office/drawing/2014/chart" uri="{C3380CC4-5D6E-409C-BE32-E72D297353CC}">
                <c16:uniqueId val="{00000001-FBF5-438E-BD27-9D4C87BB2B6A}"/>
              </c:ext>
            </c:extLst>
          </c:dPt>
          <c:dLbls>
            <c:dLbl>
              <c:idx val="1"/>
              <c:layout>
                <c:manualLayout>
                  <c:x val="7.6265614727153208E-2"/>
                  <c:y val="2.6143790849673162E-2"/>
                </c:manualLayout>
              </c:layout>
              <c:tx>
                <c:rich>
                  <a:bodyPr/>
                  <a:lstStyle/>
                  <a:p>
                    <a:fld id="{846CAF37-7C71-4304-BE02-8EEC219872F5}" type="VALUE">
                      <a:rPr lang="en-US" altLang="ko-KR" sz="1000" b="1" i="0" baseline="0">
                        <a:solidFill>
                          <a:srgbClr val="C00000"/>
                        </a:solidFill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BF5-438E-BD27-9D4C87BB2B6A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EllipseCallou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7"/>
              <c:pt idx="0">
                <c:v>강원</c:v>
              </c:pt>
              <c:pt idx="1">
                <c:v>경기</c:v>
              </c:pt>
              <c:pt idx="2">
                <c:v>경남</c:v>
              </c:pt>
              <c:pt idx="3">
                <c:v>경북</c:v>
              </c:pt>
              <c:pt idx="4">
                <c:v>광주</c:v>
              </c:pt>
              <c:pt idx="5">
                <c:v>대구</c:v>
              </c:pt>
              <c:pt idx="6">
                <c:v>대전</c:v>
              </c:pt>
              <c:pt idx="7">
                <c:v>부산</c:v>
              </c:pt>
              <c:pt idx="8">
                <c:v>서울</c:v>
              </c:pt>
              <c:pt idx="9">
                <c:v>세종</c:v>
              </c:pt>
              <c:pt idx="10">
                <c:v>울산</c:v>
              </c:pt>
              <c:pt idx="11">
                <c:v>인천</c:v>
              </c:pt>
              <c:pt idx="12">
                <c:v>전남</c:v>
              </c:pt>
              <c:pt idx="13">
                <c:v>전북</c:v>
              </c:pt>
              <c:pt idx="14">
                <c:v>제주</c:v>
              </c:pt>
              <c:pt idx="15">
                <c:v>충남</c:v>
              </c:pt>
              <c:pt idx="16">
                <c:v>충북</c:v>
              </c:pt>
            </c:strLit>
          </c:cat>
          <c:val>
            <c:numLit>
              <c:formatCode>General</c:formatCode>
              <c:ptCount val="17"/>
              <c:pt idx="0">
                <c:v>45853</c:v>
              </c:pt>
              <c:pt idx="1">
                <c:v>316274</c:v>
              </c:pt>
              <c:pt idx="2">
                <c:v>71385</c:v>
              </c:pt>
              <c:pt idx="3">
                <c:v>81912</c:v>
              </c:pt>
              <c:pt idx="4">
                <c:v>45742</c:v>
              </c:pt>
              <c:pt idx="5">
                <c:v>78876</c:v>
              </c:pt>
              <c:pt idx="6">
                <c:v>45435</c:v>
              </c:pt>
              <c:pt idx="7">
                <c:v>72126</c:v>
              </c:pt>
              <c:pt idx="8">
                <c:v>225857</c:v>
              </c:pt>
              <c:pt idx="9">
                <c:v>4585</c:v>
              </c:pt>
              <c:pt idx="10">
                <c:v>24735</c:v>
              </c:pt>
              <c:pt idx="11">
                <c:v>49001</c:v>
              </c:pt>
              <c:pt idx="12">
                <c:v>58439</c:v>
              </c:pt>
              <c:pt idx="13">
                <c:v>42705</c:v>
              </c:pt>
              <c:pt idx="14">
                <c:v>25866</c:v>
              </c:pt>
              <c:pt idx="15">
                <c:v>53789</c:v>
              </c:pt>
              <c:pt idx="16">
                <c:v>54204</c:v>
              </c:pt>
            </c:numLit>
          </c:val>
          <c:extLst>
            <c:ext xmlns:c16="http://schemas.microsoft.com/office/drawing/2014/chart" uri="{C3380CC4-5D6E-409C-BE32-E72D297353CC}">
              <c16:uniqueId val="{00000002-FBF5-438E-BD27-9D4C87BB2B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7"/>
        <c:overlap val="-11"/>
        <c:axId val="1985584272"/>
        <c:axId val="1985585104"/>
      </c:barChart>
      <c:catAx>
        <c:axId val="1985584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85585104"/>
        <c:crosses val="autoZero"/>
        <c:auto val="1"/>
        <c:lblAlgn val="ctr"/>
        <c:lblOffset val="100"/>
        <c:noMultiLvlLbl val="0"/>
      </c:catAx>
      <c:valAx>
        <c:axId val="198558510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85584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12700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extLst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자동차 등록대수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4023017915797276"/>
          <c:y val="0.16300935708995518"/>
          <c:w val="0.81232361690629096"/>
          <c:h val="0.697114683581218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'[2]0car_area'!$M$19</c:f>
              <c:strCache>
                <c:ptCount val="1"/>
                <c:pt idx="0">
                  <c:v>등록대수</c:v>
                </c:pt>
              </c:strCache>
            </c:strRef>
          </c:tx>
          <c:spPr>
            <a:solidFill>
              <a:schemeClr val="accent1"/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matte">
              <a:bevelT/>
              <a:bevelB/>
            </a:sp3d>
          </c:spPr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prstMaterial="matte">
                <a:bevelT/>
                <a:bevelB/>
              </a:sp3d>
            </c:spPr>
            <c:extLst>
              <c:ext xmlns:c16="http://schemas.microsoft.com/office/drawing/2014/chart" uri="{C3380CC4-5D6E-409C-BE32-E72D297353CC}">
                <c16:uniqueId val="{00000001-A188-4964-8E57-487677AFFD2C}"/>
              </c:ext>
            </c:extLst>
          </c:dPt>
          <c:dLbls>
            <c:dLbl>
              <c:idx val="1"/>
              <c:layout>
                <c:manualLayout>
                  <c:x val="0.12777777777777777"/>
                  <c:y val="2.3148148148148126E-2"/>
                </c:manualLayout>
              </c:layout>
              <c:tx>
                <c:rich>
                  <a:bodyPr rot="0" spcFirstLastPara="1" vertOverflow="clip" horzOverflow="clip" vert="horz" wrap="square" lIns="36576" tIns="18288" rIns="36576" bIns="18288" anchor="ctr" anchorCtr="1">
                    <a:sp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4952F4-8071-4E78-ABEC-23BBC58AC06F}" type="VALUE">
                      <a:rPr lang="en-US" altLang="ko-KR" sz="1000" b="1" i="0" baseline="0">
                        <a:solidFill>
                          <a:srgbClr val="C00000"/>
                        </a:solidFill>
                      </a:rPr>
                      <a:pPr>
                        <a:defRPr/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EllipseCallou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188-4964-8E57-487677AFFD2C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ound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'[2]0car_area'!$L$20:$L$36</c:f>
              <c:strCache>
                <c:ptCount val="17"/>
                <c:pt idx="0">
                  <c:v>강원</c:v>
                </c:pt>
                <c:pt idx="1">
                  <c:v>경기</c:v>
                </c:pt>
                <c:pt idx="2">
                  <c:v>경남</c:v>
                </c:pt>
                <c:pt idx="3">
                  <c:v>경북</c:v>
                </c:pt>
                <c:pt idx="4">
                  <c:v>광주</c:v>
                </c:pt>
                <c:pt idx="5">
                  <c:v>대구</c:v>
                </c:pt>
                <c:pt idx="6">
                  <c:v>대전</c:v>
                </c:pt>
                <c:pt idx="7">
                  <c:v>부산</c:v>
                </c:pt>
                <c:pt idx="8">
                  <c:v>서울</c:v>
                </c:pt>
                <c:pt idx="9">
                  <c:v>세종</c:v>
                </c:pt>
                <c:pt idx="10">
                  <c:v>울산</c:v>
                </c:pt>
                <c:pt idx="11">
                  <c:v>인천</c:v>
                </c:pt>
                <c:pt idx="12">
                  <c:v>전남</c:v>
                </c:pt>
                <c:pt idx="13">
                  <c:v>전북</c:v>
                </c:pt>
                <c:pt idx="14">
                  <c:v>제주</c:v>
                </c:pt>
                <c:pt idx="15">
                  <c:v>충남</c:v>
                </c:pt>
                <c:pt idx="16">
                  <c:v>충북</c:v>
                </c:pt>
              </c:strCache>
            </c:strRef>
          </c:cat>
          <c:val>
            <c:numRef>
              <c:f>'[2]0car_area'!$M$20:$M$36</c:f>
              <c:numCache>
                <c:formatCode>General</c:formatCode>
                <c:ptCount val="17"/>
                <c:pt idx="0">
                  <c:v>851553</c:v>
                </c:pt>
                <c:pt idx="1">
                  <c:v>6378632</c:v>
                </c:pt>
                <c:pt idx="2">
                  <c:v>1896515</c:v>
                </c:pt>
                <c:pt idx="3">
                  <c:v>1523914</c:v>
                </c:pt>
                <c:pt idx="4">
                  <c:v>714401</c:v>
                </c:pt>
                <c:pt idx="5">
                  <c:v>1230183</c:v>
                </c:pt>
                <c:pt idx="6">
                  <c:v>707928</c:v>
                </c:pt>
                <c:pt idx="7">
                  <c:v>1499503</c:v>
                </c:pt>
                <c:pt idx="8">
                  <c:v>3193351</c:v>
                </c:pt>
                <c:pt idx="9">
                  <c:v>193711</c:v>
                </c:pt>
                <c:pt idx="10">
                  <c:v>588079</c:v>
                </c:pt>
                <c:pt idx="11">
                  <c:v>1692760</c:v>
                </c:pt>
                <c:pt idx="12">
                  <c:v>1236858</c:v>
                </c:pt>
                <c:pt idx="13">
                  <c:v>977834</c:v>
                </c:pt>
                <c:pt idx="14">
                  <c:v>689924</c:v>
                </c:pt>
                <c:pt idx="15">
                  <c:v>1211477</c:v>
                </c:pt>
                <c:pt idx="16">
                  <c:v>916455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188-4964-8E57-487677AFFD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96958800"/>
        <c:axId val="1996950896"/>
      </c:barChart>
      <c:catAx>
        <c:axId val="199695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96950896"/>
        <c:crosses val="autoZero"/>
        <c:auto val="1"/>
        <c:lblAlgn val="ctr"/>
        <c:lblOffset val="100"/>
        <c:noMultiLvlLbl val="0"/>
      </c:catAx>
      <c:valAx>
        <c:axId val="199695089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96958800"/>
        <c:crosses val="autoZero"/>
        <c:crossBetween val="between"/>
      </c:valAx>
      <c:spPr>
        <a:solidFill>
          <a:schemeClr val="bg1"/>
        </a:solidFill>
        <a:ln w="12700"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12700">
      <a:solidFill>
        <a:schemeClr val="accent1">
          <a:shade val="50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[지역별 그래프 비교.xlsx]Sheet4!피벗 테이블7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지역별</a:t>
            </a:r>
            <a:r>
              <a:rPr lang="en-US" altLang="ko-KR" dirty="0"/>
              <a:t> </a:t>
            </a:r>
            <a:r>
              <a:rPr lang="ko-KR" altLang="en-US" dirty="0"/>
              <a:t>사망률</a:t>
            </a:r>
            <a:endParaRPr lang="en-US" altLang="ko-KR" dirty="0"/>
          </a:p>
        </c:rich>
      </c:tx>
      <c:layout>
        <c:manualLayout>
          <c:xMode val="edge"/>
          <c:yMode val="edge"/>
          <c:x val="0.84737626834516744"/>
          <c:y val="2.85321447186326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rgbClr val="FF0000"/>
          </a:solidFill>
          <a:ln>
            <a:noFill/>
          </a:ln>
          <a:effectLst/>
        </c:spPr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rgbClr val="FF0000"/>
          </a:solidFill>
          <a:ln>
            <a:noFill/>
          </a:ln>
          <a:effectLst/>
        </c:spPr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rgbClr val="FF0000"/>
          </a:solidFill>
          <a:ln>
            <a:noFill/>
          </a:ln>
          <a:effectLst/>
        </c:spPr>
      </c:pivotFmt>
      <c:pivotFmt>
        <c:idx val="11"/>
        <c:spPr>
          <a:solidFill>
            <a:schemeClr val="accent2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rgbClr val="FF0000"/>
          </a:solidFill>
          <a:ln>
            <a:noFill/>
          </a:ln>
          <a:effectLst/>
        </c:spPr>
      </c:pivotFmt>
      <c:pivotFmt>
        <c:idx val="14"/>
        <c:spPr>
          <a:solidFill>
            <a:schemeClr val="accent2"/>
          </a:solidFill>
          <a:ln>
            <a:noFill/>
          </a:ln>
          <a:effectLst/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rgbClr val="FF0000"/>
          </a:solidFill>
          <a:ln>
            <a:noFill/>
          </a:ln>
          <a:effectLst/>
        </c:spPr>
      </c:pivotFmt>
      <c:pivotFmt>
        <c:idx val="17"/>
        <c:spPr>
          <a:solidFill>
            <a:schemeClr val="accent2"/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요약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chemeClr val="tx1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scene3d>
                <a:camera prst="orthographicFront"/>
                <a:lightRig rig="threePt" dir="t"/>
              </a:scene3d>
              <a:sp3d>
                <a:bevelT/>
                <a:bevelB/>
              </a:sp3d>
            </c:spPr>
            <c:extLst>
              <c:ext xmlns:c16="http://schemas.microsoft.com/office/drawing/2014/chart" uri="{C3380CC4-5D6E-409C-BE32-E72D297353CC}">
                <c16:uniqueId val="{00000001-A021-4F49-A559-F9D359B9362B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A021-4F49-A559-F9D359B9362B}"/>
              </c:ext>
            </c:extLst>
          </c:dPt>
          <c:dPt>
            <c:idx val="14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scene3d>
                <a:camera prst="orthographicFront"/>
                <a:lightRig rig="threePt" dir="t"/>
              </a:scene3d>
              <a:sp3d>
                <a:bevelT/>
                <a:bevelB/>
              </a:sp3d>
            </c:spPr>
            <c:extLst>
              <c:ext xmlns:c16="http://schemas.microsoft.com/office/drawing/2014/chart" uri="{C3380CC4-5D6E-409C-BE32-E72D297353CC}">
                <c16:uniqueId val="{00000004-A021-4F49-A559-F9D359B9362B}"/>
              </c:ext>
            </c:extLst>
          </c:dPt>
          <c:cat>
            <c:strRef>
              <c:f>Sheet4!$A$2:$A$17</c:f>
              <c:strCache>
                <c:ptCount val="16"/>
                <c:pt idx="0">
                  <c:v>경기</c:v>
                </c:pt>
                <c:pt idx="1">
                  <c:v>경남</c:v>
                </c:pt>
                <c:pt idx="2">
                  <c:v>경북</c:v>
                </c:pt>
                <c:pt idx="3">
                  <c:v>광주</c:v>
                </c:pt>
                <c:pt idx="4">
                  <c:v>대구</c:v>
                </c:pt>
                <c:pt idx="5">
                  <c:v>대전</c:v>
                </c:pt>
                <c:pt idx="6">
                  <c:v>부산</c:v>
                </c:pt>
                <c:pt idx="7">
                  <c:v>서울</c:v>
                </c:pt>
                <c:pt idx="8">
                  <c:v>세종</c:v>
                </c:pt>
                <c:pt idx="9">
                  <c:v>울산</c:v>
                </c:pt>
                <c:pt idx="10">
                  <c:v>인천</c:v>
                </c:pt>
                <c:pt idx="11">
                  <c:v>전남</c:v>
                </c:pt>
                <c:pt idx="12">
                  <c:v>전북</c:v>
                </c:pt>
                <c:pt idx="13">
                  <c:v>제주</c:v>
                </c:pt>
                <c:pt idx="14">
                  <c:v>충남</c:v>
                </c:pt>
                <c:pt idx="15">
                  <c:v>충북</c:v>
                </c:pt>
              </c:strCache>
            </c:strRef>
          </c:cat>
          <c:val>
            <c:numRef>
              <c:f>Sheet4!$B$2:$B$17</c:f>
              <c:numCache>
                <c:formatCode>General</c:formatCode>
                <c:ptCount val="16"/>
                <c:pt idx="0">
                  <c:v>1.2764767710080208E-2</c:v>
                </c:pt>
                <c:pt idx="1">
                  <c:v>2.6231722016242669E-2</c:v>
                </c:pt>
                <c:pt idx="2">
                  <c:v>2.8901746140299084E-2</c:v>
                </c:pt>
                <c:pt idx="3">
                  <c:v>1.6930700057813688E-2</c:v>
                </c:pt>
                <c:pt idx="4">
                  <c:v>9.3845249072531823E-3</c:v>
                </c:pt>
                <c:pt idx="5">
                  <c:v>1.0550376997742196E-2</c:v>
                </c:pt>
                <c:pt idx="6">
                  <c:v>1.0764614547476079E-2</c:v>
                </c:pt>
                <c:pt idx="7">
                  <c:v>7.5263651541298687E-3</c:v>
                </c:pt>
                <c:pt idx="8">
                  <c:v>2.374236650851852E-2</c:v>
                </c:pt>
                <c:pt idx="9">
                  <c:v>1.5320054414564572E-2</c:v>
                </c:pt>
                <c:pt idx="10">
                  <c:v>1.3781849793578882E-2</c:v>
                </c:pt>
                <c:pt idx="11">
                  <c:v>3.2165036834260911E-2</c:v>
                </c:pt>
                <c:pt idx="12">
                  <c:v>3.4706499959919056E-2</c:v>
                </c:pt>
                <c:pt idx="13">
                  <c:v>1.6563928373044948E-2</c:v>
                </c:pt>
                <c:pt idx="14">
                  <c:v>3.5806850002740739E-2</c:v>
                </c:pt>
                <c:pt idx="15">
                  <c:v>2.2133075028189786E-2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021-4F49-A559-F9D359B936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2059888"/>
        <c:axId val="22061136"/>
      </c:barChart>
      <c:catAx>
        <c:axId val="22059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061136"/>
        <c:crosses val="autoZero"/>
        <c:auto val="1"/>
        <c:lblAlgn val="ctr"/>
        <c:lblOffset val="100"/>
        <c:noMultiLvlLbl val="0"/>
      </c:catAx>
      <c:valAx>
        <c:axId val="2206113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059888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12700">
      <a:solidFill>
        <a:schemeClr val="accent1">
          <a:shade val="50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도로종류별 사망자수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lt1"/>
            </a:solidFill>
            <a:ln>
              <a:solidFill>
                <a:schemeClr val="dk1">
                  <a:lumMod val="25000"/>
                  <a:lumOff val="75000"/>
                </a:scheme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ellipse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rgbClr val="FF0000"/>
          </a:solidFill>
          <a:ln>
            <a:noFill/>
          </a:ln>
          <a:effectLst/>
        </c:spPr>
        <c:dLbl>
          <c:idx val="0"/>
          <c:layout>
            <c:manualLayout>
              <c:x val="-7.5000000000000053E-2"/>
              <c:y val="-4.2437781360066642E-17"/>
            </c:manualLayout>
          </c:layout>
          <c:spPr>
            <a:solidFill>
              <a:schemeClr val="lt1"/>
            </a:solidFill>
            <a:ln>
              <a:solidFill>
                <a:schemeClr val="dk1">
                  <a:lumMod val="25000"/>
                  <a:lumOff val="75000"/>
                </a:scheme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C00000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ellipse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lt1"/>
            </a:solidFill>
            <a:ln>
              <a:solidFill>
                <a:schemeClr val="dk1">
                  <a:lumMod val="25000"/>
                  <a:lumOff val="75000"/>
                </a:scheme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ellipse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"/>
        <c:spPr>
          <a:solidFill>
            <a:srgbClr val="FF0000"/>
          </a:solidFill>
          <a:ln>
            <a:noFill/>
          </a:ln>
          <a:effectLst/>
        </c:spPr>
        <c:dLbl>
          <c:idx val="0"/>
          <c:layout>
            <c:manualLayout>
              <c:x val="-7.5000000000000053E-2"/>
              <c:y val="-4.2437781360066642E-17"/>
            </c:manualLayout>
          </c:layout>
          <c:spPr>
            <a:solidFill>
              <a:schemeClr val="lt1"/>
            </a:solidFill>
            <a:ln>
              <a:solidFill>
                <a:schemeClr val="dk1">
                  <a:lumMod val="25000"/>
                  <a:lumOff val="75000"/>
                </a:scheme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C00000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ellipse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lt1"/>
            </a:solidFill>
            <a:ln>
              <a:solidFill>
                <a:schemeClr val="dk1">
                  <a:lumMod val="25000"/>
                  <a:lumOff val="75000"/>
                </a:scheme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ellipse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"/>
        <c:spPr>
          <a:solidFill>
            <a:srgbClr val="FF0000"/>
          </a:solidFill>
          <a:ln>
            <a:noFill/>
          </a:ln>
          <a:effectLst/>
        </c:spPr>
        <c:dLbl>
          <c:idx val="0"/>
          <c:layout>
            <c:manualLayout>
              <c:x val="-7.5000000000000053E-2"/>
              <c:y val="-4.2437781360066642E-17"/>
            </c:manualLayout>
          </c:layout>
          <c:spPr>
            <a:solidFill>
              <a:schemeClr val="lt1"/>
            </a:solidFill>
            <a:ln>
              <a:solidFill>
                <a:schemeClr val="dk1">
                  <a:lumMod val="25000"/>
                  <a:lumOff val="75000"/>
                </a:scheme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C00000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ellipse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lt1"/>
            </a:solidFill>
            <a:ln>
              <a:solidFill>
                <a:schemeClr val="dk1">
                  <a:lumMod val="25000"/>
                  <a:lumOff val="75000"/>
                </a:scheme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ellipse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"/>
        <c:spPr>
          <a:solidFill>
            <a:srgbClr val="FF0000"/>
          </a:solidFill>
          <a:ln>
            <a:noFill/>
          </a:ln>
          <a:effectLst/>
        </c:spPr>
        <c:dLbl>
          <c:idx val="0"/>
          <c:layout>
            <c:manualLayout>
              <c:x val="-7.5000000000000053E-2"/>
              <c:y val="-4.2437781360066642E-17"/>
            </c:manualLayout>
          </c:layout>
          <c:spPr>
            <a:solidFill>
              <a:schemeClr val="lt1"/>
            </a:solidFill>
            <a:ln>
              <a:solidFill>
                <a:schemeClr val="dk1">
                  <a:lumMod val="25000"/>
                  <a:lumOff val="75000"/>
                </a:scheme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C00000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ellipse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lt1"/>
            </a:solidFill>
            <a:ln>
              <a:solidFill>
                <a:schemeClr val="dk1">
                  <a:lumMod val="25000"/>
                  <a:lumOff val="75000"/>
                </a:scheme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ellipse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"/>
        <c:spPr>
          <a:solidFill>
            <a:srgbClr val="FF0000"/>
          </a:solidFill>
          <a:ln>
            <a:noFill/>
          </a:ln>
          <a:effectLst/>
        </c:spPr>
        <c:dLbl>
          <c:idx val="0"/>
          <c:layout>
            <c:manualLayout>
              <c:x val="-7.5000000000000053E-2"/>
              <c:y val="-4.2437781360066642E-17"/>
            </c:manualLayout>
          </c:layout>
          <c:spPr>
            <a:solidFill>
              <a:schemeClr val="lt1"/>
            </a:solidFill>
            <a:ln>
              <a:solidFill>
                <a:schemeClr val="dk1">
                  <a:lumMod val="25000"/>
                  <a:lumOff val="75000"/>
                </a:scheme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C00000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ellipse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lt1"/>
            </a:solidFill>
            <a:ln>
              <a:solidFill>
                <a:schemeClr val="dk1">
                  <a:lumMod val="25000"/>
                  <a:lumOff val="75000"/>
                </a:scheme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ellipse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"/>
        <c:spPr>
          <a:solidFill>
            <a:srgbClr val="FF0000"/>
          </a:solidFill>
          <a:ln>
            <a:noFill/>
          </a:ln>
          <a:effectLst/>
        </c:spPr>
        <c:dLbl>
          <c:idx val="0"/>
          <c:layout>
            <c:manualLayout>
              <c:x val="-7.5000000000000053E-2"/>
              <c:y val="-4.2437781360066642E-17"/>
            </c:manualLayout>
          </c:layout>
          <c:spPr>
            <a:solidFill>
              <a:schemeClr val="lt1"/>
            </a:solidFill>
            <a:ln>
              <a:solidFill>
                <a:schemeClr val="dk1">
                  <a:lumMod val="25000"/>
                  <a:lumOff val="75000"/>
                </a:scheme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C00000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ellipse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0.11282711035648209"/>
          <c:y val="0.22879333268168434"/>
          <c:w val="0.80601386365165895"/>
          <c:h val="0.53982776662721077"/>
        </c:manualLayout>
      </c:layout>
      <c:barChart>
        <c:barDir val="col"/>
        <c:grouping val="clustered"/>
        <c:varyColors val="0"/>
        <c:ser>
          <c:idx val="0"/>
          <c:order val="0"/>
          <c:tx>
            <c:v>요약</c:v>
          </c:tx>
          <c:spPr>
            <a:solidFill>
              <a:schemeClr val="accent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c:spPr>
          <c:invertIfNegative val="0"/>
          <c:dPt>
            <c:idx val="3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D499-4E60-B427-15BD585BDE96}"/>
              </c:ext>
            </c:extLst>
          </c:dPt>
          <c:dLbls>
            <c:dLbl>
              <c:idx val="3"/>
              <c:layout>
                <c:manualLayout>
                  <c:x val="-7.5000000000000053E-2"/>
                  <c:y val="-4.2437781360066642E-17"/>
                </c:manualLayout>
              </c:layout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Ellipse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D499-4E60-B427-15BD585BDE96}"/>
                </c:ext>
              </c:extLst>
            </c:dLbl>
            <c:spPr>
              <a:solidFill>
                <a:schemeClr val="lt1"/>
              </a:solidFill>
              <a:ln>
                <a:solidFill>
                  <a:schemeClr val="dk1">
                    <a:lumMod val="25000"/>
                    <a:lumOff val="75000"/>
                  </a:scheme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EllipseCallou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7"/>
              <c:pt idx="0">
                <c:v>고속국도</c:v>
              </c:pt>
              <c:pt idx="1">
                <c:v>군도</c:v>
              </c:pt>
              <c:pt idx="2">
                <c:v>기타</c:v>
              </c:pt>
              <c:pt idx="3">
                <c:v>시도</c:v>
              </c:pt>
              <c:pt idx="4">
                <c:v>일반국도</c:v>
              </c:pt>
              <c:pt idx="5">
                <c:v>지방도</c:v>
              </c:pt>
              <c:pt idx="6">
                <c:v>특별광역시도</c:v>
              </c:pt>
            </c:strLit>
          </c:cat>
          <c:val>
            <c:numLit>
              <c:formatCode>General</c:formatCode>
              <c:ptCount val="7"/>
              <c:pt idx="0">
                <c:v>1393</c:v>
              </c:pt>
              <c:pt idx="1">
                <c:v>1595</c:v>
              </c:pt>
              <c:pt idx="2">
                <c:v>992</c:v>
              </c:pt>
              <c:pt idx="3">
                <c:v>6194</c:v>
              </c:pt>
              <c:pt idx="4">
                <c:v>3703</c:v>
              </c:pt>
              <c:pt idx="5">
                <c:v>2840</c:v>
              </c:pt>
              <c:pt idx="6">
                <c:v>4887</c:v>
              </c:pt>
            </c:numLit>
          </c:val>
          <c:extLst>
            <c:ext xmlns:c16="http://schemas.microsoft.com/office/drawing/2014/chart" uri="{C3380CC4-5D6E-409C-BE32-E72D297353CC}">
              <c16:uniqueId val="{00000002-D499-4E60-B427-15BD585BDE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84558496"/>
        <c:axId val="2084555584"/>
      </c:barChart>
      <c:catAx>
        <c:axId val="208455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4555584"/>
        <c:crosses val="autoZero"/>
        <c:auto val="1"/>
        <c:lblAlgn val="ctr"/>
        <c:lblOffset val="100"/>
        <c:noMultiLvlLbl val="0"/>
      </c:catAx>
      <c:valAx>
        <c:axId val="208455558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4558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12700">
      <a:solidFill>
        <a:schemeClr val="accent1">
          <a:shade val="50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EAF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.xml"/><Relationship Id="rId4" Type="http://schemas.openxmlformats.org/officeDocument/2006/relationships/chart" Target="../charts/chart2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3.xml"/><Relationship Id="rId4" Type="http://schemas.openxmlformats.org/officeDocument/2006/relationships/chart" Target="../charts/chart4.xml"/><Relationship Id="rId5" Type="http://schemas.openxmlformats.org/officeDocument/2006/relationships/chart" Target="../charts/chart5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8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9.xml"/><Relationship Id="rId4" Type="http://schemas.openxmlformats.org/officeDocument/2006/relationships/chart" Target="../charts/chart10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1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2.xml"/><Relationship Id="rId4" Type="http://schemas.openxmlformats.org/officeDocument/2006/relationships/chart" Target="../charts/chart13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Relationship Id="rId4" Type="http://schemas.openxmlformats.org/officeDocument/2006/relationships/image" Target="../media/image14.jpg"/><Relationship Id="rId5" Type="http://schemas.openxmlformats.org/officeDocument/2006/relationships/image" Target="../media/image16.jpg"/><Relationship Id="rId6" Type="http://schemas.openxmlformats.org/officeDocument/2006/relationships/image" Target="../media/image10.jpg"/><Relationship Id="rId7" Type="http://schemas.openxmlformats.org/officeDocument/2006/relationships/image" Target="../media/image1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jpg"/><Relationship Id="rId4" Type="http://schemas.openxmlformats.org/officeDocument/2006/relationships/image" Target="../media/image17.jpg"/><Relationship Id="rId5" Type="http://schemas.openxmlformats.org/officeDocument/2006/relationships/image" Target="../media/image18.jpg"/><Relationship Id="rId6" Type="http://schemas.openxmlformats.org/officeDocument/2006/relationships/image" Target="../media/image2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jpg"/><Relationship Id="rId4" Type="http://schemas.openxmlformats.org/officeDocument/2006/relationships/image" Target="../media/image25.png"/><Relationship Id="rId5" Type="http://schemas.openxmlformats.org/officeDocument/2006/relationships/image" Target="../media/image20.png"/><Relationship Id="rId6" Type="http://schemas.openxmlformats.org/officeDocument/2006/relationships/image" Target="../media/image24.png"/><Relationship Id="rId7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5" Type="http://schemas.openxmlformats.org/officeDocument/2006/relationships/image" Target="../media/image22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13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-1" y="1054359"/>
            <a:ext cx="8944595" cy="2761861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800" u="none" cap="none" strike="noStrike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교통사고 위험요소에 대한 대책</a:t>
            </a:r>
            <a:endParaRPr b="1" i="0" sz="4800" u="none" cap="none" strike="noStrike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"/>
          <p:cNvSpPr/>
          <p:nvPr/>
        </p:nvSpPr>
        <p:spPr>
          <a:xfrm flipH="1">
            <a:off x="10435471" y="2400893"/>
            <a:ext cx="1756525" cy="4457107"/>
          </a:xfrm>
          <a:prstGeom prst="rtTriangle">
            <a:avLst/>
          </a:prstGeom>
          <a:solidFill>
            <a:srgbClr val="9C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8944595" y="0"/>
            <a:ext cx="3247401" cy="636309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8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5조 팀 프로젝트</a:t>
            </a:r>
            <a:endParaRPr b="0" i="0" sz="2800" u="none" cap="none" strike="noStrik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2463282" y="5119829"/>
            <a:ext cx="7418656" cy="636309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권용석   주강희   이건용   이경철</a:t>
            </a:r>
            <a:r>
              <a:rPr b="0" i="0" lang="ko-KR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endParaRPr b="0" i="0" sz="2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1"/>
          <p:cNvSpPr/>
          <p:nvPr/>
        </p:nvSpPr>
        <p:spPr>
          <a:xfrm rot="2457960">
            <a:off x="8755524" y="3319168"/>
            <a:ext cx="474880" cy="994103"/>
          </a:xfrm>
          <a:prstGeom prst="rect">
            <a:avLst/>
          </a:prstGeom>
          <a:solidFill>
            <a:srgbClr val="9C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"/>
          <p:cNvSpPr/>
          <p:nvPr/>
        </p:nvSpPr>
        <p:spPr>
          <a:xfrm flipH="1" rot="-5400000">
            <a:off x="7448825" y="2114829"/>
            <a:ext cx="6858001" cy="2628349"/>
          </a:xfrm>
          <a:prstGeom prst="rtTriangle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p10"/>
          <p:cNvSpPr/>
          <p:nvPr/>
        </p:nvSpPr>
        <p:spPr>
          <a:xfrm rot="-5400000">
            <a:off x="7134136" y="1800135"/>
            <a:ext cx="6858000" cy="3257729"/>
          </a:xfrm>
          <a:prstGeom prst="rtTriangle">
            <a:avLst/>
          </a:prstGeom>
          <a:solidFill>
            <a:srgbClr val="9C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p10"/>
          <p:cNvSpPr/>
          <p:nvPr/>
        </p:nvSpPr>
        <p:spPr>
          <a:xfrm>
            <a:off x="3146767" y="1505465"/>
            <a:ext cx="377073" cy="377073"/>
          </a:xfrm>
          <a:prstGeom prst="diamond">
            <a:avLst/>
          </a:prstGeom>
          <a:solidFill>
            <a:srgbClr val="8EBA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p10"/>
          <p:cNvSpPr txBox="1"/>
          <p:nvPr/>
        </p:nvSpPr>
        <p:spPr>
          <a:xfrm>
            <a:off x="3616662" y="1491096"/>
            <a:ext cx="45576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연도별 사고 건수와 사망률 비교</a:t>
            </a:r>
            <a:endParaRPr sz="2400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0"/>
          <p:cNvSpPr/>
          <p:nvPr/>
        </p:nvSpPr>
        <p:spPr>
          <a:xfrm>
            <a:off x="8242508" y="1505465"/>
            <a:ext cx="377073" cy="377073"/>
          </a:xfrm>
          <a:prstGeom prst="diamond">
            <a:avLst/>
          </a:prstGeom>
          <a:solidFill>
            <a:srgbClr val="8EBA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9" name="Google Shape;249;p10"/>
          <p:cNvGraphicFramePr/>
          <p:nvPr/>
        </p:nvGraphicFramePr>
        <p:xfrm>
          <a:off x="758563" y="2254209"/>
          <a:ext cx="4991878" cy="3762046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250" name="Google Shape;250;p10"/>
          <p:cNvGraphicFramePr/>
          <p:nvPr/>
        </p:nvGraphicFramePr>
        <p:xfrm>
          <a:off x="6206615" y="2254209"/>
          <a:ext cx="4991878" cy="3769572"/>
        </p:xfrm>
        <a:graphic>
          <a:graphicData uri="http://schemas.openxmlformats.org/drawingml/2006/chart">
            <c:chart r:id="rId4"/>
          </a:graphicData>
        </a:graphic>
      </p:graphicFrame>
      <p:sp>
        <p:nvSpPr>
          <p:cNvPr id="251" name="Google Shape;251;p10"/>
          <p:cNvSpPr/>
          <p:nvPr/>
        </p:nvSpPr>
        <p:spPr>
          <a:xfrm>
            <a:off x="1" y="-3978"/>
            <a:ext cx="3557846" cy="630009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3 교통사고 데이터 분석</a:t>
            </a:r>
            <a:endParaRPr sz="240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p10"/>
          <p:cNvSpPr/>
          <p:nvPr/>
        </p:nvSpPr>
        <p:spPr>
          <a:xfrm>
            <a:off x="3395952" y="517637"/>
            <a:ext cx="524198" cy="524198"/>
          </a:xfrm>
          <a:prstGeom prst="rect">
            <a:avLst/>
          </a:prstGeom>
          <a:solidFill>
            <a:srgbClr val="9C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1"/>
          <p:cNvSpPr/>
          <p:nvPr/>
        </p:nvSpPr>
        <p:spPr>
          <a:xfrm>
            <a:off x="3395952" y="517637"/>
            <a:ext cx="524198" cy="524198"/>
          </a:xfrm>
          <a:prstGeom prst="rect">
            <a:avLst/>
          </a:prstGeom>
          <a:solidFill>
            <a:srgbClr val="9C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p11"/>
          <p:cNvSpPr/>
          <p:nvPr/>
        </p:nvSpPr>
        <p:spPr>
          <a:xfrm flipH="1" rot="-5400000">
            <a:off x="7448825" y="2114829"/>
            <a:ext cx="6858001" cy="2628349"/>
          </a:xfrm>
          <a:prstGeom prst="rtTriangle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" name="Google Shape;259;p11"/>
          <p:cNvSpPr/>
          <p:nvPr/>
        </p:nvSpPr>
        <p:spPr>
          <a:xfrm rot="-5400000">
            <a:off x="7134136" y="1800135"/>
            <a:ext cx="6858000" cy="3257729"/>
          </a:xfrm>
          <a:prstGeom prst="rtTriangle">
            <a:avLst/>
          </a:prstGeom>
          <a:solidFill>
            <a:srgbClr val="9C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p11"/>
          <p:cNvSpPr/>
          <p:nvPr/>
        </p:nvSpPr>
        <p:spPr>
          <a:xfrm>
            <a:off x="5255662" y="2776598"/>
            <a:ext cx="606490" cy="35787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p11"/>
          <p:cNvSpPr/>
          <p:nvPr/>
        </p:nvSpPr>
        <p:spPr>
          <a:xfrm rot="8012988">
            <a:off x="7717040" y="4724225"/>
            <a:ext cx="1099322" cy="559503"/>
          </a:xfrm>
          <a:prstGeom prst="rightArrow">
            <a:avLst>
              <a:gd fmla="val 37651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p11"/>
          <p:cNvSpPr/>
          <p:nvPr/>
        </p:nvSpPr>
        <p:spPr>
          <a:xfrm>
            <a:off x="1" y="5547"/>
            <a:ext cx="3557846" cy="630009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3 교통사고 데이터 분석</a:t>
            </a:r>
            <a:endParaRPr sz="240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" name="Google Shape;263;p11"/>
          <p:cNvSpPr/>
          <p:nvPr/>
        </p:nvSpPr>
        <p:spPr>
          <a:xfrm>
            <a:off x="3146767" y="1430648"/>
            <a:ext cx="377073" cy="377073"/>
          </a:xfrm>
          <a:prstGeom prst="diamond">
            <a:avLst/>
          </a:prstGeom>
          <a:solidFill>
            <a:srgbClr val="8EBA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p11"/>
          <p:cNvSpPr txBox="1"/>
          <p:nvPr/>
        </p:nvSpPr>
        <p:spPr>
          <a:xfrm>
            <a:off x="3616662" y="1416279"/>
            <a:ext cx="45576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요일별 사고 건수와 사망률 비교</a:t>
            </a:r>
            <a:endParaRPr sz="2400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1"/>
          <p:cNvSpPr/>
          <p:nvPr/>
        </p:nvSpPr>
        <p:spPr>
          <a:xfrm>
            <a:off x="8177222" y="1430648"/>
            <a:ext cx="377073" cy="377073"/>
          </a:xfrm>
          <a:prstGeom prst="diamond">
            <a:avLst/>
          </a:prstGeom>
          <a:solidFill>
            <a:srgbClr val="8EBA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6" name="Google Shape;266;p11"/>
          <p:cNvGraphicFramePr/>
          <p:nvPr/>
        </p:nvGraphicFramePr>
        <p:xfrm>
          <a:off x="1129653" y="1969151"/>
          <a:ext cx="3724170" cy="2266386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267" name="Google Shape;267;p11"/>
          <p:cNvGraphicFramePr/>
          <p:nvPr/>
        </p:nvGraphicFramePr>
        <p:xfrm>
          <a:off x="6263991" y="1977093"/>
          <a:ext cx="3724171" cy="2266386"/>
        </p:xfrm>
        <a:graphic>
          <a:graphicData uri="http://schemas.openxmlformats.org/drawingml/2006/chart">
            <c:chart r:id="rId4"/>
          </a:graphicData>
        </a:graphic>
      </p:graphicFrame>
      <p:graphicFrame>
        <p:nvGraphicFramePr>
          <p:cNvPr id="268" name="Google Shape;268;p11"/>
          <p:cNvGraphicFramePr/>
          <p:nvPr/>
        </p:nvGraphicFramePr>
        <p:xfrm>
          <a:off x="3500502" y="4342628"/>
          <a:ext cx="4098629" cy="2268664"/>
        </p:xfrm>
        <a:graphic>
          <a:graphicData uri="http://schemas.openxmlformats.org/drawingml/2006/chart">
            <c:chart r:id="rId5"/>
          </a:graphicData>
        </a:graphic>
      </p:graphicFrame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"/>
          <p:cNvSpPr/>
          <p:nvPr/>
        </p:nvSpPr>
        <p:spPr>
          <a:xfrm>
            <a:off x="1" y="5547"/>
            <a:ext cx="3557846" cy="630009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3 교통사고 데이터 분석</a:t>
            </a:r>
            <a:endParaRPr sz="240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p12"/>
          <p:cNvSpPr/>
          <p:nvPr/>
        </p:nvSpPr>
        <p:spPr>
          <a:xfrm>
            <a:off x="3365680" y="504054"/>
            <a:ext cx="524198" cy="524198"/>
          </a:xfrm>
          <a:prstGeom prst="rect">
            <a:avLst/>
          </a:prstGeom>
          <a:solidFill>
            <a:srgbClr val="9C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p12"/>
          <p:cNvSpPr/>
          <p:nvPr/>
        </p:nvSpPr>
        <p:spPr>
          <a:xfrm flipH="1" rot="-5400000">
            <a:off x="7448825" y="2114829"/>
            <a:ext cx="6858001" cy="2628349"/>
          </a:xfrm>
          <a:prstGeom prst="rtTriangle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p12"/>
          <p:cNvSpPr/>
          <p:nvPr/>
        </p:nvSpPr>
        <p:spPr>
          <a:xfrm rot="-5400000">
            <a:off x="7134136" y="1800135"/>
            <a:ext cx="6858000" cy="3257729"/>
          </a:xfrm>
          <a:prstGeom prst="rtTriangle">
            <a:avLst/>
          </a:prstGeom>
          <a:solidFill>
            <a:srgbClr val="9C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" name="Google Shape;277;p12"/>
          <p:cNvSpPr/>
          <p:nvPr/>
        </p:nvSpPr>
        <p:spPr>
          <a:xfrm>
            <a:off x="2372327" y="1480526"/>
            <a:ext cx="377073" cy="377073"/>
          </a:xfrm>
          <a:prstGeom prst="diamond">
            <a:avLst/>
          </a:prstGeom>
          <a:solidFill>
            <a:srgbClr val="8EBA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8" name="Google Shape;278;p12"/>
          <p:cNvSpPr txBox="1"/>
          <p:nvPr/>
        </p:nvSpPr>
        <p:spPr>
          <a:xfrm>
            <a:off x="2842222" y="1466157"/>
            <a:ext cx="588173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지역별 발생 건수와 자동차 등록대수 비교</a:t>
            </a:r>
            <a:endParaRPr sz="2400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2"/>
          <p:cNvSpPr/>
          <p:nvPr/>
        </p:nvSpPr>
        <p:spPr>
          <a:xfrm>
            <a:off x="8723960" y="1466153"/>
            <a:ext cx="377073" cy="377073"/>
          </a:xfrm>
          <a:prstGeom prst="diamond">
            <a:avLst/>
          </a:prstGeom>
          <a:solidFill>
            <a:srgbClr val="8EBA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0" name="Google Shape;280;p12"/>
          <p:cNvSpPr/>
          <p:nvPr/>
        </p:nvSpPr>
        <p:spPr>
          <a:xfrm>
            <a:off x="5578590" y="6067990"/>
            <a:ext cx="724619" cy="685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1" name="Google Shape;281;p12"/>
          <p:cNvGraphicFramePr/>
          <p:nvPr/>
        </p:nvGraphicFramePr>
        <p:xfrm>
          <a:off x="669966" y="2119744"/>
          <a:ext cx="5111344" cy="3844037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282" name="Google Shape;282;p12"/>
          <p:cNvGraphicFramePr/>
          <p:nvPr/>
        </p:nvGraphicFramePr>
        <p:xfrm>
          <a:off x="6096000" y="2119744"/>
          <a:ext cx="4924425" cy="3844037"/>
        </p:xfrm>
        <a:graphic>
          <a:graphicData uri="http://schemas.openxmlformats.org/drawingml/2006/chart">
            <c:chart r:id="rId4"/>
          </a:graphicData>
        </a:graphic>
      </p:graphicFrame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"/>
          <p:cNvSpPr/>
          <p:nvPr/>
        </p:nvSpPr>
        <p:spPr>
          <a:xfrm>
            <a:off x="3365680" y="504054"/>
            <a:ext cx="524198" cy="524198"/>
          </a:xfrm>
          <a:prstGeom prst="rect">
            <a:avLst/>
          </a:prstGeom>
          <a:solidFill>
            <a:srgbClr val="9C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p13"/>
          <p:cNvSpPr/>
          <p:nvPr/>
        </p:nvSpPr>
        <p:spPr>
          <a:xfrm flipH="1" rot="-5400000">
            <a:off x="7448825" y="2114829"/>
            <a:ext cx="6858001" cy="2628349"/>
          </a:xfrm>
          <a:prstGeom prst="rtTriangle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p13"/>
          <p:cNvSpPr/>
          <p:nvPr/>
        </p:nvSpPr>
        <p:spPr>
          <a:xfrm rot="-5400000">
            <a:off x="7134136" y="1800135"/>
            <a:ext cx="6858000" cy="3257729"/>
          </a:xfrm>
          <a:prstGeom prst="rtTriangle">
            <a:avLst/>
          </a:prstGeom>
          <a:solidFill>
            <a:srgbClr val="9C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0" name="Google Shape;290;p13"/>
          <p:cNvSpPr/>
          <p:nvPr/>
        </p:nvSpPr>
        <p:spPr>
          <a:xfrm>
            <a:off x="1" y="5547"/>
            <a:ext cx="3557846" cy="630009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3 교통사고 데이터 분석</a:t>
            </a:r>
            <a:endParaRPr sz="240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p13"/>
          <p:cNvSpPr/>
          <p:nvPr/>
        </p:nvSpPr>
        <p:spPr>
          <a:xfrm>
            <a:off x="2988607" y="1204779"/>
            <a:ext cx="377073" cy="377073"/>
          </a:xfrm>
          <a:prstGeom prst="diamond">
            <a:avLst/>
          </a:prstGeom>
          <a:solidFill>
            <a:srgbClr val="8EBA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" name="Google Shape;292;p13"/>
          <p:cNvSpPr txBox="1"/>
          <p:nvPr/>
        </p:nvSpPr>
        <p:spPr>
          <a:xfrm>
            <a:off x="3458502" y="1190410"/>
            <a:ext cx="588173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지역별 발생 건수와 자동차 등록대수 비교</a:t>
            </a:r>
            <a:endParaRPr sz="2400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3"/>
          <p:cNvSpPr/>
          <p:nvPr/>
        </p:nvSpPr>
        <p:spPr>
          <a:xfrm>
            <a:off x="9263409" y="1226866"/>
            <a:ext cx="377073" cy="377073"/>
          </a:xfrm>
          <a:prstGeom prst="diamond">
            <a:avLst/>
          </a:prstGeom>
          <a:solidFill>
            <a:srgbClr val="8EBA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4" name="Google Shape;294;p13"/>
          <p:cNvGraphicFramePr/>
          <p:nvPr/>
        </p:nvGraphicFramePr>
        <p:xfrm>
          <a:off x="1466850" y="1690688"/>
          <a:ext cx="9305925" cy="4006008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295" name="Google Shape;295;p13"/>
          <p:cNvSpPr txBox="1"/>
          <p:nvPr/>
        </p:nvSpPr>
        <p:spPr>
          <a:xfrm>
            <a:off x="1342052" y="5971981"/>
            <a:ext cx="892589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『</a:t>
            </a:r>
            <a:r>
              <a:rPr b="1" lang="ko-KR" sz="20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경기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』 가 자동차 등록 사고 건수도 많지만 사망률은 『</a:t>
            </a:r>
            <a:r>
              <a:rPr b="1" lang="ko-KR" sz="20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충남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』이 가장 크게 나타난다.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"/>
          <p:cNvSpPr/>
          <p:nvPr/>
        </p:nvSpPr>
        <p:spPr>
          <a:xfrm flipH="1" rot="-5400000">
            <a:off x="7448825" y="2114829"/>
            <a:ext cx="6858001" cy="2628349"/>
          </a:xfrm>
          <a:prstGeom prst="rtTriangle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p14"/>
          <p:cNvSpPr/>
          <p:nvPr/>
        </p:nvSpPr>
        <p:spPr>
          <a:xfrm rot="-5400000">
            <a:off x="7134136" y="1800135"/>
            <a:ext cx="6858000" cy="3257729"/>
          </a:xfrm>
          <a:prstGeom prst="rtTriangle">
            <a:avLst/>
          </a:prstGeom>
          <a:solidFill>
            <a:srgbClr val="9C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2" name="Google Shape;302;p14"/>
          <p:cNvSpPr/>
          <p:nvPr/>
        </p:nvSpPr>
        <p:spPr>
          <a:xfrm>
            <a:off x="5056596" y="3521962"/>
            <a:ext cx="840443" cy="858416"/>
          </a:xfrm>
          <a:prstGeom prst="plus">
            <a:avLst>
              <a:gd fmla="val 45559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3" name="Google Shape;303;p14"/>
          <p:cNvSpPr/>
          <p:nvPr/>
        </p:nvSpPr>
        <p:spPr>
          <a:xfrm rot="5400000">
            <a:off x="5142523" y="6014117"/>
            <a:ext cx="736044" cy="95172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4" name="Google Shape;304;p14"/>
          <p:cNvSpPr/>
          <p:nvPr/>
        </p:nvSpPr>
        <p:spPr>
          <a:xfrm>
            <a:off x="2282245" y="1430648"/>
            <a:ext cx="377073" cy="377073"/>
          </a:xfrm>
          <a:prstGeom prst="diamond">
            <a:avLst/>
          </a:prstGeom>
          <a:solidFill>
            <a:srgbClr val="8EBA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5" name="Google Shape;305;p14"/>
          <p:cNvSpPr txBox="1"/>
          <p:nvPr/>
        </p:nvSpPr>
        <p:spPr>
          <a:xfrm>
            <a:off x="2752140" y="1416279"/>
            <a:ext cx="557396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도로 종류별 사고 건수와 사망자수 비교</a:t>
            </a:r>
            <a:endParaRPr sz="2400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4"/>
          <p:cNvSpPr/>
          <p:nvPr/>
        </p:nvSpPr>
        <p:spPr>
          <a:xfrm>
            <a:off x="8418924" y="1430648"/>
            <a:ext cx="377073" cy="377073"/>
          </a:xfrm>
          <a:prstGeom prst="diamond">
            <a:avLst/>
          </a:prstGeom>
          <a:solidFill>
            <a:srgbClr val="8EBA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7" name="Google Shape;307;p14"/>
          <p:cNvSpPr/>
          <p:nvPr/>
        </p:nvSpPr>
        <p:spPr>
          <a:xfrm>
            <a:off x="3395952" y="517637"/>
            <a:ext cx="524198" cy="524198"/>
          </a:xfrm>
          <a:prstGeom prst="rect">
            <a:avLst/>
          </a:prstGeom>
          <a:solidFill>
            <a:srgbClr val="9C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8" name="Google Shape;308;p14"/>
          <p:cNvSpPr/>
          <p:nvPr/>
        </p:nvSpPr>
        <p:spPr>
          <a:xfrm>
            <a:off x="1" y="5547"/>
            <a:ext cx="3557846" cy="630009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3 교통사고 데이터 분석</a:t>
            </a:r>
            <a:endParaRPr sz="240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9" name="Google Shape;309;p14"/>
          <p:cNvGraphicFramePr/>
          <p:nvPr/>
        </p:nvGraphicFramePr>
        <p:xfrm>
          <a:off x="6183346" y="2116186"/>
          <a:ext cx="3993721" cy="3161211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310" name="Google Shape;310;p14"/>
          <p:cNvGraphicFramePr/>
          <p:nvPr/>
        </p:nvGraphicFramePr>
        <p:xfrm>
          <a:off x="863356" y="2124222"/>
          <a:ext cx="3983133" cy="3153175"/>
        </p:xfrm>
        <a:graphic>
          <a:graphicData uri="http://schemas.openxmlformats.org/drawingml/2006/chart">
            <c:chart r:id="rId4"/>
          </a:graphicData>
        </a:graphic>
      </p:graphicFrame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5"/>
          <p:cNvSpPr/>
          <p:nvPr/>
        </p:nvSpPr>
        <p:spPr>
          <a:xfrm>
            <a:off x="1" y="5547"/>
            <a:ext cx="3557846" cy="630009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3 교통사고 데이터 분석</a:t>
            </a:r>
            <a:endParaRPr sz="240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6" name="Google Shape;316;p15"/>
          <p:cNvSpPr/>
          <p:nvPr/>
        </p:nvSpPr>
        <p:spPr>
          <a:xfrm flipH="1" rot="-5400000">
            <a:off x="7448825" y="2114829"/>
            <a:ext cx="6858001" cy="2628349"/>
          </a:xfrm>
          <a:prstGeom prst="rtTriangle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7" name="Google Shape;317;p15"/>
          <p:cNvSpPr/>
          <p:nvPr/>
        </p:nvSpPr>
        <p:spPr>
          <a:xfrm rot="-5400000">
            <a:off x="7134136" y="1800135"/>
            <a:ext cx="6858000" cy="3257729"/>
          </a:xfrm>
          <a:prstGeom prst="rtTriangle">
            <a:avLst/>
          </a:prstGeom>
          <a:solidFill>
            <a:srgbClr val="9C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8" name="Google Shape;318;p15"/>
          <p:cNvSpPr/>
          <p:nvPr/>
        </p:nvSpPr>
        <p:spPr>
          <a:xfrm>
            <a:off x="3395952" y="517637"/>
            <a:ext cx="524198" cy="524198"/>
          </a:xfrm>
          <a:prstGeom prst="rect">
            <a:avLst/>
          </a:prstGeom>
          <a:solidFill>
            <a:srgbClr val="9C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9" name="Google Shape;319;p15"/>
          <p:cNvSpPr/>
          <p:nvPr/>
        </p:nvSpPr>
        <p:spPr>
          <a:xfrm>
            <a:off x="3346281" y="1421123"/>
            <a:ext cx="377073" cy="377073"/>
          </a:xfrm>
          <a:prstGeom prst="diamond">
            <a:avLst/>
          </a:prstGeom>
          <a:solidFill>
            <a:srgbClr val="8EBA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0" name="Google Shape;320;p15"/>
          <p:cNvSpPr txBox="1"/>
          <p:nvPr/>
        </p:nvSpPr>
        <p:spPr>
          <a:xfrm>
            <a:off x="3816176" y="1406754"/>
            <a:ext cx="35413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도로 종류별 사망률 비교</a:t>
            </a:r>
            <a:endParaRPr sz="2400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5"/>
          <p:cNvSpPr/>
          <p:nvPr/>
        </p:nvSpPr>
        <p:spPr>
          <a:xfrm>
            <a:off x="7505965" y="1449049"/>
            <a:ext cx="377073" cy="377073"/>
          </a:xfrm>
          <a:prstGeom prst="diamond">
            <a:avLst/>
          </a:prstGeom>
          <a:solidFill>
            <a:srgbClr val="8EBA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22" name="Google Shape;322;p15"/>
          <p:cNvGraphicFramePr/>
          <p:nvPr/>
        </p:nvGraphicFramePr>
        <p:xfrm>
          <a:off x="1895473" y="1932316"/>
          <a:ext cx="7861001" cy="4019910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6"/>
          <p:cNvSpPr/>
          <p:nvPr/>
        </p:nvSpPr>
        <p:spPr>
          <a:xfrm>
            <a:off x="1" y="5547"/>
            <a:ext cx="3557846" cy="630009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3 교통사고 데이터 분석</a:t>
            </a:r>
            <a:endParaRPr sz="240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8" name="Google Shape;328;p16"/>
          <p:cNvSpPr/>
          <p:nvPr/>
        </p:nvSpPr>
        <p:spPr>
          <a:xfrm>
            <a:off x="3365680" y="504054"/>
            <a:ext cx="524198" cy="524198"/>
          </a:xfrm>
          <a:prstGeom prst="rect">
            <a:avLst/>
          </a:prstGeom>
          <a:solidFill>
            <a:srgbClr val="9C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9" name="Google Shape;329;p16"/>
          <p:cNvSpPr/>
          <p:nvPr/>
        </p:nvSpPr>
        <p:spPr>
          <a:xfrm flipH="1" rot="-5400000">
            <a:off x="7448825" y="2114829"/>
            <a:ext cx="6858001" cy="2628349"/>
          </a:xfrm>
          <a:prstGeom prst="rtTriangle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0" name="Google Shape;330;p16"/>
          <p:cNvSpPr/>
          <p:nvPr/>
        </p:nvSpPr>
        <p:spPr>
          <a:xfrm rot="-5400000">
            <a:off x="7134136" y="1800135"/>
            <a:ext cx="6858000" cy="3257729"/>
          </a:xfrm>
          <a:prstGeom prst="rtTriangle">
            <a:avLst/>
          </a:prstGeom>
          <a:solidFill>
            <a:srgbClr val="9C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" name="Google Shape;331;p16"/>
          <p:cNvSpPr/>
          <p:nvPr/>
        </p:nvSpPr>
        <p:spPr>
          <a:xfrm>
            <a:off x="8473365" y="1483277"/>
            <a:ext cx="377073" cy="377073"/>
          </a:xfrm>
          <a:prstGeom prst="diamond">
            <a:avLst/>
          </a:prstGeom>
          <a:solidFill>
            <a:srgbClr val="8EBA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2" name="Google Shape;332;p16"/>
          <p:cNvSpPr/>
          <p:nvPr/>
        </p:nvSpPr>
        <p:spPr>
          <a:xfrm>
            <a:off x="3512640" y="1472556"/>
            <a:ext cx="377073" cy="377073"/>
          </a:xfrm>
          <a:prstGeom prst="diamond">
            <a:avLst/>
          </a:prstGeom>
          <a:solidFill>
            <a:srgbClr val="8EBA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p16"/>
          <p:cNvSpPr txBox="1"/>
          <p:nvPr/>
        </p:nvSpPr>
        <p:spPr>
          <a:xfrm>
            <a:off x="3982535" y="1458187"/>
            <a:ext cx="45576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날씨별 발생 건수와 사망률 비교</a:t>
            </a:r>
            <a:endParaRPr sz="2400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4" name="Google Shape;334;p16"/>
          <p:cNvGraphicFramePr/>
          <p:nvPr/>
        </p:nvGraphicFramePr>
        <p:xfrm>
          <a:off x="936938" y="2220686"/>
          <a:ext cx="5309121" cy="4048124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335" name="Google Shape;335;p16"/>
          <p:cNvGraphicFramePr/>
          <p:nvPr/>
        </p:nvGraphicFramePr>
        <p:xfrm>
          <a:off x="6584195" y="2220682"/>
          <a:ext cx="4532485" cy="4048128"/>
        </p:xfrm>
        <a:graphic>
          <a:graphicData uri="http://schemas.openxmlformats.org/drawingml/2006/chart">
            <c:chart r:id="rId4"/>
          </a:graphicData>
        </a:graphic>
      </p:graphicFrame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7"/>
          <p:cNvSpPr/>
          <p:nvPr/>
        </p:nvSpPr>
        <p:spPr>
          <a:xfrm flipH="1">
            <a:off x="-4" y="4704710"/>
            <a:ext cx="12192000" cy="2106891"/>
          </a:xfrm>
          <a:prstGeom prst="rtTriangle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1" name="Google Shape;341;p17"/>
          <p:cNvSpPr/>
          <p:nvPr/>
        </p:nvSpPr>
        <p:spPr>
          <a:xfrm>
            <a:off x="18655" y="5096962"/>
            <a:ext cx="12192000" cy="1786379"/>
          </a:xfrm>
          <a:prstGeom prst="rtTriangle">
            <a:avLst/>
          </a:prstGeom>
          <a:solidFill>
            <a:srgbClr val="9C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2" name="Google Shape;342;p17"/>
          <p:cNvSpPr/>
          <p:nvPr/>
        </p:nvSpPr>
        <p:spPr>
          <a:xfrm>
            <a:off x="924975" y="2031760"/>
            <a:ext cx="377073" cy="377073"/>
          </a:xfrm>
          <a:prstGeom prst="diamond">
            <a:avLst/>
          </a:prstGeom>
          <a:solidFill>
            <a:srgbClr val="8EBA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3" name="Google Shape;343;p17"/>
          <p:cNvSpPr/>
          <p:nvPr/>
        </p:nvSpPr>
        <p:spPr>
          <a:xfrm>
            <a:off x="8944595" y="0"/>
            <a:ext cx="3247401" cy="636309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5조 팀 프로젝트</a:t>
            </a:r>
            <a:endParaRPr sz="280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4" name="Google Shape;344;p17"/>
          <p:cNvSpPr/>
          <p:nvPr/>
        </p:nvSpPr>
        <p:spPr>
          <a:xfrm>
            <a:off x="921979" y="3399044"/>
            <a:ext cx="377073" cy="377073"/>
          </a:xfrm>
          <a:prstGeom prst="diamond">
            <a:avLst/>
          </a:prstGeom>
          <a:solidFill>
            <a:srgbClr val="8EBA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5" name="Google Shape;345;p17"/>
          <p:cNvSpPr txBox="1"/>
          <p:nvPr/>
        </p:nvSpPr>
        <p:spPr>
          <a:xfrm>
            <a:off x="1370849" y="3906356"/>
            <a:ext cx="59407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사고다발 지역에 위험 안내 표지판 설치</a:t>
            </a:r>
            <a:endParaRPr b="1" sz="180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6" name="Google Shape;346;p17"/>
          <p:cNvSpPr/>
          <p:nvPr/>
        </p:nvSpPr>
        <p:spPr>
          <a:xfrm>
            <a:off x="941181" y="3918275"/>
            <a:ext cx="377073" cy="377073"/>
          </a:xfrm>
          <a:prstGeom prst="diamond">
            <a:avLst/>
          </a:prstGeom>
          <a:solidFill>
            <a:srgbClr val="8EBA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7" name="Google Shape;347;p17"/>
          <p:cNvSpPr txBox="1"/>
          <p:nvPr/>
        </p:nvSpPr>
        <p:spPr>
          <a:xfrm>
            <a:off x="1351646" y="3392632"/>
            <a:ext cx="63370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사고가 많이 일어나는 기간에 안전운전에 관련된 뉴스 송출</a:t>
            </a:r>
            <a:endParaRPr/>
          </a:p>
        </p:txBody>
      </p:sp>
      <p:sp>
        <p:nvSpPr>
          <p:cNvPr id="348" name="Google Shape;348;p17"/>
          <p:cNvSpPr txBox="1"/>
          <p:nvPr/>
        </p:nvSpPr>
        <p:spPr>
          <a:xfrm>
            <a:off x="1302048" y="1940542"/>
            <a:ext cx="6028782" cy="1338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도로면의 상태에 따라 커지는 사고의 위험성 </a:t>
            </a:r>
            <a:endParaRPr b="1" sz="180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 ☞ 미리 타이어의 마모 상태를 체크</a:t>
            </a:r>
            <a:endParaRPr b="1" sz="180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 ☞ 미끄러운 도로면 통행시 감속 운전</a:t>
            </a:r>
            <a:endParaRPr b="1" sz="180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9" name="Google Shape;349;p17"/>
          <p:cNvSpPr/>
          <p:nvPr/>
        </p:nvSpPr>
        <p:spPr>
          <a:xfrm>
            <a:off x="7707902" y="1835745"/>
            <a:ext cx="4331697" cy="273698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50" name="Google Shape;35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13112" y="1822609"/>
            <a:ext cx="4326487" cy="275012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pic>
        <p:nvPicPr>
          <p:cNvPr id="351" name="Google Shape;35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05296" y="1822609"/>
            <a:ext cx="4336907" cy="275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17"/>
          <p:cNvSpPr/>
          <p:nvPr/>
        </p:nvSpPr>
        <p:spPr>
          <a:xfrm>
            <a:off x="503853" y="746914"/>
            <a:ext cx="3893210" cy="740464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36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4 결론 및 대책</a:t>
            </a:r>
            <a:endParaRPr sz="360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3" name="Google Shape;353;p17"/>
          <p:cNvSpPr/>
          <p:nvPr/>
        </p:nvSpPr>
        <p:spPr>
          <a:xfrm>
            <a:off x="4202623" y="446326"/>
            <a:ext cx="524198" cy="524198"/>
          </a:xfrm>
          <a:prstGeom prst="rect">
            <a:avLst/>
          </a:prstGeom>
          <a:solidFill>
            <a:srgbClr val="9C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" name="Google Shape;354;p17"/>
          <p:cNvSpPr/>
          <p:nvPr/>
        </p:nvSpPr>
        <p:spPr>
          <a:xfrm>
            <a:off x="944177" y="4444068"/>
            <a:ext cx="377073" cy="377073"/>
          </a:xfrm>
          <a:prstGeom prst="diamond">
            <a:avLst/>
          </a:prstGeom>
          <a:solidFill>
            <a:srgbClr val="8EBA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5" name="Google Shape;355;p17"/>
          <p:cNvSpPr txBox="1"/>
          <p:nvPr/>
        </p:nvSpPr>
        <p:spPr>
          <a:xfrm>
            <a:off x="1397562" y="4428889"/>
            <a:ext cx="60374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사고가 많이 일어나는 지역에 단속 카메라 설치</a:t>
            </a:r>
            <a:endParaRPr b="1" sz="180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56" name="Google Shape;356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10507" y="1812781"/>
            <a:ext cx="4329091" cy="275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17"/>
          <p:cNvSpPr txBox="1"/>
          <p:nvPr/>
        </p:nvSpPr>
        <p:spPr>
          <a:xfrm>
            <a:off x="1401408" y="4940815"/>
            <a:ext cx="67068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 모든 운전자의 안전한 운전습관 ( 방어 운전은 필수!! )</a:t>
            </a:r>
            <a:endParaRPr b="1" sz="200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58" name="Google Shape;358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86092" y="1802953"/>
            <a:ext cx="4353505" cy="3137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EAF6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8"/>
          <p:cNvSpPr/>
          <p:nvPr/>
        </p:nvSpPr>
        <p:spPr>
          <a:xfrm flipH="1">
            <a:off x="-13389" y="4751109"/>
            <a:ext cx="12192000" cy="2106891"/>
          </a:xfrm>
          <a:prstGeom prst="rtTriangle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4" name="Google Shape;364;p18"/>
          <p:cNvSpPr/>
          <p:nvPr/>
        </p:nvSpPr>
        <p:spPr>
          <a:xfrm>
            <a:off x="0" y="5071621"/>
            <a:ext cx="12192000" cy="1786379"/>
          </a:xfrm>
          <a:prstGeom prst="rtTriangle">
            <a:avLst/>
          </a:prstGeom>
          <a:solidFill>
            <a:srgbClr val="9C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5" name="Google Shape;365;p18"/>
          <p:cNvSpPr/>
          <p:nvPr/>
        </p:nvSpPr>
        <p:spPr>
          <a:xfrm>
            <a:off x="0" y="607294"/>
            <a:ext cx="6092890" cy="781692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6" name="Google Shape;366;p18"/>
          <p:cNvSpPr txBox="1"/>
          <p:nvPr/>
        </p:nvSpPr>
        <p:spPr>
          <a:xfrm>
            <a:off x="175619" y="681100"/>
            <a:ext cx="575510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5 프로젝트를 마감하며…</a:t>
            </a:r>
            <a:endParaRPr sz="4000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8"/>
          <p:cNvSpPr/>
          <p:nvPr/>
        </p:nvSpPr>
        <p:spPr>
          <a:xfrm>
            <a:off x="1418515" y="4152191"/>
            <a:ext cx="377073" cy="377073"/>
          </a:xfrm>
          <a:prstGeom prst="diamond">
            <a:avLst/>
          </a:prstGeom>
          <a:solidFill>
            <a:srgbClr val="8EBA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8" name="Google Shape;368;p18"/>
          <p:cNvSpPr/>
          <p:nvPr/>
        </p:nvSpPr>
        <p:spPr>
          <a:xfrm>
            <a:off x="8944595" y="0"/>
            <a:ext cx="3247401" cy="636309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5조 팀 프로젝트</a:t>
            </a:r>
            <a:endParaRPr sz="280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9" name="Google Shape;369;p18"/>
          <p:cNvSpPr/>
          <p:nvPr/>
        </p:nvSpPr>
        <p:spPr>
          <a:xfrm>
            <a:off x="1387850" y="2388635"/>
            <a:ext cx="1739411" cy="15022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0" name="Google Shape;370;p18"/>
          <p:cNvSpPr/>
          <p:nvPr/>
        </p:nvSpPr>
        <p:spPr>
          <a:xfrm>
            <a:off x="8371987" y="2411624"/>
            <a:ext cx="1739411" cy="150222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1" name="Google Shape;371;p18"/>
          <p:cNvSpPr/>
          <p:nvPr/>
        </p:nvSpPr>
        <p:spPr>
          <a:xfrm>
            <a:off x="3702574" y="2381569"/>
            <a:ext cx="1739411" cy="150222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2" name="Google Shape;372;p18"/>
          <p:cNvSpPr/>
          <p:nvPr/>
        </p:nvSpPr>
        <p:spPr>
          <a:xfrm>
            <a:off x="6069939" y="2388046"/>
            <a:ext cx="1674094" cy="153021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3" name="Google Shape;373;p18"/>
          <p:cNvSpPr txBox="1"/>
          <p:nvPr/>
        </p:nvSpPr>
        <p:spPr>
          <a:xfrm>
            <a:off x="1870301" y="4152191"/>
            <a:ext cx="11569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권용석</a:t>
            </a:r>
            <a:endParaRPr sz="180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4" name="Google Shape;374;p18"/>
          <p:cNvSpPr/>
          <p:nvPr/>
        </p:nvSpPr>
        <p:spPr>
          <a:xfrm>
            <a:off x="8412001" y="4157769"/>
            <a:ext cx="377073" cy="377073"/>
          </a:xfrm>
          <a:prstGeom prst="diamond">
            <a:avLst/>
          </a:prstGeom>
          <a:solidFill>
            <a:srgbClr val="8EBA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5" name="Google Shape;375;p18"/>
          <p:cNvSpPr txBox="1"/>
          <p:nvPr/>
        </p:nvSpPr>
        <p:spPr>
          <a:xfrm>
            <a:off x="8863787" y="4157769"/>
            <a:ext cx="11569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이경철</a:t>
            </a:r>
            <a:endParaRPr sz="180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6" name="Google Shape;376;p18"/>
          <p:cNvSpPr/>
          <p:nvPr/>
        </p:nvSpPr>
        <p:spPr>
          <a:xfrm>
            <a:off x="6082611" y="4157769"/>
            <a:ext cx="377073" cy="377073"/>
          </a:xfrm>
          <a:prstGeom prst="diamond">
            <a:avLst/>
          </a:prstGeom>
          <a:solidFill>
            <a:srgbClr val="8EBA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7" name="Google Shape;377;p18"/>
          <p:cNvSpPr txBox="1"/>
          <p:nvPr/>
        </p:nvSpPr>
        <p:spPr>
          <a:xfrm>
            <a:off x="6534397" y="4157769"/>
            <a:ext cx="11569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이건용</a:t>
            </a:r>
            <a:endParaRPr sz="180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8" name="Google Shape;378;p18"/>
          <p:cNvSpPr/>
          <p:nvPr/>
        </p:nvSpPr>
        <p:spPr>
          <a:xfrm>
            <a:off x="3753222" y="4152191"/>
            <a:ext cx="377073" cy="377073"/>
          </a:xfrm>
          <a:prstGeom prst="diamond">
            <a:avLst/>
          </a:prstGeom>
          <a:solidFill>
            <a:srgbClr val="8EBA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9" name="Google Shape;379;p18"/>
          <p:cNvSpPr txBox="1"/>
          <p:nvPr/>
        </p:nvSpPr>
        <p:spPr>
          <a:xfrm>
            <a:off x="4205008" y="4152191"/>
            <a:ext cx="11569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주강희</a:t>
            </a:r>
            <a:endParaRPr sz="180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0" name="Google Shape;380;p18"/>
          <p:cNvSpPr txBox="1"/>
          <p:nvPr/>
        </p:nvSpPr>
        <p:spPr>
          <a:xfrm>
            <a:off x="1156992" y="4665111"/>
            <a:ext cx="24446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Auf Widersehen!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1" name="Google Shape;381;p18"/>
          <p:cNvSpPr txBox="1"/>
          <p:nvPr/>
        </p:nvSpPr>
        <p:spPr>
          <a:xfrm>
            <a:off x="3352404" y="4657370"/>
            <a:ext cx="24446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Addio!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2" name="Google Shape;382;p18"/>
          <p:cNvSpPr txBox="1"/>
          <p:nvPr/>
        </p:nvSpPr>
        <p:spPr>
          <a:xfrm>
            <a:off x="8019380" y="4679830"/>
            <a:ext cx="24446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수고하셨습니다!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3" name="Google Shape;383;p18"/>
          <p:cNvSpPr txBox="1"/>
          <p:nvPr/>
        </p:nvSpPr>
        <p:spPr>
          <a:xfrm>
            <a:off x="5669562" y="4660306"/>
            <a:ext cx="24446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Good Bye!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EAF6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9"/>
          <p:cNvSpPr/>
          <p:nvPr/>
        </p:nvSpPr>
        <p:spPr>
          <a:xfrm flipH="1">
            <a:off x="-1" y="4810125"/>
            <a:ext cx="12205389" cy="2047875"/>
          </a:xfrm>
          <a:prstGeom prst="rtTriangle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9" name="Google Shape;389;p19"/>
          <p:cNvSpPr/>
          <p:nvPr/>
        </p:nvSpPr>
        <p:spPr>
          <a:xfrm>
            <a:off x="13389" y="5071621"/>
            <a:ext cx="12192000" cy="1786379"/>
          </a:xfrm>
          <a:prstGeom prst="rtTriangle">
            <a:avLst/>
          </a:prstGeom>
          <a:solidFill>
            <a:srgbClr val="9C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0" name="Google Shape;390;p19"/>
          <p:cNvSpPr/>
          <p:nvPr/>
        </p:nvSpPr>
        <p:spPr>
          <a:xfrm>
            <a:off x="13389" y="607294"/>
            <a:ext cx="6092890" cy="72980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1" name="Google Shape;391;p19"/>
          <p:cNvSpPr txBox="1"/>
          <p:nvPr/>
        </p:nvSpPr>
        <p:spPr>
          <a:xfrm>
            <a:off x="189008" y="681100"/>
            <a:ext cx="494558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참고자료 및 사용프로그램</a:t>
            </a:r>
            <a:endParaRPr sz="3200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9"/>
          <p:cNvSpPr/>
          <p:nvPr/>
        </p:nvSpPr>
        <p:spPr>
          <a:xfrm>
            <a:off x="1562869" y="1938996"/>
            <a:ext cx="377073" cy="377073"/>
          </a:xfrm>
          <a:prstGeom prst="diamond">
            <a:avLst/>
          </a:prstGeom>
          <a:solidFill>
            <a:srgbClr val="8EBA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3" name="Google Shape;393;p19"/>
          <p:cNvSpPr/>
          <p:nvPr/>
        </p:nvSpPr>
        <p:spPr>
          <a:xfrm>
            <a:off x="8957984" y="0"/>
            <a:ext cx="3247401" cy="636309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5조 팀 프로젝트</a:t>
            </a:r>
            <a:endParaRPr sz="280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4" name="Google Shape;394;p19"/>
          <p:cNvSpPr txBox="1"/>
          <p:nvPr/>
        </p:nvSpPr>
        <p:spPr>
          <a:xfrm>
            <a:off x="2014654" y="1938996"/>
            <a:ext cx="37814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도로교통공단</a:t>
            </a:r>
            <a:endParaRPr sz="180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5" name="Google Shape;395;p19"/>
          <p:cNvSpPr txBox="1"/>
          <p:nvPr/>
        </p:nvSpPr>
        <p:spPr>
          <a:xfrm>
            <a:off x="6223688" y="1938996"/>
            <a:ext cx="1800225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6" name="Google Shape;396;p19"/>
          <p:cNvSpPr/>
          <p:nvPr/>
        </p:nvSpPr>
        <p:spPr>
          <a:xfrm>
            <a:off x="1562869" y="2609948"/>
            <a:ext cx="377073" cy="377073"/>
          </a:xfrm>
          <a:prstGeom prst="diamond">
            <a:avLst/>
          </a:prstGeom>
          <a:solidFill>
            <a:srgbClr val="8EBA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7" name="Google Shape;397;p19"/>
          <p:cNvSpPr txBox="1"/>
          <p:nvPr/>
        </p:nvSpPr>
        <p:spPr>
          <a:xfrm>
            <a:off x="2014654" y="2609948"/>
            <a:ext cx="37814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공공데이터포털</a:t>
            </a:r>
            <a:endParaRPr sz="180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98" name="Google Shape;39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3689" y="2586823"/>
            <a:ext cx="1800224" cy="4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19"/>
          <p:cNvSpPr/>
          <p:nvPr/>
        </p:nvSpPr>
        <p:spPr>
          <a:xfrm>
            <a:off x="1562869" y="3280545"/>
            <a:ext cx="377073" cy="377073"/>
          </a:xfrm>
          <a:prstGeom prst="diamond">
            <a:avLst/>
          </a:prstGeom>
          <a:solidFill>
            <a:srgbClr val="8EBA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0" name="Google Shape;400;p19"/>
          <p:cNvSpPr txBox="1"/>
          <p:nvPr/>
        </p:nvSpPr>
        <p:spPr>
          <a:xfrm>
            <a:off x="2014654" y="3280545"/>
            <a:ext cx="37814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기상청 기상자료개방포털</a:t>
            </a:r>
            <a:endParaRPr sz="180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1" name="Google Shape;401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23687" y="3259963"/>
            <a:ext cx="1800225" cy="398012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19"/>
          <p:cNvSpPr/>
          <p:nvPr/>
        </p:nvSpPr>
        <p:spPr>
          <a:xfrm>
            <a:off x="1562870" y="4650754"/>
            <a:ext cx="377073" cy="377073"/>
          </a:xfrm>
          <a:prstGeom prst="diamond">
            <a:avLst/>
          </a:prstGeom>
          <a:solidFill>
            <a:srgbClr val="8EBA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3" name="Google Shape;403;p19"/>
          <p:cNvSpPr txBox="1"/>
          <p:nvPr/>
        </p:nvSpPr>
        <p:spPr>
          <a:xfrm>
            <a:off x="2014655" y="4650754"/>
            <a:ext cx="37814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HADOOP ECOSYSTEM</a:t>
            </a:r>
            <a:endParaRPr sz="180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4" name="Google Shape;404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23687" y="4639110"/>
            <a:ext cx="1800225" cy="391054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19"/>
          <p:cNvSpPr/>
          <p:nvPr/>
        </p:nvSpPr>
        <p:spPr>
          <a:xfrm>
            <a:off x="1562869" y="3967597"/>
            <a:ext cx="377073" cy="377073"/>
          </a:xfrm>
          <a:prstGeom prst="diamond">
            <a:avLst/>
          </a:prstGeom>
          <a:solidFill>
            <a:srgbClr val="8EBA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6" name="Google Shape;406;p19"/>
          <p:cNvSpPr txBox="1"/>
          <p:nvPr/>
        </p:nvSpPr>
        <p:spPr>
          <a:xfrm>
            <a:off x="2014654" y="3967597"/>
            <a:ext cx="37814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교통사고뉴스기사</a:t>
            </a:r>
            <a:endParaRPr sz="180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7" name="Google Shape;407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43650" y="3941980"/>
            <a:ext cx="1609725" cy="391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419493"/>
            <a:ext cx="5896948" cy="74498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166119" y="379707"/>
            <a:ext cx="573082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400" u="none" cap="none" strike="noStrik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3600" u="none" cap="none" strike="noStrik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프로젝트 진행 Schedule</a:t>
            </a:r>
            <a:endParaRPr sz="3600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/>
          <p:nvPr/>
        </p:nvSpPr>
        <p:spPr>
          <a:xfrm flipH="1">
            <a:off x="0" y="5503177"/>
            <a:ext cx="12192000" cy="1354821"/>
          </a:xfrm>
          <a:prstGeom prst="rtTriangle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0" y="5381270"/>
            <a:ext cx="12192000" cy="1476730"/>
          </a:xfrm>
          <a:prstGeom prst="rtTriangle">
            <a:avLst/>
          </a:prstGeom>
          <a:solidFill>
            <a:srgbClr val="9C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1295945" y="2786792"/>
            <a:ext cx="2139683" cy="1323915"/>
          </a:xfrm>
          <a:prstGeom prst="homePlate">
            <a:avLst>
              <a:gd fmla="val 50000" name="adj"/>
            </a:avLst>
          </a:prstGeom>
          <a:solidFill>
            <a:srgbClr val="1E4E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2900521" y="2793502"/>
            <a:ext cx="2296628" cy="1315299"/>
          </a:xfrm>
          <a:prstGeom prst="chevron">
            <a:avLst>
              <a:gd fmla="val 50000" name="adj"/>
            </a:avLst>
          </a:prstGeom>
          <a:solidFill>
            <a:srgbClr val="27659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657233" y="2777461"/>
            <a:ext cx="2311226" cy="1323914"/>
          </a:xfrm>
          <a:prstGeom prst="chevron">
            <a:avLst>
              <a:gd fmla="val 50000" name="adj"/>
            </a:avLst>
          </a:prstGeom>
          <a:solidFill>
            <a:srgbClr val="2E7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6441384" y="2784172"/>
            <a:ext cx="2348057" cy="1315298"/>
          </a:xfrm>
          <a:prstGeom prst="chevron">
            <a:avLst>
              <a:gd fmla="val 50000" name="adj"/>
            </a:avLst>
          </a:prstGeom>
          <a:solidFill>
            <a:srgbClr val="7CAF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8243279" y="2784172"/>
            <a:ext cx="2356306" cy="1323914"/>
          </a:xfrm>
          <a:prstGeom prst="chevron">
            <a:avLst>
              <a:gd fmla="val 50000" name="adj"/>
            </a:avLst>
          </a:prstGeom>
          <a:solidFill>
            <a:srgbClr val="9C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1479511" y="2355311"/>
            <a:ext cx="1276311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3월 17일</a:t>
            </a:r>
            <a:endParaRPr sz="2200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3167020" y="2355311"/>
            <a:ext cx="1276311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3월 22일</a:t>
            </a:r>
            <a:endParaRPr sz="2200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1515357" y="3203410"/>
            <a:ext cx="14157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주제선정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3139416" y="2886942"/>
            <a:ext cx="179658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자료수집 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및 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5063894" y="2886863"/>
            <a:ext cx="14157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분석코딩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및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패턴검색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8944595" y="0"/>
            <a:ext cx="3247401" cy="636309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5조 팀 프로젝트</a:t>
            </a:r>
            <a:endParaRPr sz="280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7215302" y="3018743"/>
            <a:ext cx="80021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결과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제시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8797134" y="3043175"/>
            <a:ext cx="141577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프로젝트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발표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4841248" y="2347290"/>
            <a:ext cx="1276311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3월 28일</a:t>
            </a:r>
            <a:endParaRPr sz="2200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6615753" y="2355311"/>
            <a:ext cx="1276311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3월 31일</a:t>
            </a:r>
            <a:endParaRPr sz="2200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8480076" y="2339269"/>
            <a:ext cx="112883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4월 7일</a:t>
            </a:r>
            <a:endParaRPr sz="2200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0"/>
          <p:cNvSpPr/>
          <p:nvPr/>
        </p:nvSpPr>
        <p:spPr>
          <a:xfrm flipH="1" rot="-5400000">
            <a:off x="7834618" y="2500622"/>
            <a:ext cx="6858001" cy="1856763"/>
          </a:xfrm>
          <a:prstGeom prst="rtTriangle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3" name="Google Shape;413;p20"/>
          <p:cNvSpPr/>
          <p:nvPr/>
        </p:nvSpPr>
        <p:spPr>
          <a:xfrm rot="-5400000">
            <a:off x="7612314" y="2278310"/>
            <a:ext cx="6858000" cy="2301380"/>
          </a:xfrm>
          <a:prstGeom prst="rtTriangle">
            <a:avLst/>
          </a:prstGeom>
          <a:solidFill>
            <a:srgbClr val="9C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14" name="Google Shape;414;p20"/>
          <p:cNvGrpSpPr/>
          <p:nvPr/>
        </p:nvGrpSpPr>
        <p:grpSpPr>
          <a:xfrm>
            <a:off x="2157804" y="1893590"/>
            <a:ext cx="6468217" cy="3154710"/>
            <a:chOff x="1669410" y="1851645"/>
            <a:chExt cx="6468217" cy="3154710"/>
          </a:xfrm>
        </p:grpSpPr>
        <p:sp>
          <p:nvSpPr>
            <p:cNvPr id="415" name="Google Shape;415;p20"/>
            <p:cNvSpPr/>
            <p:nvPr/>
          </p:nvSpPr>
          <p:spPr>
            <a:xfrm>
              <a:off x="1669410" y="1946246"/>
              <a:ext cx="2130804" cy="2130804"/>
            </a:xfrm>
            <a:prstGeom prst="rect">
              <a:avLst/>
            </a:prstGeom>
            <a:solidFill>
              <a:srgbClr val="BBD6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6" name="Google Shape;416;p20"/>
            <p:cNvSpPr txBox="1"/>
            <p:nvPr/>
          </p:nvSpPr>
          <p:spPr>
            <a:xfrm>
              <a:off x="2491530" y="1851645"/>
              <a:ext cx="5646097" cy="31547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9900">
                  <a:solidFill>
                    <a:srgbClr val="27659D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lang="ko-KR" sz="16600">
                  <a:solidFill>
                    <a:srgbClr val="297AB1"/>
                  </a:solidFill>
                  <a:latin typeface="Arial"/>
                  <a:ea typeface="Arial"/>
                  <a:cs typeface="Arial"/>
                  <a:sym typeface="Arial"/>
                </a:rPr>
                <a:t>&amp;</a:t>
              </a:r>
              <a:r>
                <a:rPr lang="ko-KR" sz="19900">
                  <a:solidFill>
                    <a:srgbClr val="27659D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9900">
                <a:solidFill>
                  <a:srgbClr val="2765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1"/>
          <p:cNvSpPr/>
          <p:nvPr/>
        </p:nvSpPr>
        <p:spPr>
          <a:xfrm rot="-5400000">
            <a:off x="9822813" y="4488807"/>
            <a:ext cx="3519180" cy="1219199"/>
          </a:xfrm>
          <a:prstGeom prst="rtTriangle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2" name="Google Shape;422;p21"/>
          <p:cNvSpPr/>
          <p:nvPr/>
        </p:nvSpPr>
        <p:spPr>
          <a:xfrm flipH="1">
            <a:off x="8657439" y="5696125"/>
            <a:ext cx="3542950" cy="1170263"/>
          </a:xfrm>
          <a:prstGeom prst="rtTriangle">
            <a:avLst/>
          </a:prstGeom>
          <a:solidFill>
            <a:srgbClr val="9C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3" name="Google Shape;423;p21"/>
          <p:cNvSpPr/>
          <p:nvPr/>
        </p:nvSpPr>
        <p:spPr>
          <a:xfrm rot="5400000">
            <a:off x="-1149989" y="1149989"/>
            <a:ext cx="3519180" cy="1219199"/>
          </a:xfrm>
          <a:prstGeom prst="rtTriangle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4" name="Google Shape;424;p21"/>
          <p:cNvSpPr/>
          <p:nvPr/>
        </p:nvSpPr>
        <p:spPr>
          <a:xfrm flipH="1" rot="10800000">
            <a:off x="0" y="0"/>
            <a:ext cx="3542950" cy="1170263"/>
          </a:xfrm>
          <a:prstGeom prst="rtTriangle">
            <a:avLst/>
          </a:prstGeom>
          <a:solidFill>
            <a:srgbClr val="9C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5" name="Google Shape;425;p21"/>
          <p:cNvSpPr txBox="1"/>
          <p:nvPr/>
        </p:nvSpPr>
        <p:spPr>
          <a:xfrm>
            <a:off x="3705442" y="2798058"/>
            <a:ext cx="4781117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600">
                <a:solidFill>
                  <a:srgbClr val="183C5C"/>
                </a:solidFill>
                <a:latin typeface="Malgun Gothic"/>
                <a:ea typeface="Malgun Gothic"/>
                <a:cs typeface="Malgun Gothic"/>
                <a:sym typeface="Malgun Gothic"/>
              </a:rPr>
              <a:t>T</a:t>
            </a:r>
            <a:r>
              <a:rPr lang="ko-KR" sz="760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ha</a:t>
            </a:r>
            <a:r>
              <a:rPr lang="ko-KR" sz="7600">
                <a:solidFill>
                  <a:srgbClr val="297AB1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ko-KR" sz="7600">
                <a:solidFill>
                  <a:srgbClr val="27659D"/>
                </a:solidFill>
                <a:latin typeface="Malgun Gothic"/>
                <a:ea typeface="Malgun Gothic"/>
                <a:cs typeface="Malgun Gothic"/>
                <a:sym typeface="Malgun Gothic"/>
              </a:rPr>
              <a:t>k</a:t>
            </a:r>
            <a:r>
              <a:rPr lang="ko-KR" sz="760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600">
                <a:solidFill>
                  <a:srgbClr val="183C5C"/>
                </a:solidFill>
                <a:latin typeface="Malgun Gothic"/>
                <a:ea typeface="Malgun Gothic"/>
                <a:cs typeface="Malgun Gothic"/>
                <a:sym typeface="Malgun Gothic"/>
              </a:rPr>
              <a:t>Y</a:t>
            </a:r>
            <a:r>
              <a:rPr lang="ko-KR" sz="7600">
                <a:solidFill>
                  <a:srgbClr val="297AB1"/>
                </a:solidFill>
                <a:latin typeface="Malgun Gothic"/>
                <a:ea typeface="Malgun Gothic"/>
                <a:cs typeface="Malgun Gothic"/>
                <a:sym typeface="Malgun Gothic"/>
              </a:rPr>
              <a:t>o</a:t>
            </a:r>
            <a:r>
              <a:rPr lang="ko-KR" sz="7600">
                <a:solidFill>
                  <a:srgbClr val="27659D"/>
                </a:solidFill>
                <a:latin typeface="Malgun Gothic"/>
                <a:ea typeface="Malgun Gothic"/>
                <a:cs typeface="Malgun Gothic"/>
                <a:sym typeface="Malgun Gothic"/>
              </a:rPr>
              <a:t>u</a:t>
            </a:r>
            <a:endParaRPr sz="7600">
              <a:solidFill>
                <a:srgbClr val="27659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/>
          <p:nvPr/>
        </p:nvSpPr>
        <p:spPr>
          <a:xfrm flipH="1" rot="-5400000">
            <a:off x="7474671" y="2140674"/>
            <a:ext cx="6858001" cy="2576658"/>
          </a:xfrm>
          <a:prstGeom prst="rtTriangle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/>
          <p:nvPr/>
        </p:nvSpPr>
        <p:spPr>
          <a:xfrm rot="-5400000">
            <a:off x="7691488" y="2357485"/>
            <a:ext cx="6858000" cy="2143029"/>
          </a:xfrm>
          <a:prstGeom prst="rtTriangle">
            <a:avLst/>
          </a:prstGeom>
          <a:solidFill>
            <a:srgbClr val="9C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2978085" y="1378594"/>
            <a:ext cx="4652127" cy="4430597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28575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1" y="419493"/>
            <a:ext cx="2304233" cy="636309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2052461" y="746065"/>
            <a:ext cx="524198" cy="524198"/>
          </a:xfrm>
          <a:prstGeom prst="rect">
            <a:avLst/>
          </a:prstGeom>
          <a:solidFill>
            <a:srgbClr val="9C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362933" y="438347"/>
            <a:ext cx="194130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ko-KR" sz="540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ndex</a:t>
            </a:r>
            <a:endParaRPr sz="5400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/>
          <p:nvPr/>
        </p:nvSpPr>
        <p:spPr>
          <a:xfrm rot="8626685">
            <a:off x="2732447" y="2186192"/>
            <a:ext cx="2817338" cy="90068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4" name="Google Shape;124;p3"/>
          <p:cNvGrpSpPr/>
          <p:nvPr/>
        </p:nvGrpSpPr>
        <p:grpSpPr>
          <a:xfrm>
            <a:off x="5213023" y="810126"/>
            <a:ext cx="2464750" cy="769441"/>
            <a:chOff x="5213023" y="810126"/>
            <a:chExt cx="2464750" cy="769441"/>
          </a:xfrm>
        </p:grpSpPr>
        <p:sp>
          <p:nvSpPr>
            <p:cNvPr id="125" name="Google Shape;125;p3"/>
            <p:cNvSpPr/>
            <p:nvPr/>
          </p:nvSpPr>
          <p:spPr>
            <a:xfrm>
              <a:off x="5213023" y="1298146"/>
              <a:ext cx="188536" cy="188536"/>
            </a:xfrm>
            <a:prstGeom prst="ellipse">
              <a:avLst/>
            </a:prstGeom>
            <a:solidFill>
              <a:srgbClr val="2E7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26" name="Google Shape;126;p3"/>
            <p:cNvGrpSpPr/>
            <p:nvPr/>
          </p:nvGrpSpPr>
          <p:grpSpPr>
            <a:xfrm>
              <a:off x="5321908" y="810126"/>
              <a:ext cx="2355865" cy="769441"/>
              <a:chOff x="5321908" y="810126"/>
              <a:chExt cx="2355865" cy="769441"/>
            </a:xfrm>
          </p:grpSpPr>
          <p:sp>
            <p:nvSpPr>
              <p:cNvPr id="127" name="Google Shape;127;p3"/>
              <p:cNvSpPr txBox="1"/>
              <p:nvPr/>
            </p:nvSpPr>
            <p:spPr>
              <a:xfrm>
                <a:off x="5321908" y="810126"/>
                <a:ext cx="513282" cy="769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4400">
                    <a:solidFill>
                      <a:srgbClr val="1E4E79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4400">
                  <a:solidFill>
                    <a:srgbClr val="1E4E7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3"/>
              <p:cNvSpPr txBox="1"/>
              <p:nvPr/>
            </p:nvSpPr>
            <p:spPr>
              <a:xfrm>
                <a:off x="5670492" y="1028116"/>
                <a:ext cx="200728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rgbClr val="1E4E79"/>
                    </a:solidFill>
                    <a:latin typeface="Arial"/>
                    <a:ea typeface="Arial"/>
                    <a:cs typeface="Arial"/>
                    <a:sym typeface="Arial"/>
                  </a:rPr>
                  <a:t>주제 선정 및 배경</a:t>
                </a:r>
                <a:endParaRPr sz="1800">
                  <a:solidFill>
                    <a:srgbClr val="1E4E7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9" name="Google Shape;129;p3"/>
          <p:cNvGrpSpPr/>
          <p:nvPr/>
        </p:nvGrpSpPr>
        <p:grpSpPr>
          <a:xfrm>
            <a:off x="7535944" y="2678450"/>
            <a:ext cx="2879898" cy="769441"/>
            <a:chOff x="7535944" y="2678450"/>
            <a:chExt cx="2879898" cy="769441"/>
          </a:xfrm>
        </p:grpSpPr>
        <p:sp>
          <p:nvSpPr>
            <p:cNvPr id="130" name="Google Shape;130;p3"/>
            <p:cNvSpPr/>
            <p:nvPr/>
          </p:nvSpPr>
          <p:spPr>
            <a:xfrm>
              <a:off x="7535944" y="2977413"/>
              <a:ext cx="188536" cy="188536"/>
            </a:xfrm>
            <a:prstGeom prst="ellipse">
              <a:avLst/>
            </a:prstGeom>
            <a:solidFill>
              <a:srgbClr val="2E7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31" name="Google Shape;131;p3"/>
            <p:cNvGrpSpPr/>
            <p:nvPr/>
          </p:nvGrpSpPr>
          <p:grpSpPr>
            <a:xfrm>
              <a:off x="7743538" y="2678450"/>
              <a:ext cx="2672304" cy="769441"/>
              <a:chOff x="7743538" y="2678450"/>
              <a:chExt cx="2672304" cy="769441"/>
            </a:xfrm>
          </p:grpSpPr>
          <p:sp>
            <p:nvSpPr>
              <p:cNvPr id="132" name="Google Shape;132;p3"/>
              <p:cNvSpPr txBox="1"/>
              <p:nvPr/>
            </p:nvSpPr>
            <p:spPr>
              <a:xfrm>
                <a:off x="7743538" y="2678450"/>
                <a:ext cx="513282" cy="769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4400">
                    <a:solidFill>
                      <a:srgbClr val="1E4E79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sz="4400">
                  <a:solidFill>
                    <a:srgbClr val="1E4E7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3"/>
              <p:cNvSpPr txBox="1"/>
              <p:nvPr/>
            </p:nvSpPr>
            <p:spPr>
              <a:xfrm>
                <a:off x="8139257" y="2896440"/>
                <a:ext cx="227658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rgbClr val="1E4E7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교통사고 관련기사 </a:t>
                </a:r>
                <a:endParaRPr sz="1800">
                  <a:solidFill>
                    <a:srgbClr val="1E4E7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4" name="Google Shape;134;p3"/>
          <p:cNvGrpSpPr/>
          <p:nvPr/>
        </p:nvGrpSpPr>
        <p:grpSpPr>
          <a:xfrm>
            <a:off x="6659643" y="5701103"/>
            <a:ext cx="3022183" cy="781281"/>
            <a:chOff x="6659643" y="5701103"/>
            <a:chExt cx="3022183" cy="781281"/>
          </a:xfrm>
        </p:grpSpPr>
        <p:sp>
          <p:nvSpPr>
            <p:cNvPr id="135" name="Google Shape;135;p3"/>
            <p:cNvSpPr/>
            <p:nvPr/>
          </p:nvSpPr>
          <p:spPr>
            <a:xfrm>
              <a:off x="6659643" y="5701103"/>
              <a:ext cx="188536" cy="188536"/>
            </a:xfrm>
            <a:prstGeom prst="ellipse">
              <a:avLst/>
            </a:prstGeom>
            <a:solidFill>
              <a:srgbClr val="2E7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36" name="Google Shape;136;p3"/>
            <p:cNvGrpSpPr/>
            <p:nvPr/>
          </p:nvGrpSpPr>
          <p:grpSpPr>
            <a:xfrm>
              <a:off x="6886091" y="5712943"/>
              <a:ext cx="2795735" cy="769441"/>
              <a:chOff x="6886091" y="5712943"/>
              <a:chExt cx="2795735" cy="769441"/>
            </a:xfrm>
          </p:grpSpPr>
          <p:sp>
            <p:nvSpPr>
              <p:cNvPr id="137" name="Google Shape;137;p3"/>
              <p:cNvSpPr txBox="1"/>
              <p:nvPr/>
            </p:nvSpPr>
            <p:spPr>
              <a:xfrm>
                <a:off x="6886091" y="5712943"/>
                <a:ext cx="513282" cy="769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4400">
                    <a:solidFill>
                      <a:srgbClr val="1E4E79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sz="4400">
                  <a:solidFill>
                    <a:srgbClr val="1E4E7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3"/>
              <p:cNvSpPr txBox="1"/>
              <p:nvPr/>
            </p:nvSpPr>
            <p:spPr>
              <a:xfrm>
                <a:off x="7281810" y="5930933"/>
                <a:ext cx="24000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rgbClr val="1E4E79"/>
                    </a:solidFill>
                    <a:latin typeface="Arial"/>
                    <a:ea typeface="Arial"/>
                    <a:cs typeface="Arial"/>
                    <a:sym typeface="Arial"/>
                  </a:rPr>
                  <a:t>교통사고 데이터 분석</a:t>
                </a:r>
                <a:endParaRPr sz="1800">
                  <a:solidFill>
                    <a:srgbClr val="1E4E7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9" name="Google Shape;139;p3"/>
          <p:cNvGrpSpPr/>
          <p:nvPr/>
        </p:nvGrpSpPr>
        <p:grpSpPr>
          <a:xfrm>
            <a:off x="1827198" y="5701103"/>
            <a:ext cx="2140698" cy="769441"/>
            <a:chOff x="1827198" y="5701103"/>
            <a:chExt cx="2140698" cy="769441"/>
          </a:xfrm>
        </p:grpSpPr>
        <p:sp>
          <p:nvSpPr>
            <p:cNvPr id="140" name="Google Shape;140;p3"/>
            <p:cNvSpPr/>
            <p:nvPr/>
          </p:nvSpPr>
          <p:spPr>
            <a:xfrm>
              <a:off x="3779360" y="5701103"/>
              <a:ext cx="188536" cy="188536"/>
            </a:xfrm>
            <a:prstGeom prst="ellipse">
              <a:avLst/>
            </a:prstGeom>
            <a:solidFill>
              <a:srgbClr val="2E7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41" name="Google Shape;141;p3"/>
            <p:cNvGrpSpPr/>
            <p:nvPr/>
          </p:nvGrpSpPr>
          <p:grpSpPr>
            <a:xfrm>
              <a:off x="1827198" y="5701103"/>
              <a:ext cx="1940792" cy="769441"/>
              <a:chOff x="1827198" y="5701103"/>
              <a:chExt cx="1940792" cy="769441"/>
            </a:xfrm>
          </p:grpSpPr>
          <p:sp>
            <p:nvSpPr>
              <p:cNvPr id="142" name="Google Shape;142;p3"/>
              <p:cNvSpPr txBox="1"/>
              <p:nvPr/>
            </p:nvSpPr>
            <p:spPr>
              <a:xfrm>
                <a:off x="3254708" y="5701103"/>
                <a:ext cx="513282" cy="769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4400">
                    <a:solidFill>
                      <a:srgbClr val="1E4E79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 sz="4400">
                  <a:solidFill>
                    <a:srgbClr val="1E4E7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3"/>
              <p:cNvSpPr txBox="1"/>
              <p:nvPr/>
            </p:nvSpPr>
            <p:spPr>
              <a:xfrm>
                <a:off x="1827198" y="5930933"/>
                <a:ext cx="153955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rgbClr val="1E4E79"/>
                    </a:solidFill>
                    <a:latin typeface="Arial"/>
                    <a:ea typeface="Arial"/>
                    <a:cs typeface="Arial"/>
                    <a:sym typeface="Arial"/>
                  </a:rPr>
                  <a:t>결론 및 대책</a:t>
                </a:r>
                <a:endParaRPr sz="1800">
                  <a:solidFill>
                    <a:srgbClr val="1E4E7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4" name="Google Shape;144;p3"/>
          <p:cNvGrpSpPr/>
          <p:nvPr/>
        </p:nvGrpSpPr>
        <p:grpSpPr>
          <a:xfrm>
            <a:off x="1079050" y="2676338"/>
            <a:ext cx="1993299" cy="769441"/>
            <a:chOff x="1079050" y="2676338"/>
            <a:chExt cx="1993299" cy="769441"/>
          </a:xfrm>
        </p:grpSpPr>
        <p:sp>
          <p:nvSpPr>
            <p:cNvPr id="145" name="Google Shape;145;p3"/>
            <p:cNvSpPr/>
            <p:nvPr/>
          </p:nvSpPr>
          <p:spPr>
            <a:xfrm>
              <a:off x="2883813" y="2977413"/>
              <a:ext cx="188536" cy="188536"/>
            </a:xfrm>
            <a:prstGeom prst="ellipse">
              <a:avLst/>
            </a:prstGeom>
            <a:solidFill>
              <a:srgbClr val="2E7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46" name="Google Shape;146;p3"/>
            <p:cNvGrpSpPr/>
            <p:nvPr/>
          </p:nvGrpSpPr>
          <p:grpSpPr>
            <a:xfrm>
              <a:off x="1079050" y="2676338"/>
              <a:ext cx="1795338" cy="769441"/>
              <a:chOff x="1079050" y="2676338"/>
              <a:chExt cx="1795338" cy="769441"/>
            </a:xfrm>
          </p:grpSpPr>
          <p:sp>
            <p:nvSpPr>
              <p:cNvPr id="147" name="Google Shape;147;p3"/>
              <p:cNvSpPr txBox="1"/>
              <p:nvPr/>
            </p:nvSpPr>
            <p:spPr>
              <a:xfrm>
                <a:off x="2361106" y="2676338"/>
                <a:ext cx="513282" cy="769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4400">
                    <a:solidFill>
                      <a:srgbClr val="1E4E79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 sz="4400">
                  <a:solidFill>
                    <a:srgbClr val="1E4E7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3"/>
              <p:cNvSpPr txBox="1"/>
              <p:nvPr/>
            </p:nvSpPr>
            <p:spPr>
              <a:xfrm>
                <a:off x="1079050" y="2757940"/>
                <a:ext cx="1346844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rgbClr val="1E4E79"/>
                    </a:solidFill>
                    <a:latin typeface="Arial"/>
                    <a:ea typeface="Arial"/>
                    <a:cs typeface="Arial"/>
                    <a:sym typeface="Arial"/>
                  </a:rPr>
                  <a:t>프로젝트를</a:t>
                </a:r>
                <a:endParaRPr sz="1800">
                  <a:solidFill>
                    <a:srgbClr val="1E4E79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rgbClr val="1E4E79"/>
                    </a:solidFill>
                    <a:latin typeface="Arial"/>
                    <a:ea typeface="Arial"/>
                    <a:cs typeface="Arial"/>
                    <a:sym typeface="Arial"/>
                  </a:rPr>
                  <a:t> 마감하며…</a:t>
                </a:r>
                <a:endParaRPr sz="1800">
                  <a:solidFill>
                    <a:srgbClr val="1E4E7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9" name="Google Shape;149;p3"/>
          <p:cNvSpPr/>
          <p:nvPr/>
        </p:nvSpPr>
        <p:spPr>
          <a:xfrm>
            <a:off x="8944595" y="0"/>
            <a:ext cx="3247401" cy="636309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5조 팀 프로젝트</a:t>
            </a:r>
            <a:endParaRPr sz="280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/>
          <p:nvPr/>
        </p:nvSpPr>
        <p:spPr>
          <a:xfrm flipH="1">
            <a:off x="0" y="4751108"/>
            <a:ext cx="12192000" cy="2106891"/>
          </a:xfrm>
          <a:prstGeom prst="rtTriangle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4"/>
          <p:cNvSpPr/>
          <p:nvPr/>
        </p:nvSpPr>
        <p:spPr>
          <a:xfrm>
            <a:off x="0" y="5071621"/>
            <a:ext cx="12192000" cy="1786379"/>
          </a:xfrm>
          <a:prstGeom prst="rtTriangle">
            <a:avLst/>
          </a:prstGeom>
          <a:solidFill>
            <a:srgbClr val="9C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8944595" y="0"/>
            <a:ext cx="3247401" cy="636309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5조 팀 프로젝트</a:t>
            </a:r>
            <a:endParaRPr sz="280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4"/>
          <p:cNvSpPr txBox="1"/>
          <p:nvPr/>
        </p:nvSpPr>
        <p:spPr>
          <a:xfrm>
            <a:off x="504023" y="1093727"/>
            <a:ext cx="4536000" cy="900000"/>
          </a:xfrm>
          <a:prstGeom prst="rect">
            <a:avLst/>
          </a:prstGeom>
          <a:solidFill>
            <a:srgbClr val="BBD6EE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1 주제 선정 및 배경</a:t>
            </a:r>
            <a:endParaRPr/>
          </a:p>
        </p:txBody>
      </p:sp>
      <p:sp>
        <p:nvSpPr>
          <p:cNvPr id="158" name="Google Shape;158;p4"/>
          <p:cNvSpPr txBox="1"/>
          <p:nvPr/>
        </p:nvSpPr>
        <p:spPr>
          <a:xfrm>
            <a:off x="1637608" y="2367392"/>
            <a:ext cx="9260378" cy="3348000"/>
          </a:xfrm>
          <a:prstGeom prst="rect">
            <a:avLst/>
          </a:prstGeom>
          <a:solidFill>
            <a:srgbClr val="BBD6EE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3200">
                <a:solidFill>
                  <a:srgbClr val="1F3864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감소하는 인구 그러나 증가하는 자동차</a:t>
            </a:r>
            <a:endParaRPr sz="3200">
              <a:solidFill>
                <a:srgbClr val="1F386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1F3864"/>
                </a:solidFill>
                <a:latin typeface="Malgun Gothic"/>
                <a:ea typeface="Malgun Gothic"/>
                <a:cs typeface="Malgun Gothic"/>
                <a:sym typeface="Malgun Gothic"/>
              </a:rPr>
              <a:t> ● 꾸준히 발생하는 자동차 사고</a:t>
            </a:r>
            <a:endParaRPr sz="3200">
              <a:solidFill>
                <a:srgbClr val="1F386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1F3864"/>
                </a:solidFill>
                <a:latin typeface="Malgun Gothic"/>
                <a:ea typeface="Malgun Gothic"/>
                <a:cs typeface="Malgun Gothic"/>
                <a:sym typeface="Malgun Gothic"/>
              </a:rPr>
              <a:t> ● 교통사고 사망자수가 OECD 국가중 최고</a:t>
            </a:r>
            <a:endParaRPr sz="3200">
              <a:solidFill>
                <a:srgbClr val="1F386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4"/>
          <p:cNvSpPr/>
          <p:nvPr/>
        </p:nvSpPr>
        <p:spPr>
          <a:xfrm>
            <a:off x="0" y="8353"/>
            <a:ext cx="2304233" cy="636309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2052460" y="334925"/>
            <a:ext cx="524198" cy="524198"/>
          </a:xfrm>
          <a:prstGeom prst="rect">
            <a:avLst/>
          </a:prstGeom>
          <a:solidFill>
            <a:srgbClr val="9C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"/>
          <p:cNvSpPr/>
          <p:nvPr/>
        </p:nvSpPr>
        <p:spPr>
          <a:xfrm flipH="1">
            <a:off x="0" y="4751108"/>
            <a:ext cx="12192000" cy="2106891"/>
          </a:xfrm>
          <a:prstGeom prst="rtTriangle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0" y="5071621"/>
            <a:ext cx="12192000" cy="1786379"/>
          </a:xfrm>
          <a:prstGeom prst="rtTriangle">
            <a:avLst/>
          </a:prstGeom>
          <a:solidFill>
            <a:srgbClr val="9C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8944595" y="0"/>
            <a:ext cx="3247401" cy="636309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5조 팀 프로젝트</a:t>
            </a:r>
            <a:endParaRPr sz="280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1738605" y="1576873"/>
            <a:ext cx="8714790" cy="487312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5"/>
          <p:cNvSpPr txBox="1"/>
          <p:nvPr/>
        </p:nvSpPr>
        <p:spPr>
          <a:xfrm>
            <a:off x="1953208" y="872949"/>
            <a:ext cx="8285584" cy="584775"/>
          </a:xfrm>
          <a:prstGeom prst="rect">
            <a:avLst/>
          </a:prstGeom>
          <a:solidFill>
            <a:srgbClr val="BBD6EE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해 동안 </a:t>
            </a:r>
            <a:r>
              <a:rPr b="1" lang="ko-KR" sz="320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『우리나라 교통사고』 </a:t>
            </a:r>
            <a:r>
              <a:rPr b="1" lang="ko-KR" sz="28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현황</a:t>
            </a:r>
            <a:endParaRPr/>
          </a:p>
        </p:txBody>
      </p:sp>
      <p:sp>
        <p:nvSpPr>
          <p:cNvPr id="170" name="Google Shape;170;p5"/>
          <p:cNvSpPr/>
          <p:nvPr/>
        </p:nvSpPr>
        <p:spPr>
          <a:xfrm>
            <a:off x="-1554" y="0"/>
            <a:ext cx="3480317" cy="630009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5"/>
          <p:cNvSpPr txBox="1"/>
          <p:nvPr/>
        </p:nvSpPr>
        <p:spPr>
          <a:xfrm>
            <a:off x="-1554" y="120877"/>
            <a:ext cx="29989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1 주제 선정 및 배경</a:t>
            </a:r>
            <a:endParaRPr sz="240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/>
          <p:nvPr/>
        </p:nvSpPr>
        <p:spPr>
          <a:xfrm flipH="1">
            <a:off x="0" y="4751108"/>
            <a:ext cx="12192000" cy="2106891"/>
          </a:xfrm>
          <a:prstGeom prst="rtTriangle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6"/>
          <p:cNvSpPr/>
          <p:nvPr/>
        </p:nvSpPr>
        <p:spPr>
          <a:xfrm>
            <a:off x="0" y="5071621"/>
            <a:ext cx="12192000" cy="1786379"/>
          </a:xfrm>
          <a:prstGeom prst="rtTriangle">
            <a:avLst/>
          </a:prstGeom>
          <a:solidFill>
            <a:srgbClr val="9C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6"/>
          <p:cNvSpPr/>
          <p:nvPr/>
        </p:nvSpPr>
        <p:spPr>
          <a:xfrm>
            <a:off x="1" y="5547"/>
            <a:ext cx="3034144" cy="630009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6"/>
          <p:cNvSpPr txBox="1"/>
          <p:nvPr/>
        </p:nvSpPr>
        <p:spPr>
          <a:xfrm>
            <a:off x="0" y="87321"/>
            <a:ext cx="29989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1 주제 선정 및 배경</a:t>
            </a:r>
            <a:endParaRPr sz="240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6"/>
          <p:cNvSpPr/>
          <p:nvPr/>
        </p:nvSpPr>
        <p:spPr>
          <a:xfrm>
            <a:off x="8944595" y="0"/>
            <a:ext cx="3247401" cy="636309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5조 팀 프로젝트</a:t>
            </a:r>
            <a:endParaRPr sz="280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6"/>
          <p:cNvSpPr/>
          <p:nvPr/>
        </p:nvSpPr>
        <p:spPr>
          <a:xfrm>
            <a:off x="1738605" y="1576873"/>
            <a:ext cx="8714790" cy="487312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6"/>
          <p:cNvSpPr txBox="1"/>
          <p:nvPr/>
        </p:nvSpPr>
        <p:spPr>
          <a:xfrm>
            <a:off x="1953208" y="872949"/>
            <a:ext cx="8285584" cy="584775"/>
          </a:xfrm>
          <a:prstGeom prst="rect">
            <a:avLst/>
          </a:prstGeom>
          <a:solidFill>
            <a:srgbClr val="BBD6EE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OECD 회원국 </a:t>
            </a:r>
            <a:r>
              <a:rPr b="1" lang="ko-KR" sz="320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『교통사고 사망자』 </a:t>
            </a:r>
            <a:r>
              <a:rPr b="1" lang="ko-KR" sz="28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지표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"/>
          <p:cNvSpPr/>
          <p:nvPr/>
        </p:nvSpPr>
        <p:spPr>
          <a:xfrm flipH="1">
            <a:off x="0" y="4751108"/>
            <a:ext cx="12192000" cy="2106891"/>
          </a:xfrm>
          <a:prstGeom prst="rtTriangle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7"/>
          <p:cNvSpPr/>
          <p:nvPr/>
        </p:nvSpPr>
        <p:spPr>
          <a:xfrm>
            <a:off x="0" y="5071621"/>
            <a:ext cx="12192000" cy="1786379"/>
          </a:xfrm>
          <a:prstGeom prst="rtTriangle">
            <a:avLst/>
          </a:prstGeom>
          <a:solidFill>
            <a:srgbClr val="9C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7"/>
          <p:cNvSpPr/>
          <p:nvPr/>
        </p:nvSpPr>
        <p:spPr>
          <a:xfrm>
            <a:off x="924975" y="2246371"/>
            <a:ext cx="377073" cy="377073"/>
          </a:xfrm>
          <a:prstGeom prst="diamond">
            <a:avLst/>
          </a:prstGeom>
          <a:solidFill>
            <a:srgbClr val="8EBA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p7"/>
          <p:cNvSpPr/>
          <p:nvPr/>
        </p:nvSpPr>
        <p:spPr>
          <a:xfrm>
            <a:off x="924975" y="2917406"/>
            <a:ext cx="377073" cy="377073"/>
          </a:xfrm>
          <a:prstGeom prst="diamond">
            <a:avLst/>
          </a:prstGeom>
          <a:solidFill>
            <a:srgbClr val="8EBA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p7"/>
          <p:cNvSpPr txBox="1"/>
          <p:nvPr/>
        </p:nvSpPr>
        <p:spPr>
          <a:xfrm>
            <a:off x="1378360" y="2892896"/>
            <a:ext cx="60374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빗길 교통사고 치사율, 맑은날 대비 1.5배 높아</a:t>
            </a:r>
            <a:endParaRPr/>
          </a:p>
        </p:txBody>
      </p:sp>
      <p:sp>
        <p:nvSpPr>
          <p:cNvPr id="192" name="Google Shape;192;p7"/>
          <p:cNvSpPr/>
          <p:nvPr/>
        </p:nvSpPr>
        <p:spPr>
          <a:xfrm>
            <a:off x="8944595" y="0"/>
            <a:ext cx="3247401" cy="636309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5조 팀 프로젝트</a:t>
            </a:r>
            <a:endParaRPr sz="280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7"/>
          <p:cNvSpPr/>
          <p:nvPr/>
        </p:nvSpPr>
        <p:spPr>
          <a:xfrm>
            <a:off x="930185" y="3535655"/>
            <a:ext cx="377073" cy="377073"/>
          </a:xfrm>
          <a:prstGeom prst="diamond">
            <a:avLst/>
          </a:prstGeom>
          <a:solidFill>
            <a:srgbClr val="8EBA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p7"/>
          <p:cNvSpPr txBox="1"/>
          <p:nvPr/>
        </p:nvSpPr>
        <p:spPr>
          <a:xfrm>
            <a:off x="1356857" y="4162110"/>
            <a:ext cx="59407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&lt;예고된 살인&gt; 졸음·음주 운전에…매년 700여명 숨진다</a:t>
            </a:r>
            <a:endParaRPr/>
          </a:p>
        </p:txBody>
      </p:sp>
      <p:sp>
        <p:nvSpPr>
          <p:cNvPr id="195" name="Google Shape;195;p7"/>
          <p:cNvSpPr/>
          <p:nvPr/>
        </p:nvSpPr>
        <p:spPr>
          <a:xfrm>
            <a:off x="930185" y="4195662"/>
            <a:ext cx="377073" cy="377073"/>
          </a:xfrm>
          <a:prstGeom prst="diamond">
            <a:avLst/>
          </a:prstGeom>
          <a:solidFill>
            <a:srgbClr val="8EBA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p7"/>
          <p:cNvSpPr txBox="1"/>
          <p:nvPr/>
        </p:nvSpPr>
        <p:spPr>
          <a:xfrm>
            <a:off x="1356857" y="3498279"/>
            <a:ext cx="59407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안갯길 사고 났다 하면 '대형', 서해안고속도로 17대 '쾅’</a:t>
            </a:r>
            <a:endParaRPr/>
          </a:p>
        </p:txBody>
      </p:sp>
      <p:sp>
        <p:nvSpPr>
          <p:cNvPr id="197" name="Google Shape;197;p7"/>
          <p:cNvSpPr txBox="1"/>
          <p:nvPr/>
        </p:nvSpPr>
        <p:spPr>
          <a:xfrm>
            <a:off x="1302048" y="2155153"/>
            <a:ext cx="60287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'</a:t>
            </a:r>
            <a:r>
              <a:rPr b="1" lang="ko-KR" sz="180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쾅' 전국 곳곳에서 눈길 교통사고…폭설에 도로 통제도</a:t>
            </a:r>
            <a:endParaRPr b="1" sz="180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7"/>
          <p:cNvSpPr/>
          <p:nvPr/>
        </p:nvSpPr>
        <p:spPr>
          <a:xfrm>
            <a:off x="7707902" y="1835745"/>
            <a:ext cx="4331697" cy="273698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9" name="Google Shape;19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13112" y="1837961"/>
            <a:ext cx="4326487" cy="2734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13112" y="1837959"/>
            <a:ext cx="4326487" cy="273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07902" y="1856548"/>
            <a:ext cx="4336907" cy="273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7"/>
          <p:cNvSpPr/>
          <p:nvPr/>
        </p:nvSpPr>
        <p:spPr>
          <a:xfrm>
            <a:off x="721568" y="813930"/>
            <a:ext cx="4587550" cy="740464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36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2 교통사고관련기사</a:t>
            </a:r>
            <a:endParaRPr sz="360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p7"/>
          <p:cNvSpPr/>
          <p:nvPr/>
        </p:nvSpPr>
        <p:spPr>
          <a:xfrm>
            <a:off x="5133799" y="456106"/>
            <a:ext cx="524198" cy="524198"/>
          </a:xfrm>
          <a:prstGeom prst="rect">
            <a:avLst/>
          </a:prstGeom>
          <a:solidFill>
            <a:srgbClr val="9C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"/>
          <p:cNvSpPr/>
          <p:nvPr/>
        </p:nvSpPr>
        <p:spPr>
          <a:xfrm flipH="1" rot="-5400000">
            <a:off x="7448825" y="2114829"/>
            <a:ext cx="6858001" cy="2628349"/>
          </a:xfrm>
          <a:prstGeom prst="rtTriangle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p8"/>
          <p:cNvSpPr/>
          <p:nvPr/>
        </p:nvSpPr>
        <p:spPr>
          <a:xfrm rot="-5400000">
            <a:off x="7134136" y="1800135"/>
            <a:ext cx="6858000" cy="3257729"/>
          </a:xfrm>
          <a:prstGeom prst="rtTriangle">
            <a:avLst/>
          </a:prstGeom>
          <a:solidFill>
            <a:srgbClr val="9C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8"/>
          <p:cNvSpPr/>
          <p:nvPr/>
        </p:nvSpPr>
        <p:spPr>
          <a:xfrm>
            <a:off x="3509076" y="1534355"/>
            <a:ext cx="377073" cy="377073"/>
          </a:xfrm>
          <a:prstGeom prst="diamond">
            <a:avLst/>
          </a:prstGeom>
          <a:solidFill>
            <a:srgbClr val="8EBA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p8"/>
          <p:cNvSpPr txBox="1"/>
          <p:nvPr/>
        </p:nvSpPr>
        <p:spPr>
          <a:xfrm>
            <a:off x="3978971" y="1519986"/>
            <a:ext cx="41440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연도 / 월 / 요일 사고 데이터</a:t>
            </a:r>
            <a:endParaRPr sz="2400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8"/>
          <p:cNvSpPr/>
          <p:nvPr/>
        </p:nvSpPr>
        <p:spPr>
          <a:xfrm>
            <a:off x="8241524" y="1534355"/>
            <a:ext cx="377073" cy="377073"/>
          </a:xfrm>
          <a:prstGeom prst="diamond">
            <a:avLst/>
          </a:prstGeom>
          <a:solidFill>
            <a:srgbClr val="8EBA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p8"/>
          <p:cNvSpPr/>
          <p:nvPr/>
        </p:nvSpPr>
        <p:spPr>
          <a:xfrm>
            <a:off x="0" y="385808"/>
            <a:ext cx="5119395" cy="740464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36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3 교통사고 데이터분석</a:t>
            </a:r>
            <a:endParaRPr sz="360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4" name="Google Shape;21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747" y="2151460"/>
            <a:ext cx="2919992" cy="4182666"/>
          </a:xfrm>
          <a:prstGeom prst="rect">
            <a:avLst/>
          </a:prstGeom>
          <a:noFill/>
          <a:ln cap="flat" cmpd="sng" w="12700">
            <a:solidFill>
              <a:srgbClr val="2E75B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5" name="Google Shape;21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8697" y="4367519"/>
            <a:ext cx="3403178" cy="1966606"/>
          </a:xfrm>
          <a:prstGeom prst="rect">
            <a:avLst/>
          </a:prstGeom>
          <a:noFill/>
          <a:ln cap="flat" cmpd="sng" w="12700">
            <a:solidFill>
              <a:srgbClr val="2E75B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6" name="Google Shape;216;p8"/>
          <p:cNvSpPr/>
          <p:nvPr/>
        </p:nvSpPr>
        <p:spPr>
          <a:xfrm>
            <a:off x="3949824" y="2160000"/>
            <a:ext cx="3432051" cy="1807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2E75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72000" lIns="180000" spcFirstLastPara="1" rIns="36000" wrap="square" tIns="72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 year, round(avg(acc_count),1) count, round(avg(death),1) death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car_accident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group by year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order by year;</a:t>
            </a:r>
            <a:endParaRPr/>
          </a:p>
        </p:txBody>
      </p:sp>
      <p:sp>
        <p:nvSpPr>
          <p:cNvPr id="217" name="Google Shape;217;p8"/>
          <p:cNvSpPr/>
          <p:nvPr/>
        </p:nvSpPr>
        <p:spPr>
          <a:xfrm>
            <a:off x="7541524" y="2170062"/>
            <a:ext cx="3555045" cy="1807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2E75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72000" lIns="180000" spcFirstLastPara="1" rIns="36000" wrap="square" tIns="72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 dayofweek, round(avg(acc_count),1) count, round(avg(death),1) death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car_accident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group by dayofweek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order by dayofweek;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8" name="Google Shape;21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62615" y="4367520"/>
            <a:ext cx="3533954" cy="1966605"/>
          </a:xfrm>
          <a:prstGeom prst="rect">
            <a:avLst/>
          </a:prstGeom>
          <a:noFill/>
          <a:ln cap="flat" cmpd="sng" w="12700">
            <a:solidFill>
              <a:srgbClr val="2E75B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wipe dir="u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"/>
          <p:cNvSpPr/>
          <p:nvPr/>
        </p:nvSpPr>
        <p:spPr>
          <a:xfrm flipH="1" rot="-5400000">
            <a:off x="7448825" y="2114829"/>
            <a:ext cx="6858001" cy="2628349"/>
          </a:xfrm>
          <a:prstGeom prst="rtTriangle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p9"/>
          <p:cNvSpPr/>
          <p:nvPr/>
        </p:nvSpPr>
        <p:spPr>
          <a:xfrm rot="-5400000">
            <a:off x="7134136" y="1800135"/>
            <a:ext cx="6858000" cy="3257729"/>
          </a:xfrm>
          <a:prstGeom prst="rtTriangle">
            <a:avLst/>
          </a:prstGeom>
          <a:solidFill>
            <a:srgbClr val="9C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p9"/>
          <p:cNvSpPr/>
          <p:nvPr/>
        </p:nvSpPr>
        <p:spPr>
          <a:xfrm>
            <a:off x="1338023" y="1750015"/>
            <a:ext cx="377073" cy="377073"/>
          </a:xfrm>
          <a:prstGeom prst="diamond">
            <a:avLst/>
          </a:prstGeom>
          <a:solidFill>
            <a:srgbClr val="8EBA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p9"/>
          <p:cNvSpPr txBox="1"/>
          <p:nvPr/>
        </p:nvSpPr>
        <p:spPr>
          <a:xfrm>
            <a:off x="1687256" y="1735646"/>
            <a:ext cx="12009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지역별 </a:t>
            </a:r>
            <a:endParaRPr sz="2400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9"/>
          <p:cNvSpPr/>
          <p:nvPr/>
        </p:nvSpPr>
        <p:spPr>
          <a:xfrm>
            <a:off x="2795662" y="1735645"/>
            <a:ext cx="377073" cy="377073"/>
          </a:xfrm>
          <a:prstGeom prst="diamond">
            <a:avLst/>
          </a:prstGeom>
          <a:solidFill>
            <a:srgbClr val="8EBA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8" name="Google Shape;22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747" y="2317584"/>
            <a:ext cx="2919992" cy="413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7745" y="2317584"/>
            <a:ext cx="2919993" cy="4134973"/>
          </a:xfrm>
          <a:prstGeom prst="rect">
            <a:avLst/>
          </a:prstGeom>
          <a:noFill/>
          <a:ln cap="flat" cmpd="sng" w="12700">
            <a:solidFill>
              <a:srgbClr val="2E75B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0" name="Google Shape;23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2593" y="2317580"/>
            <a:ext cx="2919994" cy="4134973"/>
          </a:xfrm>
          <a:prstGeom prst="rect">
            <a:avLst/>
          </a:prstGeom>
          <a:noFill/>
          <a:ln cap="flat" cmpd="sng" w="12700">
            <a:solidFill>
              <a:srgbClr val="2E75B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1" name="Google Shape;231;p9"/>
          <p:cNvSpPr/>
          <p:nvPr/>
        </p:nvSpPr>
        <p:spPr>
          <a:xfrm>
            <a:off x="4607281" y="1750014"/>
            <a:ext cx="377073" cy="377073"/>
          </a:xfrm>
          <a:prstGeom prst="diamond">
            <a:avLst/>
          </a:prstGeom>
          <a:solidFill>
            <a:srgbClr val="8EBA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9"/>
          <p:cNvSpPr txBox="1"/>
          <p:nvPr/>
        </p:nvSpPr>
        <p:spPr>
          <a:xfrm>
            <a:off x="4956514" y="1735645"/>
            <a:ext cx="12939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날씨 별 </a:t>
            </a:r>
            <a:endParaRPr sz="2400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9"/>
          <p:cNvSpPr/>
          <p:nvPr/>
        </p:nvSpPr>
        <p:spPr>
          <a:xfrm>
            <a:off x="6123248" y="1777940"/>
            <a:ext cx="377073" cy="377073"/>
          </a:xfrm>
          <a:prstGeom prst="diamond">
            <a:avLst/>
          </a:prstGeom>
          <a:solidFill>
            <a:srgbClr val="8EBA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4" name="Google Shape;234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35499" y="2331950"/>
            <a:ext cx="2919995" cy="4120603"/>
          </a:xfrm>
          <a:prstGeom prst="rect">
            <a:avLst/>
          </a:prstGeom>
          <a:noFill/>
          <a:ln cap="flat" cmpd="sng" w="12700">
            <a:solidFill>
              <a:srgbClr val="2E75B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5" name="Google Shape;235;p9"/>
          <p:cNvSpPr/>
          <p:nvPr/>
        </p:nvSpPr>
        <p:spPr>
          <a:xfrm>
            <a:off x="7669416" y="1761339"/>
            <a:ext cx="377073" cy="377073"/>
          </a:xfrm>
          <a:prstGeom prst="diamond">
            <a:avLst/>
          </a:prstGeom>
          <a:solidFill>
            <a:srgbClr val="8EBA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9"/>
          <p:cNvSpPr txBox="1"/>
          <p:nvPr/>
        </p:nvSpPr>
        <p:spPr>
          <a:xfrm>
            <a:off x="8046490" y="1745014"/>
            <a:ext cx="19094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도로 종류별 </a:t>
            </a:r>
            <a:endParaRPr sz="2400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9"/>
          <p:cNvSpPr/>
          <p:nvPr/>
        </p:nvSpPr>
        <p:spPr>
          <a:xfrm>
            <a:off x="9848999" y="1761392"/>
            <a:ext cx="377073" cy="377073"/>
          </a:xfrm>
          <a:prstGeom prst="diamond">
            <a:avLst/>
          </a:prstGeom>
          <a:solidFill>
            <a:srgbClr val="8EBA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p9"/>
          <p:cNvSpPr/>
          <p:nvPr/>
        </p:nvSpPr>
        <p:spPr>
          <a:xfrm>
            <a:off x="1" y="-3978"/>
            <a:ext cx="3557846" cy="630009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3 교통사고 데이터 분석</a:t>
            </a:r>
            <a:endParaRPr sz="240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p9"/>
          <p:cNvSpPr/>
          <p:nvPr/>
        </p:nvSpPr>
        <p:spPr>
          <a:xfrm>
            <a:off x="3395952" y="517637"/>
            <a:ext cx="524198" cy="524198"/>
          </a:xfrm>
          <a:prstGeom prst="rect">
            <a:avLst/>
          </a:prstGeom>
          <a:solidFill>
            <a:srgbClr val="9C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2018-05-04T13:49:12Z</dcterms:created>
  <dc:creator>c150277@naver.com</dc:creator>
</cp:coreProperties>
</file>