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Tahoma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96">
          <p15:clr>
            <a:srgbClr val="A4A3A4"/>
          </p15:clr>
        </p15:guide>
        <p15:guide id="2" pos="1305">
          <p15:clr>
            <a:srgbClr val="A4A3A4"/>
          </p15:clr>
        </p15:guide>
        <p15:guide id="3" orient="horz" pos="891">
          <p15:clr>
            <a:srgbClr val="A4A3A4"/>
          </p15:clr>
        </p15:guide>
        <p15:guide id="4" orient="horz" pos="1620">
          <p15:clr>
            <a:srgbClr val="A4A3A4"/>
          </p15:clr>
        </p15:guide>
        <p15:guide id="5" orient="horz" pos="2843">
          <p15:clr>
            <a:srgbClr val="747775"/>
          </p15:clr>
        </p15:guide>
        <p15:guide id="6" pos="5587">
          <p15:clr>
            <a:srgbClr val="747775"/>
          </p15:clr>
        </p15:guide>
        <p15:guide id="7" pos="173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96" orient="horz"/>
        <p:guide pos="1305"/>
        <p:guide pos="891" orient="horz"/>
        <p:guide pos="1620" orient="horz"/>
        <p:guide pos="2843" orient="horz"/>
        <p:guide pos="5587"/>
        <p:guide pos="173"/>
      </p:guideLst>
    </p:cSldViewPr>
  </p:slideViewPr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font" Target="fonts/Tahoma-regular.fntdata"/><Relationship Id="rId17" Type="http://schemas.openxmlformats.org/officeDocument/2006/relationships/font" Target="fonts/Tahoma-bold.fntdata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499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499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499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499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499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499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499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499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499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2473165ca4_2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2473165ca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2a6b0cd7a5_0_3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2a6b0cd7a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12e49f380d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12e49f38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88899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554262133_0_37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0554262133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2473165ca4_1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2473165ca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554262133_0_38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554262133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c561486f3_0_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c561486f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c561486f3_0_1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c561486f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c561486f3_0_2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9c561486f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9c561486f3_0_3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9c561486f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b="99" l="0" r="0" t="99"/>
          <a:stretch/>
        </p:blipFill>
        <p:spPr>
          <a:xfrm>
            <a:off x="7558050" y="4498950"/>
            <a:ext cx="1284726" cy="39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grafías 1 1">
  <p:cSld name="Fotografías_1_1">
    <p:bg>
      <p:bgPr>
        <a:solidFill>
          <a:srgbClr val="00A4A9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12"/>
          <p:cNvPicPr preferRelativeResize="0"/>
          <p:nvPr/>
        </p:nvPicPr>
        <p:blipFill rotWithShape="1">
          <a:blip r:embed="rId2">
            <a:alphaModFix/>
          </a:blip>
          <a:srcRect b="0" l="99" r="99" t="0"/>
          <a:stretch/>
        </p:blipFill>
        <p:spPr>
          <a:xfrm>
            <a:off x="7553888" y="4506966"/>
            <a:ext cx="1295201" cy="4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475" spcFirstLastPara="1" rIns="684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grafías">
  <p:cSld name="Fotografía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00" y="56"/>
            <a:ext cx="9144000" cy="5143500"/>
          </a:xfrm>
          <a:prstGeom prst="rect">
            <a:avLst/>
          </a:prstGeom>
          <a:solidFill>
            <a:srgbClr val="00A4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 b="1606" l="0" r="0" t="1597"/>
          <a:stretch/>
        </p:blipFill>
        <p:spPr>
          <a:xfrm>
            <a:off x="7538994" y="4514831"/>
            <a:ext cx="1324985" cy="396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itulos">
  <p:cSld name="Capitulo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A4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4"/>
          <p:cNvSpPr/>
          <p:nvPr/>
        </p:nvSpPr>
        <p:spPr>
          <a:xfrm>
            <a:off x="1722854" y="564524"/>
            <a:ext cx="7437900" cy="16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A4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"/>
          <p:cNvSpPr/>
          <p:nvPr/>
        </p:nvSpPr>
        <p:spPr>
          <a:xfrm>
            <a:off x="1706129" y="2761330"/>
            <a:ext cx="7437900" cy="16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A4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1938125" y="1252331"/>
            <a:ext cx="6634200" cy="9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5"/>
              <a:buFont typeface="Calibri"/>
              <a:buNone/>
              <a:defRPr b="1" i="0" sz="3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itulos 1">
  <p:cSld name="Capitulos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1706129" y="2761330"/>
            <a:ext cx="7437900" cy="16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A4A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/>
          <p:nvPr/>
        </p:nvSpPr>
        <p:spPr>
          <a:xfrm>
            <a:off x="-21900" y="25"/>
            <a:ext cx="9187800" cy="5143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" name="Google Shape;25;p6"/>
          <p:cNvPicPr preferRelativeResize="0"/>
          <p:nvPr/>
        </p:nvPicPr>
        <p:blipFill rotWithShape="1">
          <a:blip r:embed="rId2">
            <a:alphaModFix/>
          </a:blip>
          <a:srcRect b="1606" l="0" r="0" t="1597"/>
          <a:stretch/>
        </p:blipFill>
        <p:spPr>
          <a:xfrm>
            <a:off x="7538994" y="4514831"/>
            <a:ext cx="1324985" cy="396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/>
          <p:nvPr/>
        </p:nvSpPr>
        <p:spPr>
          <a:xfrm>
            <a:off x="100" y="56"/>
            <a:ext cx="9144000" cy="5143500"/>
          </a:xfrm>
          <a:prstGeom prst="rect">
            <a:avLst/>
          </a:prstGeom>
          <a:solidFill>
            <a:srgbClr val="DC90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Google Shape;2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39000" y="4501699"/>
            <a:ext cx="1324977" cy="409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 2">
  <p:cSld name="CUSTOM_3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/>
          <p:nvPr/>
        </p:nvSpPr>
        <p:spPr>
          <a:xfrm>
            <a:off x="100" y="56"/>
            <a:ext cx="9144000" cy="5143500"/>
          </a:xfrm>
          <a:prstGeom prst="rect">
            <a:avLst/>
          </a:prstGeom>
          <a:solidFill>
            <a:srgbClr val="BA89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" name="Google Shape;31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39000" y="4501699"/>
            <a:ext cx="1324977" cy="409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 1">
  <p:cSld name="CUSTOM_2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100" y="56"/>
            <a:ext cx="9144000" cy="5143500"/>
          </a:xfrm>
          <a:prstGeom prst="rect">
            <a:avLst/>
          </a:prstGeom>
          <a:solidFill>
            <a:srgbClr val="F3D4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" name="Google Shape;34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39000" y="4501699"/>
            <a:ext cx="1324977" cy="409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7" name="Google Shape;37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" name="Google Shape;3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image" Target="../media/image9.png"/><Relationship Id="rId11" Type="http://schemas.openxmlformats.org/officeDocument/2006/relationships/image" Target="../media/image18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7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16.png"/><Relationship Id="rId8" Type="http://schemas.openxmlformats.org/officeDocument/2006/relationships/image" Target="../media/image19.png"/><Relationship Id="rId9" Type="http://schemas.openxmlformats.org/officeDocument/2006/relationships/image" Target="../media/image1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4"/>
          <p:cNvPicPr preferRelativeResize="0"/>
          <p:nvPr/>
        </p:nvPicPr>
        <p:blipFill rotWithShape="1">
          <a:blip r:embed="rId3">
            <a:alphaModFix/>
          </a:blip>
          <a:srcRect b="99" l="0" r="0" t="99"/>
          <a:stretch/>
        </p:blipFill>
        <p:spPr>
          <a:xfrm>
            <a:off x="968100" y="1668979"/>
            <a:ext cx="3779450" cy="1165964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4"/>
          <p:cNvSpPr txBox="1"/>
          <p:nvPr/>
        </p:nvSpPr>
        <p:spPr>
          <a:xfrm>
            <a:off x="869263" y="3014675"/>
            <a:ext cx="39771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3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science</a:t>
            </a:r>
            <a:r>
              <a:rPr lang="en-US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   </a:t>
            </a:r>
            <a:r>
              <a:rPr b="0" i="0" lang="en-US" sz="12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technology</a:t>
            </a:r>
            <a:r>
              <a:rPr lang="en-US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    </a:t>
            </a:r>
            <a:r>
              <a:rPr b="0" i="0" lang="en-US" sz="12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engineering</a:t>
            </a:r>
            <a:r>
              <a:rPr lang="en-US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    </a:t>
            </a:r>
            <a:r>
              <a:rPr b="0" i="0" lang="en-US" sz="12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mathematics</a:t>
            </a:r>
            <a:endParaRPr/>
          </a:p>
        </p:txBody>
      </p:sp>
      <p:pic>
        <p:nvPicPr>
          <p:cNvPr id="53" name="Google Shape;53;p14"/>
          <p:cNvPicPr preferRelativeResize="0"/>
          <p:nvPr/>
        </p:nvPicPr>
        <p:blipFill rotWithShape="1">
          <a:blip r:embed="rId4">
            <a:alphaModFix/>
          </a:blip>
          <a:srcRect b="0" l="22805" r="26839" t="0"/>
          <a:stretch/>
        </p:blipFill>
        <p:spPr>
          <a:xfrm>
            <a:off x="4982850" y="700929"/>
            <a:ext cx="3977102" cy="4442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/>
        </p:nvSpPr>
        <p:spPr>
          <a:xfrm>
            <a:off x="613350" y="1328750"/>
            <a:ext cx="7917300" cy="15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¡Con Educación STEM,       lo imposible es posible</a:t>
            </a:r>
            <a:r>
              <a:rPr b="1" lang="en-US" sz="49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!</a:t>
            </a:r>
            <a:r>
              <a:rPr b="1" lang="en-US" sz="4500">
                <a:solidFill>
                  <a:schemeClr val="lt1"/>
                </a:solidFill>
                <a:highlight>
                  <a:srgbClr val="00A4A9"/>
                </a:highlight>
                <a:latin typeface="Tahoma"/>
                <a:ea typeface="Tahoma"/>
                <a:cs typeface="Tahoma"/>
                <a:sym typeface="Tahoma"/>
              </a:rPr>
              <a:t> </a:t>
            </a:r>
            <a:endParaRPr sz="4500">
              <a:solidFill>
                <a:schemeClr val="lt1"/>
              </a:solidFill>
              <a:highlight>
                <a:srgbClr val="00A4A9"/>
              </a:highlight>
            </a:endParaRPr>
          </a:p>
        </p:txBody>
      </p:sp>
      <p:pic>
        <p:nvPicPr>
          <p:cNvPr id="117" name="Google Shape;117;p23"/>
          <p:cNvPicPr preferRelativeResize="0"/>
          <p:nvPr/>
        </p:nvPicPr>
        <p:blipFill rotWithShape="1">
          <a:blip r:embed="rId3">
            <a:alphaModFix/>
          </a:blip>
          <a:srcRect b="37733" l="0" r="0" t="0"/>
          <a:stretch/>
        </p:blipFill>
        <p:spPr>
          <a:xfrm>
            <a:off x="2274088" y="3552600"/>
            <a:ext cx="4443419" cy="159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/>
        </p:nvSpPr>
        <p:spPr>
          <a:xfrm>
            <a:off x="968200" y="839875"/>
            <a:ext cx="68925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r>
              <a:t>Nombre: Jose Mora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/>
        </p:nvSpPr>
        <p:spPr>
          <a:xfrm>
            <a:off x="2133900" y="1174200"/>
            <a:ext cx="4876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r>
              <a:t>ODS elegido: ODS 7 - Energía asequible y no contaminante.</a:t>
            </a:r>
          </a:p>
        </p:txBody>
      </p:sp>
      <p:sp>
        <p:nvSpPr>
          <p:cNvPr id="64" name="Google Shape;64;p16"/>
          <p:cNvSpPr txBox="1"/>
          <p:nvPr/>
        </p:nvSpPr>
        <p:spPr>
          <a:xfrm>
            <a:off x="3542475" y="388025"/>
            <a:ext cx="51258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CE1"/>
              </a:buClr>
              <a:buSzPts val="2200"/>
              <a:buFont typeface="Tahoma"/>
              <a:buNone/>
            </a:pPr>
            <a:r>
              <a:rPr b="1" lang="en-US" sz="2200">
                <a:solidFill>
                  <a:srgbClr val="00A4A9"/>
                </a:solidFill>
                <a:latin typeface="Tahoma"/>
                <a:ea typeface="Tahoma"/>
                <a:cs typeface="Tahoma"/>
                <a:sym typeface="Tahoma"/>
              </a:rPr>
              <a:t>Entiende</a:t>
            </a:r>
            <a:endParaRPr b="1" sz="2200">
              <a:solidFill>
                <a:srgbClr val="00A4A9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B0B5BF"/>
                </a:solidFill>
                <a:latin typeface="Tahoma"/>
                <a:ea typeface="Tahoma"/>
                <a:cs typeface="Tahoma"/>
                <a:sym typeface="Tahoma"/>
              </a:rPr>
              <a:t>Elección de desafío </a:t>
            </a:r>
            <a:endParaRPr sz="2000">
              <a:solidFill>
                <a:srgbClr val="B0B5B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5" name="Google Shape;6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225" y="1856750"/>
            <a:ext cx="1201725" cy="12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2475" y="1856750"/>
            <a:ext cx="1201725" cy="12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7725" y="1856750"/>
            <a:ext cx="1201725" cy="12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2975" y="1856750"/>
            <a:ext cx="1201725" cy="12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28225" y="1856750"/>
            <a:ext cx="1201725" cy="12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7225" y="3262662"/>
            <a:ext cx="1201725" cy="12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992475" y="3262662"/>
            <a:ext cx="1201725" cy="12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437725" y="3262662"/>
            <a:ext cx="1201725" cy="12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882975" y="3262662"/>
            <a:ext cx="1201725" cy="12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328225" y="3262662"/>
            <a:ext cx="1201725" cy="120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3980750" y="1294000"/>
            <a:ext cx="44379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r>
              <a:t>En la escuela se desperdicia energía eléctrica al mantener luces y aparatos encendidos innecesariamente. Esto aumenta el consumo y contribuye al cambio climático. El proyecto busca crear conciencia sobre el uso eficiente de la energía.</a:t>
            </a:r>
          </a:p>
        </p:txBody>
      </p:sp>
      <p:sp>
        <p:nvSpPr>
          <p:cNvPr id="80" name="Google Shape;80;p17"/>
          <p:cNvSpPr txBox="1"/>
          <p:nvPr/>
        </p:nvSpPr>
        <p:spPr>
          <a:xfrm>
            <a:off x="3542475" y="388025"/>
            <a:ext cx="51258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CE1"/>
              </a:buClr>
              <a:buSzPts val="2200"/>
              <a:buFont typeface="Tahoma"/>
              <a:buNone/>
            </a:pPr>
            <a:r>
              <a:rPr b="1" lang="en-US" sz="2200">
                <a:solidFill>
                  <a:srgbClr val="00A4A9"/>
                </a:solidFill>
                <a:latin typeface="Tahoma"/>
                <a:ea typeface="Tahoma"/>
                <a:cs typeface="Tahoma"/>
                <a:sym typeface="Tahoma"/>
              </a:rPr>
              <a:t>Entiende</a:t>
            </a:r>
            <a:endParaRPr b="1" sz="2200">
              <a:solidFill>
                <a:srgbClr val="00A4A9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B0B5BF"/>
                </a:solidFill>
                <a:latin typeface="Tahoma"/>
                <a:ea typeface="Tahoma"/>
                <a:cs typeface="Tahoma"/>
                <a:sym typeface="Tahoma"/>
              </a:rPr>
              <a:t>Elección de desafío </a:t>
            </a:r>
            <a:endParaRPr sz="2000">
              <a:solidFill>
                <a:srgbClr val="B0B5B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100" y="1047462"/>
            <a:ext cx="2747575" cy="368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/>
        </p:nvSpPr>
        <p:spPr>
          <a:xfrm>
            <a:off x="496950" y="1273850"/>
            <a:ext cx="81711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r>
              <a:t>Sabemos que en México el consumo eléctrico ha aumentado un 35% en la última década. Este problema es de alcance nacional y afecta tanto a hombres como a mujeres, especialmente en zonas urbanas donde el consumo doméstico es elevado.</a:t>
            </a:r>
          </a:p>
        </p:txBody>
      </p:sp>
      <p:sp>
        <p:nvSpPr>
          <p:cNvPr id="87" name="Google Shape;87;p18"/>
          <p:cNvSpPr txBox="1"/>
          <p:nvPr/>
        </p:nvSpPr>
        <p:spPr>
          <a:xfrm>
            <a:off x="3542475" y="388025"/>
            <a:ext cx="51258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CE1"/>
              </a:buClr>
              <a:buSzPts val="2200"/>
              <a:buFont typeface="Tahoma"/>
              <a:buNone/>
            </a:pPr>
            <a:r>
              <a:rPr b="1" lang="en-US" sz="2200">
                <a:solidFill>
                  <a:srgbClr val="00A4A9"/>
                </a:solidFill>
                <a:latin typeface="Tahoma"/>
                <a:ea typeface="Tahoma"/>
                <a:cs typeface="Tahoma"/>
                <a:sym typeface="Tahoma"/>
              </a:rPr>
              <a:t>Imagina</a:t>
            </a:r>
            <a:endParaRPr b="1" sz="2200">
              <a:solidFill>
                <a:srgbClr val="00A4A9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B0B5BF"/>
                </a:solidFill>
                <a:latin typeface="Tahoma"/>
                <a:ea typeface="Tahoma"/>
                <a:cs typeface="Tahoma"/>
                <a:sym typeface="Tahoma"/>
              </a:rPr>
              <a:t>Investigación enfocada</a:t>
            </a:r>
            <a:r>
              <a:rPr lang="en-US" sz="2000">
                <a:solidFill>
                  <a:srgbClr val="B0B5BF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2000">
              <a:solidFill>
                <a:srgbClr val="B0B5B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417900" y="1343075"/>
            <a:ext cx="8308200" cy="31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r>
              <a:t>Hipótesis: Si los estudiantes crean una página web con consejos sobre el uso responsable de la energía, entonces reducirán el desperdicio eléctrico en la escuela.</a:t>
            </a:r>
          </a:p>
        </p:txBody>
      </p:sp>
      <p:sp>
        <p:nvSpPr>
          <p:cNvPr id="93" name="Google Shape;93;p19"/>
          <p:cNvSpPr txBox="1"/>
          <p:nvPr/>
        </p:nvSpPr>
        <p:spPr>
          <a:xfrm>
            <a:off x="3542475" y="388025"/>
            <a:ext cx="51258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CE1"/>
              </a:buClr>
              <a:buSzPts val="2200"/>
              <a:buFont typeface="Tahoma"/>
              <a:buNone/>
            </a:pPr>
            <a:r>
              <a:rPr b="1" lang="en-US" sz="2200">
                <a:solidFill>
                  <a:srgbClr val="00A4A9"/>
                </a:solidFill>
                <a:latin typeface="Tahoma"/>
                <a:ea typeface="Tahoma"/>
                <a:cs typeface="Tahoma"/>
                <a:sym typeface="Tahoma"/>
              </a:rPr>
              <a:t>Diseña</a:t>
            </a:r>
            <a:endParaRPr b="1" sz="2200">
              <a:solidFill>
                <a:srgbClr val="00A4A9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B0B5BF"/>
                </a:solidFill>
                <a:latin typeface="Tahoma"/>
                <a:ea typeface="Tahoma"/>
                <a:cs typeface="Tahoma"/>
                <a:sym typeface="Tahoma"/>
              </a:rPr>
              <a:t>Creando soluciones</a:t>
            </a:r>
            <a:r>
              <a:rPr lang="en-US" sz="2000">
                <a:solidFill>
                  <a:srgbClr val="B0B5BF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2000">
              <a:solidFill>
                <a:srgbClr val="B0B5B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/>
        </p:nvSpPr>
        <p:spPr>
          <a:xfrm>
            <a:off x="417900" y="1283200"/>
            <a:ext cx="8308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r>
              <a:t>Los estudiantes trabajaron en equipos para diseñar el contenido digital. Usaron Canva, Google Sites y GitHub Pages. Crearon textos, imágenes e infografías para armar la página web y aprendieron sobre energías limpias y su impacto ambiental.</a:t>
            </a:r>
          </a:p>
        </p:txBody>
      </p:sp>
      <p:sp>
        <p:nvSpPr>
          <p:cNvPr id="99" name="Google Shape;99;p20"/>
          <p:cNvSpPr txBox="1"/>
          <p:nvPr/>
        </p:nvSpPr>
        <p:spPr>
          <a:xfrm>
            <a:off x="3542475" y="388025"/>
            <a:ext cx="51258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CE1"/>
              </a:buClr>
              <a:buSzPts val="2200"/>
              <a:buFont typeface="Tahoma"/>
              <a:buNone/>
            </a:pPr>
            <a:r>
              <a:rPr b="1" lang="en-US" sz="2200">
                <a:solidFill>
                  <a:srgbClr val="00A4A9"/>
                </a:solidFill>
                <a:latin typeface="Tahoma"/>
                <a:ea typeface="Tahoma"/>
                <a:cs typeface="Tahoma"/>
                <a:sym typeface="Tahoma"/>
              </a:rPr>
              <a:t>Construye</a:t>
            </a:r>
            <a:endParaRPr b="1" sz="2200">
              <a:solidFill>
                <a:srgbClr val="00A4A9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B0B5BF"/>
                </a:solidFill>
                <a:latin typeface="Tahoma"/>
                <a:ea typeface="Tahoma"/>
                <a:cs typeface="Tahoma"/>
                <a:sym typeface="Tahoma"/>
              </a:rPr>
              <a:t>Construcción de prototipo </a:t>
            </a:r>
            <a:endParaRPr sz="2000">
              <a:solidFill>
                <a:srgbClr val="B0B5B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/>
        </p:nvSpPr>
        <p:spPr>
          <a:xfrm>
            <a:off x="417900" y="1346700"/>
            <a:ext cx="8308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r>
              <a:t>Después de probar la página con otros grupos, se recibieron comentarios para mejorar el diseño y agregar un juego educativo. Los estudiantes ajustaron los colores, la tipografía y añadieron un minijuego sobre ahorro energético.</a:t>
            </a:r>
          </a:p>
        </p:txBody>
      </p:sp>
      <p:sp>
        <p:nvSpPr>
          <p:cNvPr id="105" name="Google Shape;105;p21"/>
          <p:cNvSpPr txBox="1"/>
          <p:nvPr/>
        </p:nvSpPr>
        <p:spPr>
          <a:xfrm>
            <a:off x="3542475" y="388025"/>
            <a:ext cx="51258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CE1"/>
              </a:buClr>
              <a:buSzPts val="2200"/>
              <a:buFont typeface="Tahoma"/>
              <a:buNone/>
            </a:pPr>
            <a:r>
              <a:rPr b="1" lang="en-US" sz="2200">
                <a:solidFill>
                  <a:srgbClr val="00A4A9"/>
                </a:solidFill>
                <a:latin typeface="Tahoma"/>
                <a:ea typeface="Tahoma"/>
                <a:cs typeface="Tahoma"/>
                <a:sym typeface="Tahoma"/>
              </a:rPr>
              <a:t>Prueba</a:t>
            </a:r>
            <a:endParaRPr b="1" sz="2200">
              <a:solidFill>
                <a:srgbClr val="00A4A9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B0B5BF"/>
                </a:solidFill>
                <a:latin typeface="Tahoma"/>
                <a:ea typeface="Tahoma"/>
                <a:cs typeface="Tahoma"/>
                <a:sym typeface="Tahoma"/>
              </a:rPr>
              <a:t>Afinación de prototipo</a:t>
            </a:r>
            <a:r>
              <a:rPr lang="en-US" sz="2000">
                <a:solidFill>
                  <a:srgbClr val="B0B5BF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2000">
              <a:solidFill>
                <a:srgbClr val="B0B5B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/>
        </p:nvSpPr>
        <p:spPr>
          <a:xfrm>
            <a:off x="417900" y="1370475"/>
            <a:ext cx="8308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r>
              <a:t>El prototipo final fue la página web 'Cuidemos la Energía'. Incluye secciones informativas, videos y un reto interactivo. Los materiales utilizados fueron herramientas digitales gratuitas. La página se presentó en clase y recibió comentarios positivos por su utilidad educativa.</a:t>
            </a:r>
          </a:p>
        </p:txBody>
      </p:sp>
      <p:sp>
        <p:nvSpPr>
          <p:cNvPr id="111" name="Google Shape;111;p22"/>
          <p:cNvSpPr txBox="1"/>
          <p:nvPr/>
        </p:nvSpPr>
        <p:spPr>
          <a:xfrm>
            <a:off x="3542475" y="388025"/>
            <a:ext cx="51258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CE1"/>
              </a:buClr>
              <a:buSzPts val="2200"/>
              <a:buFont typeface="Tahoma"/>
              <a:buNone/>
            </a:pPr>
            <a:r>
              <a:rPr b="1" lang="en-US" sz="2200">
                <a:solidFill>
                  <a:srgbClr val="00A4A9"/>
                </a:solidFill>
                <a:latin typeface="Tahoma"/>
                <a:ea typeface="Tahoma"/>
                <a:cs typeface="Tahoma"/>
                <a:sym typeface="Tahoma"/>
              </a:rPr>
              <a:t>Mejora</a:t>
            </a:r>
            <a:endParaRPr b="1" sz="2200">
              <a:solidFill>
                <a:srgbClr val="00A4A9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B0B5BF"/>
                </a:solidFill>
                <a:latin typeface="Tahoma"/>
                <a:ea typeface="Tahoma"/>
                <a:cs typeface="Tahoma"/>
                <a:sym typeface="Tahoma"/>
              </a:rPr>
              <a:t>Presentación final</a:t>
            </a:r>
            <a:r>
              <a:rPr lang="en-US" sz="2000">
                <a:solidFill>
                  <a:srgbClr val="B0B5BF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2000">
              <a:solidFill>
                <a:srgbClr val="B0B5B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