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83" r:id="rId4"/>
    <p:sldId id="279" r:id="rId5"/>
    <p:sldId id="284" r:id="rId6"/>
    <p:sldId id="280" r:id="rId7"/>
    <p:sldId id="282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32619F-0704-436E-A18F-69185489A805}" v="1" dt="2025-03-12T10:10:24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56" d="100"/>
          <a:sy n="56" d="100"/>
        </p:scale>
        <p:origin x="8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E3B7-639C-4208-8FA9-19D72CB2E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77A75-EA52-45B2-AC40-763A0AF41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F51BE-10AA-4718-A6F2-004324C3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87A3C-0FA9-4C6A-A972-97ACB957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C52BA-2C5C-4004-ABFA-568D47CB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5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5B2E-4968-4600-A185-0FA51559E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76D1E-08D1-4084-BAFF-1CCE42AAD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C2916-EC00-4CA0-A2F3-B8D3BBC0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82280-D21D-47DA-AD6E-49CDD8EC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EBE45-D151-41CB-AA96-D0336507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9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C9F615-0338-4089-AE33-248C24470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31FAB-929A-40F8-882B-4C91B79A0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A4DC5-BF3A-4888-8E51-901200A6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F8F96-038F-42DF-A57C-E627F792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2A4FF-4E86-41B5-B821-5DB2CACC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3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78D1-A52A-4360-AADA-C4C87BED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4BB4C-452B-44FE-9F17-C6942552E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9C431-6F5C-4069-943A-141491CD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75852-5816-44C5-A2BE-A01EB91E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78E87-7367-4E4B-A44E-9E12F4CB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4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F30C-023B-4995-AB8C-E47944DDE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B3037-DC86-40C0-BE67-DE8A11B5D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4CE46-D847-4628-BD60-EC5E68920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C896F-7EC6-434F-BBC6-3A1CFF16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9CA37-DB03-4ECC-B8C5-E02C0400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31F5-BB00-459B-9BA1-F3C6E926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1D140-12BB-43BA-9F3F-92FCE18D7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3C00C-FFF4-4D17-8A39-80C05DF5C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386A3-4117-44A8-96AB-9BCDFB7B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E96F9-351C-4168-936C-F7A13D3BB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76068-8A3B-4343-875A-7344847F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8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E3B6-67E1-4588-B0F9-5D9DB56F3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BD648-8A1A-45EC-B89F-FE4EA0C63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2141A-B287-452D-9FA0-21996A411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A4780-3D6A-4B0E-8234-387C98B94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299C5-574C-4DA2-8001-3290C5AF5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C4D7A-E877-49FE-872E-D052166E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D8FE1-FC34-4346-BBBB-A319D83C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D12FA-2DBB-44CA-9CC3-7E9A48D4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5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F597-33CC-4D15-B3E4-25F7E47E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C9B29E-42C1-4CBE-A13C-07F37335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672E4-9A84-4BDF-B260-4A5B0053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ABB6F-B861-4877-9F25-A5CBFCE19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2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2084F-95AC-4273-9785-B0C33C7B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30956-8D27-43BA-92C2-11D4C8AFC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D963F-328A-415F-992C-1B5A0315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46EE-1F06-470E-9970-0376DD84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124B-A997-487A-B098-CFE767F92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0797A-48C4-48CE-8763-3294B4672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B46CC-F1ED-40F9-9280-4B263F53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3B0D7-BC35-40C2-AFA2-9E79297F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6FE35-3BED-4ACE-9473-B1B552BE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2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B62E-421D-4C11-828F-4E2224F6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30D771-753A-40D2-AD00-CFCCEABD4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F2934-C20F-4C03-AAAB-E3F9159ED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2AE39-F096-44BE-B91B-E5C98B4D0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80981-E597-4D3F-BA86-85C09F3F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5BC62-E30E-4A00-9A71-1824B4CB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6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A4235-4A79-41EB-A684-43A6AEA9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87B84-6554-4A7F-80A2-08754B705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00C0A-8E46-425E-9361-5716CC749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63218-E458-4A52-884A-F9865FD64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A338B-F6AA-46D1-A885-642C4D7D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2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B90BB7-C087-0FCC-7511-A86D51C62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233" y="4509673"/>
            <a:ext cx="9009531" cy="786227"/>
          </a:xfrm>
          <a:solidFill>
            <a:srgbClr val="FF0000"/>
          </a:solidFill>
          <a:ln w="2540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de-CH" sz="2800" b="1" dirty="0">
                <a:solidFill>
                  <a:schemeClr val="bg1"/>
                </a:solidFill>
              </a:rPr>
              <a:t>Spendervorhersage mit logistischen Regressionsmodell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57B9599-FC3F-B524-33C5-E77DF4A5F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233" y="679561"/>
            <a:ext cx="9009531" cy="333753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76BCB0C-A9A2-58D8-4DBA-ACBBED3B53F7}"/>
              </a:ext>
            </a:extLst>
          </p:cNvPr>
          <p:cNvSpPr txBox="1"/>
          <p:nvPr/>
        </p:nvSpPr>
        <p:spPr>
          <a:xfrm>
            <a:off x="4926105" y="6219309"/>
            <a:ext cx="233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Matthias Kuhn</a:t>
            </a:r>
          </a:p>
        </p:txBody>
      </p:sp>
    </p:spTree>
    <p:extLst>
      <p:ext uri="{BB962C8B-B14F-4D97-AF65-F5344CB8AC3E}">
        <p14:creationId xmlns:p14="http://schemas.microsoft.com/office/powerpoint/2010/main" val="8166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feld 24">
            <a:extLst>
              <a:ext uri="{FF2B5EF4-FFF2-40B4-BE49-F238E27FC236}">
                <a16:creationId xmlns:a16="http://schemas.microsoft.com/office/drawing/2014/main" id="{F22EC22E-62F1-7E25-B6A2-763C3F4A9C52}"/>
              </a:ext>
            </a:extLst>
          </p:cNvPr>
          <p:cNvSpPr txBox="1"/>
          <p:nvPr/>
        </p:nvSpPr>
        <p:spPr>
          <a:xfrm>
            <a:off x="4509794" y="1151488"/>
            <a:ext cx="3060000" cy="1354217"/>
          </a:xfrm>
          <a:prstGeom prst="rect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3. Explorative </a:t>
            </a:r>
            <a:r>
              <a:rPr lang="de-CH" dirty="0" err="1">
                <a:solidFill>
                  <a:schemeClr val="bg1"/>
                </a:solidFill>
              </a:rPr>
              <a:t>Datenanayse</a:t>
            </a:r>
            <a:endParaRPr lang="de-CH" dirty="0">
              <a:solidFill>
                <a:schemeClr val="bg1"/>
              </a:solidFill>
            </a:endParaRPr>
          </a:p>
          <a:p>
            <a:r>
              <a:rPr lang="de-CH" sz="1600" dirty="0">
                <a:solidFill>
                  <a:schemeClr val="bg1"/>
                </a:solidFill>
              </a:rPr>
              <a:t>3.1 Boxplot Training und Test</a:t>
            </a:r>
          </a:p>
          <a:p>
            <a:r>
              <a:rPr lang="de-CH" sz="1600" dirty="0">
                <a:solidFill>
                  <a:schemeClr val="bg1"/>
                </a:solidFill>
              </a:rPr>
              <a:t>3.2 Histogramme Verteilung</a:t>
            </a:r>
          </a:p>
          <a:p>
            <a:r>
              <a:rPr lang="de-CH" sz="1600" dirty="0">
                <a:solidFill>
                  <a:schemeClr val="bg1"/>
                </a:solidFill>
              </a:rPr>
              <a:t>3.3 Pairs Plot</a:t>
            </a:r>
          </a:p>
          <a:p>
            <a:r>
              <a:rPr lang="de-CH" sz="1600" dirty="0">
                <a:solidFill>
                  <a:schemeClr val="bg1"/>
                </a:solidFill>
              </a:rPr>
              <a:t>3.4 Korrelationsmatrix</a:t>
            </a:r>
          </a:p>
        </p:txBody>
      </p:sp>
      <p:sp>
        <p:nvSpPr>
          <p:cNvPr id="1097" name="Textfeld 1096">
            <a:extLst>
              <a:ext uri="{FF2B5EF4-FFF2-40B4-BE49-F238E27FC236}">
                <a16:creationId xmlns:a16="http://schemas.microsoft.com/office/drawing/2014/main" id="{AB767879-83EE-B9DC-D531-0F864B08EB59}"/>
              </a:ext>
            </a:extLst>
          </p:cNvPr>
          <p:cNvSpPr txBox="1"/>
          <p:nvPr/>
        </p:nvSpPr>
        <p:spPr>
          <a:xfrm>
            <a:off x="8508876" y="4228131"/>
            <a:ext cx="3060000" cy="86177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u="sng"/>
            </a:lvl1pPr>
          </a:lstStyle>
          <a:p>
            <a:r>
              <a:rPr lang="de-CH" b="1" u="none" dirty="0">
                <a:solidFill>
                  <a:schemeClr val="bg1"/>
                </a:solidFill>
              </a:rPr>
              <a:t>6. Fazit</a:t>
            </a:r>
          </a:p>
          <a:p>
            <a:r>
              <a:rPr lang="de-CH" sz="1600" u="none" dirty="0">
                <a:solidFill>
                  <a:schemeClr val="bg1"/>
                </a:solidFill>
              </a:rPr>
              <a:t>6.1 Modell Evaluation</a:t>
            </a:r>
          </a:p>
          <a:p>
            <a:r>
              <a:rPr lang="de-CH" sz="1600" u="none" dirty="0">
                <a:solidFill>
                  <a:schemeClr val="bg1"/>
                </a:solidFill>
              </a:rPr>
              <a:t>6.2 Handlungsempfehlungen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4024BE1-A9D0-A5FB-FBEE-DB227BD21AE6}"/>
              </a:ext>
            </a:extLst>
          </p:cNvPr>
          <p:cNvSpPr txBox="1"/>
          <p:nvPr/>
        </p:nvSpPr>
        <p:spPr>
          <a:xfrm>
            <a:off x="510712" y="1151488"/>
            <a:ext cx="3060000" cy="861774"/>
          </a:xfrm>
          <a:prstGeom prst="rect">
            <a:avLst/>
          </a:prstGeom>
          <a:solidFill>
            <a:schemeClr val="bg1">
              <a:lumMod val="50000"/>
              <a:alpha val="92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/>
                </a:solidFill>
              </a:rPr>
              <a:t>1. Setup</a:t>
            </a:r>
          </a:p>
          <a:p>
            <a:r>
              <a:rPr lang="de-CH" sz="1600" dirty="0">
                <a:solidFill>
                  <a:schemeClr val="bg1"/>
                </a:solidFill>
              </a:rPr>
              <a:t>1.1 Packages and Libraries</a:t>
            </a:r>
          </a:p>
          <a:p>
            <a:r>
              <a:rPr lang="de-CH" sz="1600" dirty="0">
                <a:solidFill>
                  <a:schemeClr val="bg1"/>
                </a:solidFill>
              </a:rPr>
              <a:t>1.2 CSV-Dateien Anbindung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5BEFBC3-2801-6E8F-7CFA-BB20EF3D0DA3}"/>
              </a:ext>
            </a:extLst>
          </p:cNvPr>
          <p:cNvSpPr txBox="1"/>
          <p:nvPr/>
        </p:nvSpPr>
        <p:spPr>
          <a:xfrm>
            <a:off x="510713" y="3429000"/>
            <a:ext cx="3060000" cy="2154436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u="sng"/>
            </a:lvl1pPr>
          </a:lstStyle>
          <a:p>
            <a:r>
              <a:rPr lang="de-CH" b="1" dirty="0">
                <a:solidFill>
                  <a:schemeClr val="bg1"/>
                </a:solidFill>
              </a:rPr>
              <a:t>2. Datenverständnis</a:t>
            </a:r>
          </a:p>
          <a:p>
            <a:r>
              <a:rPr lang="de-CH" dirty="0">
                <a:solidFill>
                  <a:schemeClr val="bg1"/>
                </a:solidFill>
              </a:rPr>
              <a:t>Struktur</a:t>
            </a:r>
          </a:p>
          <a:p>
            <a:r>
              <a:rPr lang="de-CH" sz="1600" u="none" dirty="0">
                <a:solidFill>
                  <a:schemeClr val="bg1"/>
                </a:solidFill>
              </a:rPr>
              <a:t>2.1 Trainingsdaten</a:t>
            </a:r>
          </a:p>
          <a:p>
            <a:r>
              <a:rPr lang="de-CH" sz="1600" u="none" dirty="0">
                <a:solidFill>
                  <a:schemeClr val="bg1"/>
                </a:solidFill>
              </a:rPr>
              <a:t>2.2 Testdaten</a:t>
            </a:r>
          </a:p>
          <a:p>
            <a:r>
              <a:rPr lang="de-CH" dirty="0">
                <a:solidFill>
                  <a:schemeClr val="bg1"/>
                </a:solidFill>
              </a:rPr>
              <a:t>Bereinigung</a:t>
            </a:r>
          </a:p>
          <a:p>
            <a:r>
              <a:rPr lang="de-CH" sz="1600" u="none" dirty="0">
                <a:solidFill>
                  <a:schemeClr val="bg1"/>
                </a:solidFill>
              </a:rPr>
              <a:t>2.3 Fehlende Werte</a:t>
            </a:r>
          </a:p>
          <a:p>
            <a:r>
              <a:rPr lang="de-CH" sz="1600" u="none" dirty="0">
                <a:solidFill>
                  <a:schemeClr val="bg1"/>
                </a:solidFill>
              </a:rPr>
              <a:t>2.4 Duplikate</a:t>
            </a:r>
          </a:p>
          <a:p>
            <a:r>
              <a:rPr lang="de-CH" sz="1600" u="none" dirty="0">
                <a:solidFill>
                  <a:schemeClr val="bg1"/>
                </a:solidFill>
              </a:rPr>
              <a:t>2.5 Struktur Test clean</a:t>
            </a: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B69D7BBA-F92F-3A42-78EC-FE40CF53349E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rot="16200000" flipH="1">
            <a:off x="1332843" y="2721130"/>
            <a:ext cx="141573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feld 1030">
            <a:extLst>
              <a:ext uri="{FF2B5EF4-FFF2-40B4-BE49-F238E27FC236}">
                <a16:creationId xmlns:a16="http://schemas.microsoft.com/office/drawing/2014/main" id="{865E2438-144D-4359-DEB0-DDA321F7AD14}"/>
              </a:ext>
            </a:extLst>
          </p:cNvPr>
          <p:cNvSpPr txBox="1"/>
          <p:nvPr/>
        </p:nvSpPr>
        <p:spPr>
          <a:xfrm>
            <a:off x="8508877" y="1151488"/>
            <a:ext cx="3060000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/>
                </a:solidFill>
              </a:rPr>
              <a:t>5. Modell</a:t>
            </a:r>
          </a:p>
          <a:p>
            <a:r>
              <a:rPr lang="de-CH" sz="1800" dirty="0">
                <a:solidFill>
                  <a:schemeClr val="bg1"/>
                </a:solidFill>
              </a:rPr>
              <a:t>5.1 Modell und Modelloutput</a:t>
            </a:r>
          </a:p>
          <a:p>
            <a:r>
              <a:rPr lang="de-CH" dirty="0">
                <a:solidFill>
                  <a:schemeClr val="bg1"/>
                </a:solidFill>
              </a:rPr>
              <a:t>5.2 </a:t>
            </a:r>
            <a:r>
              <a:rPr lang="de-CH" sz="1800" dirty="0">
                <a:solidFill>
                  <a:schemeClr val="bg1"/>
                </a:solidFill>
              </a:rPr>
              <a:t>Variable </a:t>
            </a:r>
            <a:r>
              <a:rPr lang="de-CH" sz="1800" dirty="0" err="1">
                <a:solidFill>
                  <a:schemeClr val="bg1"/>
                </a:solidFill>
              </a:rPr>
              <a:t>Importance</a:t>
            </a:r>
            <a:endParaRPr lang="de-CH" sz="1800" dirty="0">
              <a:solidFill>
                <a:schemeClr val="bg1"/>
              </a:solidFill>
            </a:endParaRPr>
          </a:p>
          <a:p>
            <a:r>
              <a:rPr lang="de-CH" dirty="0">
                <a:solidFill>
                  <a:schemeClr val="bg1"/>
                </a:solidFill>
              </a:rPr>
              <a:t>5.3 Konfusionsmatrix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53A0879-2276-246E-8483-3E8E91959B58}"/>
              </a:ext>
            </a:extLst>
          </p:cNvPr>
          <p:cNvSpPr txBox="1"/>
          <p:nvPr/>
        </p:nvSpPr>
        <p:spPr>
          <a:xfrm>
            <a:off x="4509198" y="3359287"/>
            <a:ext cx="3060000" cy="615553"/>
          </a:xfrm>
          <a:prstGeom prst="rect">
            <a:avLst/>
          </a:prstGeom>
          <a:solidFill>
            <a:srgbClr val="00B050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/>
                </a:solidFill>
              </a:rPr>
              <a:t>4. Feature Engineering</a:t>
            </a:r>
          </a:p>
          <a:p>
            <a:r>
              <a:rPr lang="de-CH" sz="1600" dirty="0">
                <a:solidFill>
                  <a:schemeClr val="bg1"/>
                </a:solidFill>
              </a:rPr>
              <a:t>4.1 Neuer Prädikator</a:t>
            </a:r>
          </a:p>
        </p:txBody>
      </p:sp>
      <p:cxnSp>
        <p:nvCxnSpPr>
          <p:cNvPr id="1051" name="Verbinder: gewinkelt 1050">
            <a:extLst>
              <a:ext uri="{FF2B5EF4-FFF2-40B4-BE49-F238E27FC236}">
                <a16:creationId xmlns:a16="http://schemas.microsoft.com/office/drawing/2014/main" id="{3ECD020A-9B74-4F70-6BBB-75B4B04487B2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3570713" y="1828597"/>
            <a:ext cx="939081" cy="2677621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Verbinder: gewinkelt 1108">
            <a:extLst>
              <a:ext uri="{FF2B5EF4-FFF2-40B4-BE49-F238E27FC236}">
                <a16:creationId xmlns:a16="http://schemas.microsoft.com/office/drawing/2014/main" id="{AD104DFA-5809-0019-5D8F-9FF343588E12}"/>
              </a:ext>
            </a:extLst>
          </p:cNvPr>
          <p:cNvCxnSpPr>
            <a:cxnSpLocks/>
            <a:stCxn id="25" idx="2"/>
            <a:endCxn id="2" idx="0"/>
          </p:cNvCxnSpPr>
          <p:nvPr/>
        </p:nvCxnSpPr>
        <p:spPr>
          <a:xfrm rot="5400000">
            <a:off x="5612705" y="2932198"/>
            <a:ext cx="853582" cy="596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Verbinder: gewinkelt 1115">
            <a:extLst>
              <a:ext uri="{FF2B5EF4-FFF2-40B4-BE49-F238E27FC236}">
                <a16:creationId xmlns:a16="http://schemas.microsoft.com/office/drawing/2014/main" id="{E3EA26F2-3A63-E332-1380-7A65CB33906B}"/>
              </a:ext>
            </a:extLst>
          </p:cNvPr>
          <p:cNvCxnSpPr>
            <a:cxnSpLocks/>
            <a:stCxn id="2" idx="2"/>
            <a:endCxn id="1031" idx="1"/>
          </p:cNvCxnSpPr>
          <p:nvPr/>
        </p:nvCxnSpPr>
        <p:spPr>
          <a:xfrm rot="5400000" flipH="1" flipV="1">
            <a:off x="6162443" y="1628407"/>
            <a:ext cx="2223187" cy="2469679"/>
          </a:xfrm>
          <a:prstGeom prst="bentConnector4">
            <a:avLst>
              <a:gd name="adj1" fmla="val -10283"/>
              <a:gd name="adj2" fmla="val 80976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0" name="Verbinder: gewinkelt 1199">
            <a:extLst>
              <a:ext uri="{FF2B5EF4-FFF2-40B4-BE49-F238E27FC236}">
                <a16:creationId xmlns:a16="http://schemas.microsoft.com/office/drawing/2014/main" id="{3C9A518F-A828-A37F-1E26-89E691246747}"/>
              </a:ext>
            </a:extLst>
          </p:cNvPr>
          <p:cNvCxnSpPr>
            <a:cxnSpLocks/>
            <a:stCxn id="1031" idx="2"/>
            <a:endCxn id="1097" idx="0"/>
          </p:cNvCxnSpPr>
          <p:nvPr/>
        </p:nvCxnSpPr>
        <p:spPr>
          <a:xfrm rot="5400000">
            <a:off x="9100720" y="3289974"/>
            <a:ext cx="1876314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7" name="Titel 1">
            <a:extLst>
              <a:ext uri="{FF2B5EF4-FFF2-40B4-BE49-F238E27FC236}">
                <a16:creationId xmlns:a16="http://schemas.microsoft.com/office/drawing/2014/main" id="{67959638-985A-2CAE-0EC0-5FDF0C299051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400" dirty="0">
                <a:solidFill>
                  <a:schemeClr val="bg1"/>
                </a:solidFill>
              </a:rPr>
              <a:t>Workflow Diagramm</a:t>
            </a:r>
          </a:p>
        </p:txBody>
      </p:sp>
    </p:spTree>
    <p:extLst>
      <p:ext uri="{BB962C8B-B14F-4D97-AF65-F5344CB8AC3E}">
        <p14:creationId xmlns:p14="http://schemas.microsoft.com/office/powerpoint/2010/main" val="165250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3CDE4-5A1D-B88F-1155-E2B601C8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ECE3DF1-4176-983A-E9D1-DE3705D95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034" y="365126"/>
            <a:ext cx="9300402" cy="6305536"/>
          </a:xfrm>
        </p:spPr>
      </p:pic>
    </p:spTree>
    <p:extLst>
      <p:ext uri="{BB962C8B-B14F-4D97-AF65-F5344CB8AC3E}">
        <p14:creationId xmlns:p14="http://schemas.microsoft.com/office/powerpoint/2010/main" val="356857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723BF-C9F2-AB35-44CC-5A348410F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el 1">
            <a:extLst>
              <a:ext uri="{FF2B5EF4-FFF2-40B4-BE49-F238E27FC236}">
                <a16:creationId xmlns:a16="http://schemas.microsoft.com/office/drawing/2014/main" id="{89CDC468-BFB6-C2B8-DC27-BA5EFF0BA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3" y="155575"/>
            <a:ext cx="11877674" cy="796925"/>
          </a:xfrm>
          <a:solidFill>
            <a:srgbClr val="0070C0"/>
          </a:solidFill>
          <a:ln w="2540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Statistische Kennzahlen für Trainings- und Testdaten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786E34F-8F76-E9C3-E30B-9E3B33F66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89" y="1217129"/>
            <a:ext cx="8040222" cy="238158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587AFDA-55F8-EA94-D648-29580D6B0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689" y="4027024"/>
            <a:ext cx="7906853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40A01-A4F8-9EE0-7D24-2D0C4A32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A4F558-035B-CD64-EC64-3F130098E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B8A126E-820A-1163-0C6B-98573EE0A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65" y="0"/>
            <a:ext cx="106178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9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E98F3-A1AF-C1FC-8EAB-8695AC886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6A9B42BF-7BA4-0068-13CD-5FD930220547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Vergleich der Trainings- und Testdaten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43ADDD0F-BEEC-094E-F8E3-4A83D6121CB3}"/>
              </a:ext>
            </a:extLst>
          </p:cNvPr>
          <p:cNvSpPr txBox="1">
            <a:spLocks/>
          </p:cNvSpPr>
          <p:nvPr/>
        </p:nvSpPr>
        <p:spPr>
          <a:xfrm>
            <a:off x="5709458" y="1163782"/>
            <a:ext cx="5103321" cy="5196381"/>
          </a:xfrm>
          <a:prstGeom prst="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000" b="1" dirty="0"/>
              <a:t>Erkenntnisse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CH" sz="1000" dirty="0"/>
              <a:t>Verteilungen der Variablen sind nicht unterschiedlich für Trainings- und Testdaten </a:t>
            </a:r>
          </a:p>
          <a:p>
            <a:pPr algn="l"/>
            <a:r>
              <a:rPr lang="de-CH" sz="1000" dirty="0">
                <a:sym typeface="Wingdings" panose="05000000000000000000" pitchFamily="2" charset="2"/>
              </a:rPr>
              <a:t>        Kerben der Boxen überlappen</a:t>
            </a:r>
            <a:endParaRPr lang="de-CH" sz="10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CH" sz="1000" dirty="0"/>
              <a:t>Variabilität ist im Testdatensatz teilweise, z. B. bei «Anzahl Spenden»</a:t>
            </a:r>
          </a:p>
          <a:p>
            <a:pPr algn="l"/>
            <a:endParaRPr lang="de-CH" sz="1000" dirty="0"/>
          </a:p>
          <a:p>
            <a:pPr algn="l"/>
            <a:r>
              <a:rPr lang="de-CH" sz="1000" b="1" dirty="0"/>
              <a:t>Schlussfolgerung</a:t>
            </a:r>
          </a:p>
          <a:p>
            <a:pPr algn="l"/>
            <a:r>
              <a:rPr lang="de-CH" sz="1000" dirty="0"/>
              <a:t>Man kann annehmen, dass Test- und Trainingsdaten Stichproben aus derselben Population sind.</a:t>
            </a:r>
          </a:p>
        </p:txBody>
      </p:sp>
      <p:pic>
        <p:nvPicPr>
          <p:cNvPr id="2050" name="Picture 2" descr="Plot object">
            <a:extLst>
              <a:ext uri="{FF2B5EF4-FFF2-40B4-BE49-F238E27FC236}">
                <a16:creationId xmlns:a16="http://schemas.microsoft.com/office/drawing/2014/main" id="{B16F3B4B-0E34-526F-6FA9-01C72BA9A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05" y="1284432"/>
            <a:ext cx="4722452" cy="51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13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CE022-30D2-44F7-0B6D-3C9394C0F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F0425418-66B7-C519-ABC6-FF8DDE2223BA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Vergleich Verteilungen Trainings- und Testdaten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B405C0A-0EFB-B463-A9D2-66D680951CF4}"/>
              </a:ext>
            </a:extLst>
          </p:cNvPr>
          <p:cNvSpPr txBox="1">
            <a:spLocks/>
          </p:cNvSpPr>
          <p:nvPr/>
        </p:nvSpPr>
        <p:spPr>
          <a:xfrm>
            <a:off x="8545285" y="7154824"/>
            <a:ext cx="1545771" cy="1678498"/>
          </a:xfrm>
          <a:prstGeom prst="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000" b="1" dirty="0"/>
              <a:t>Erkenntnisse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CH" sz="1000" dirty="0"/>
              <a:t>Verteilungen der </a:t>
            </a:r>
            <a:r>
              <a:rPr lang="de-CH" sz="1000" dirty="0" err="1"/>
              <a:t>Varblien</a:t>
            </a:r>
            <a:r>
              <a:rPr lang="de-CH" sz="1000" dirty="0"/>
              <a:t> sind nicht unterschiedlich für Trainings- und Testdaten </a:t>
            </a:r>
          </a:p>
          <a:p>
            <a:pPr algn="l"/>
            <a:r>
              <a:rPr lang="de-CH" sz="1000" dirty="0">
                <a:sym typeface="Wingdings" panose="05000000000000000000" pitchFamily="2" charset="2"/>
              </a:rPr>
              <a:t>        Kerben der Boxen überlappen</a:t>
            </a:r>
            <a:endParaRPr lang="de-CH" sz="10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CH" sz="1000" dirty="0"/>
              <a:t>Variabilität ist im Testdatensatz teilweise, z. B. bei «Anzahl Spenden»</a:t>
            </a:r>
          </a:p>
          <a:p>
            <a:pPr algn="l"/>
            <a:endParaRPr lang="de-CH" sz="1000" dirty="0"/>
          </a:p>
          <a:p>
            <a:pPr algn="l"/>
            <a:r>
              <a:rPr lang="de-CH" sz="1000" b="1" dirty="0"/>
              <a:t>Schlussfolgerung</a:t>
            </a:r>
          </a:p>
          <a:p>
            <a:pPr algn="l"/>
            <a:r>
              <a:rPr lang="de-CH" sz="1000" dirty="0"/>
              <a:t>Man kann annehmen, dass Test- und Trainingsdaten Stichproben aus derselben Population sind.</a:t>
            </a:r>
          </a:p>
        </p:txBody>
      </p:sp>
      <p:pic>
        <p:nvPicPr>
          <p:cNvPr id="1028" name="Picture 4" descr="Plot object">
            <a:extLst>
              <a:ext uri="{FF2B5EF4-FFF2-40B4-BE49-F238E27FC236}">
                <a16:creationId xmlns:a16="http://schemas.microsoft.com/office/drawing/2014/main" id="{FDD629A9-2888-7AE1-DE49-A91CD1256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21" y="1053953"/>
            <a:ext cx="10450557" cy="56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3AF9F2E4-4919-431E-5364-898CB82C3978}"/>
              </a:ext>
            </a:extLst>
          </p:cNvPr>
          <p:cNvSpPr txBox="1"/>
          <p:nvPr/>
        </p:nvSpPr>
        <p:spPr>
          <a:xfrm>
            <a:off x="6349041" y="4857369"/>
            <a:ext cx="4499068" cy="1477328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Erkenntnisse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chemeClr val="bg1"/>
                </a:solidFill>
              </a:rPr>
              <a:t>Monate Letzte Spende: Verteilungen weitgehend übereinstimmend</a:t>
            </a:r>
          </a:p>
          <a:p>
            <a:r>
              <a:rPr lang="de-DE" sz="1000" dirty="0">
                <a:solidFill>
                  <a:schemeClr val="bg1"/>
                </a:solidFill>
              </a:rPr>
              <a:t>	                 --&gt;</a:t>
            </a:r>
            <a:r>
              <a:rPr lang="de-DE" sz="1000" dirty="0">
                <a:solidFill>
                  <a:schemeClr val="bg1"/>
                </a:solidFill>
                <a:sym typeface="Wingdings" panose="05000000000000000000" pitchFamily="2" charset="2"/>
              </a:rPr>
              <a:t> Leichte </a:t>
            </a:r>
            <a:r>
              <a:rPr lang="de-DE" sz="1000" dirty="0" err="1">
                <a:solidFill>
                  <a:schemeClr val="bg1"/>
                </a:solidFill>
                <a:sym typeface="Wingdings" panose="05000000000000000000" pitchFamily="2" charset="2"/>
              </a:rPr>
              <a:t>Verschiebeungen</a:t>
            </a:r>
            <a:r>
              <a:rPr lang="de-DE" sz="1000" dirty="0">
                <a:solidFill>
                  <a:schemeClr val="bg1"/>
                </a:solidFill>
                <a:sym typeface="Wingdings" panose="05000000000000000000" pitchFamily="2" charset="2"/>
              </a:rPr>
              <a:t> Testdatensatz </a:t>
            </a:r>
            <a:r>
              <a:rPr lang="de-DE" sz="1000" dirty="0">
                <a:solidFill>
                  <a:schemeClr val="bg1"/>
                </a:solidFill>
              </a:rPr>
              <a:t>	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chemeClr val="bg1"/>
                </a:solidFill>
              </a:rPr>
              <a:t>Anzahl Spenden:             Im Testdaten kleinere Spenderzahlen</a:t>
            </a:r>
          </a:p>
          <a:p>
            <a:r>
              <a:rPr lang="de-DE" sz="1000" dirty="0">
                <a:solidFill>
                  <a:schemeClr val="bg1"/>
                </a:solidFill>
              </a:rPr>
              <a:t>                                                  --&gt; mögliche Stichprobenverzerrung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chemeClr val="bg1"/>
                </a:solidFill>
              </a:rPr>
              <a:t>Gesamtvorlumen:           Ähnlich Muster wie bei Anzahl Spenden</a:t>
            </a:r>
          </a:p>
          <a:p>
            <a:r>
              <a:rPr lang="de-DE" sz="1000" dirty="0">
                <a:solidFill>
                  <a:schemeClr val="bg1"/>
                </a:solidFill>
              </a:rPr>
              <a:t>	                 --&gt; Stark abhängig von Anzahl Spenden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chemeClr val="bg1"/>
                </a:solidFill>
              </a:rPr>
              <a:t>Monate Erste Spende:   Verteilung im oberen Bereich in Testdatensatz geringer</a:t>
            </a:r>
          </a:p>
          <a:p>
            <a:r>
              <a:rPr lang="de-DE" sz="1000" dirty="0">
                <a:solidFill>
                  <a:schemeClr val="bg1"/>
                </a:solidFill>
              </a:rPr>
              <a:t>                                                 --&gt; Hinweis </a:t>
            </a:r>
            <a:r>
              <a:rPr lang="de-DE" sz="1000" dirty="0" err="1">
                <a:solidFill>
                  <a:schemeClr val="bg1"/>
                </a:solidFill>
              </a:rPr>
              <a:t>unterchdciche</a:t>
            </a:r>
            <a:r>
              <a:rPr lang="de-DE" sz="1000" dirty="0">
                <a:solidFill>
                  <a:schemeClr val="bg1"/>
                </a:solidFill>
              </a:rPr>
              <a:t> Verhaltensmuster Spender</a:t>
            </a:r>
          </a:p>
        </p:txBody>
      </p:sp>
    </p:spTree>
    <p:extLst>
      <p:ext uri="{BB962C8B-B14F-4D97-AF65-F5344CB8AC3E}">
        <p14:creationId xmlns:p14="http://schemas.microsoft.com/office/powerpoint/2010/main" val="1106488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B8635E43-26B6-67F5-1B4F-28780FD4ADEA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Trainingsdaten – Beziehung der Variablen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B3A4E26-2576-C05D-79D2-5BCEF5DE1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6" y="1122025"/>
            <a:ext cx="6883588" cy="249747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0C41BBB-4EB8-618D-BB2D-4A0BEC9B8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720" y="3505200"/>
            <a:ext cx="5649761" cy="324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1692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Breitbild</PresentationFormat>
  <Paragraphs>55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Default</vt:lpstr>
      <vt:lpstr>Spendervorhersage mit logistischen Regressionsmodell</vt:lpstr>
      <vt:lpstr>PowerPoint-Präsentation</vt:lpstr>
      <vt:lpstr>PowerPoint-Präsentation</vt:lpstr>
      <vt:lpstr>Statistische Kennzahlen für Trainings- und Testdaten</vt:lpstr>
      <vt:lpstr>PowerPoint-Präsentation</vt:lpstr>
      <vt:lpstr>PowerPoint-Präsentation</vt:lpstr>
      <vt:lpstr>PowerPoint-Präsentation</vt:lpstr>
      <vt:lpstr>PowerPoint-Präsentation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Matthias Kuhn</dc:creator>
  <cp:lastModifiedBy>Kuhn Matthias</cp:lastModifiedBy>
  <cp:revision>2</cp:revision>
  <dcterms:created xsi:type="dcterms:W3CDTF">2017-06-21T13:57:27Z</dcterms:created>
  <dcterms:modified xsi:type="dcterms:W3CDTF">2025-03-12T10:22:29Z</dcterms:modified>
</cp:coreProperties>
</file>