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5886956E-0F82-4432-9643-6490978CFF45}"/>
    <pc:docChg chg="modSld">
      <pc:chgData name="Matthias Kuhn" userId="9470fd36f9d6358f" providerId="LiveId" clId="{5886956E-0F82-4432-9643-6490978CFF45}" dt="2024-11-30T01:31:40.291" v="0" actId="1076"/>
      <pc:docMkLst>
        <pc:docMk/>
      </pc:docMkLst>
      <pc:sldChg chg="modSp mod">
        <pc:chgData name="Matthias Kuhn" userId="9470fd36f9d6358f" providerId="LiveId" clId="{5886956E-0F82-4432-9643-6490978CFF45}" dt="2024-11-30T01:31:40.291" v="0" actId="1076"/>
        <pc:sldMkLst>
          <pc:docMk/>
          <pc:sldMk cId="1468130036" sldId="260"/>
        </pc:sldMkLst>
        <pc:picChg chg="mod">
          <ac:chgData name="Matthias Kuhn" userId="9470fd36f9d6358f" providerId="LiveId" clId="{5886956E-0F82-4432-9643-6490978CFF45}" dt="2024-11-30T01:31:40.291" v="0" actId="1076"/>
          <ac:picMkLst>
            <pc:docMk/>
            <pc:sldMk cId="1468130036" sldId="260"/>
            <ac:picMk id="14" creationId="{D09BF65F-ADBA-F887-175F-E16D389940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E3B7-639C-4208-8FA9-19D72CB2E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77A75-EA52-45B2-AC40-763A0AF41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F51BE-10AA-4718-A6F2-004324C3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87A3C-0FA9-4C6A-A972-97ACB957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C52BA-2C5C-4004-ABFA-568D47CB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5B2E-4968-4600-A185-0FA51559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76D1E-08D1-4084-BAFF-1CCE42AAD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C2916-EC00-4CA0-A2F3-B8D3BBC0F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82280-D21D-47DA-AD6E-49CDD8EC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EBE45-D151-41CB-AA96-D0336507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C9F615-0338-4089-AE33-248C244700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31FAB-929A-40F8-882B-4C91B79A0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A4DC5-BF3A-4888-8E51-901200A6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F8F96-038F-42DF-A57C-E627F79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2A4FF-4E86-41B5-B821-5DB2CACC6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78D1-A52A-4360-AADA-C4C87BED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BB4C-452B-44FE-9F17-C6942552E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C431-6F5C-4069-943A-141491C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75852-5816-44C5-A2BE-A01EB91E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8E87-7367-4E4B-A44E-9E12F4CB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46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F30C-023B-4995-AB8C-E47944D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3037-DC86-40C0-BE67-DE8A11B5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4CE46-D847-4628-BD60-EC5E6892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C896F-7EC6-434F-BBC6-3A1CFF16B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9CA37-DB03-4ECC-B8C5-E02C040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1F5-BB00-459B-9BA1-F3C6E926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D140-12BB-43BA-9F3F-92FCE18D7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C00C-FFF4-4D17-8A39-80C05DF5C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86A3-4117-44A8-96AB-9BCDFB7B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E96F9-351C-4168-936C-F7A13D3B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76068-8A3B-4343-875A-7344847F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E3B6-67E1-4588-B0F9-5D9DB56F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BD648-8A1A-45EC-B89F-FE4EA0C6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41A-B287-452D-9FA0-21996A41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A4780-3D6A-4B0E-8234-387C98B94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299C5-574C-4DA2-8001-3290C5AF5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C4D7A-E877-49FE-872E-D052166EC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D8FE1-FC34-4346-BBBB-A319D83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9D12FA-2DBB-44CA-9CC3-7E9A48D4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F597-33CC-4D15-B3E4-25F7E47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9B29E-42C1-4CBE-A13C-07F37335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672E4-9A84-4BDF-B260-4A5B0053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ABB6F-B861-4877-9F25-A5CBFCE1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2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62084F-95AC-4273-9785-B0C33C7B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30956-8D27-43BA-92C2-11D4C8AFC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963F-328A-415F-992C-1B5A0315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C46EE-1F06-470E-9970-0376DD84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124B-A997-487A-B098-CFE767F92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0797A-48C4-48CE-8763-3294B4672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B46CC-F1ED-40F9-9280-4B263F53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3B0D7-BC35-40C2-AFA2-9E79297F9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6FE35-3BED-4ACE-9473-B1B552BE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6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B62E-421D-4C11-828F-4E2224F6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0D771-753A-40D2-AD00-CFCCEABD4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F2934-C20F-4C03-AAAB-E3F9159E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2AE39-F096-44BE-B91B-E5C98B4D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0981-E597-4D3F-BA86-85C09F3F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5BC62-E30E-4A00-9A71-1824B4CB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A4235-4A79-41EB-A684-43A6AEA9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7B84-6554-4A7F-80A2-08754B70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00C0A-8E46-425E-9361-5716CC749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3218-E458-4A52-884A-F9865FD64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A338B-F6AA-46D1-A885-642C4D7D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90BB7-C087-0FCC-7511-A86D51C6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 Logistische Regression Blood Donation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7B9599-FC3F-B524-33C5-E77DF4A5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20" y="1465519"/>
            <a:ext cx="11732559" cy="434626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76BCB0C-A9A2-58D8-4DBA-ACBBED3B53F7}"/>
              </a:ext>
            </a:extLst>
          </p:cNvPr>
          <p:cNvSpPr txBox="1"/>
          <p:nvPr/>
        </p:nvSpPr>
        <p:spPr>
          <a:xfrm>
            <a:off x="9852212" y="63082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Autor: Matthias Kuhn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BA8ACFC-F65F-9321-5E6E-00CF173CD43E}"/>
              </a:ext>
            </a:extLst>
          </p:cNvPr>
          <p:cNvSpPr txBox="1"/>
          <p:nvPr/>
        </p:nvSpPr>
        <p:spPr>
          <a:xfrm>
            <a:off x="336177" y="6308209"/>
            <a:ext cx="233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November 2024</a:t>
            </a:r>
          </a:p>
        </p:txBody>
      </p:sp>
    </p:spTree>
    <p:extLst>
      <p:ext uri="{BB962C8B-B14F-4D97-AF65-F5344CB8AC3E}">
        <p14:creationId xmlns:p14="http://schemas.microsoft.com/office/powerpoint/2010/main" val="8166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4" name="Verbinder: gewinkelt 1033">
            <a:extLst>
              <a:ext uri="{FF2B5EF4-FFF2-40B4-BE49-F238E27FC236}">
                <a16:creationId xmlns:a16="http://schemas.microsoft.com/office/drawing/2014/main" id="{E33897E4-A0DC-3CCE-D1AF-DC7E2A047970}"/>
              </a:ext>
            </a:extLst>
          </p:cNvPr>
          <p:cNvCxnSpPr>
            <a:cxnSpLocks/>
            <a:stCxn id="25" idx="3"/>
            <a:endCxn id="1053" idx="0"/>
          </p:cNvCxnSpPr>
          <p:nvPr/>
        </p:nvCxnSpPr>
        <p:spPr>
          <a:xfrm flipV="1">
            <a:off x="4607016" y="1767006"/>
            <a:ext cx="1862979" cy="2834901"/>
          </a:xfrm>
          <a:prstGeom prst="bentConnector4">
            <a:avLst>
              <a:gd name="adj1" fmla="val 10606"/>
              <a:gd name="adj2" fmla="val 1080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2" name="Gruppieren 1081">
            <a:extLst>
              <a:ext uri="{FF2B5EF4-FFF2-40B4-BE49-F238E27FC236}">
                <a16:creationId xmlns:a16="http://schemas.microsoft.com/office/drawing/2014/main" id="{501497B5-220E-78FA-5FA5-158FEBF092E5}"/>
              </a:ext>
            </a:extLst>
          </p:cNvPr>
          <p:cNvGrpSpPr/>
          <p:nvPr/>
        </p:nvGrpSpPr>
        <p:grpSpPr>
          <a:xfrm>
            <a:off x="1853543" y="1767006"/>
            <a:ext cx="2829888" cy="3323987"/>
            <a:chOff x="2033057" y="530440"/>
            <a:chExt cx="2829888" cy="3323987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CE13D56-C169-C648-25E3-3213775FF6D9}"/>
                </a:ext>
              </a:extLst>
            </p:cNvPr>
            <p:cNvSpPr txBox="1"/>
            <p:nvPr/>
          </p:nvSpPr>
          <p:spPr>
            <a:xfrm>
              <a:off x="2033057" y="530440"/>
              <a:ext cx="2829888" cy="3323987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dirty="0"/>
                <a:t>Datenvorbereitung</a:t>
              </a:r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  <a:p>
              <a:endParaRPr lang="de-CH" sz="1600" dirty="0"/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5BEFBC3-2801-6E8F-7CFA-BB20EF3D0DA3}"/>
                </a:ext>
              </a:extLst>
            </p:cNvPr>
            <p:cNvSpPr txBox="1"/>
            <p:nvPr/>
          </p:nvSpPr>
          <p:spPr>
            <a:xfrm>
              <a:off x="2185459" y="1802013"/>
              <a:ext cx="2601069" cy="861774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u="sng"/>
              </a:lvl1pPr>
            </a:lstStyle>
            <a:p>
              <a:r>
                <a:rPr lang="de-CH" dirty="0"/>
                <a:t>Datenbereinigung</a:t>
              </a:r>
            </a:p>
            <a:p>
              <a:r>
                <a:rPr lang="de-CH" sz="1600" u="none" dirty="0"/>
                <a:t>Duplikate entfernen</a:t>
              </a:r>
            </a:p>
            <a:p>
              <a:r>
                <a:rPr lang="de-CH" sz="1600" u="none" dirty="0"/>
                <a:t>Fehlende Werte</a:t>
              </a:r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0055E5C2-FB9B-023B-6CB8-234DD6361003}"/>
                </a:ext>
              </a:extLst>
            </p:cNvPr>
            <p:cNvCxnSpPr>
              <a:cxnSpLocks/>
              <a:stCxn id="1043" idx="2"/>
              <a:endCxn id="22" idx="0"/>
            </p:cNvCxnSpPr>
            <p:nvPr/>
          </p:nvCxnSpPr>
          <p:spPr>
            <a:xfrm>
              <a:off x="3485994" y="1528133"/>
              <a:ext cx="0" cy="273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F22EC22E-62F1-7E25-B6A2-763C3F4A9C52}"/>
                </a:ext>
              </a:extLst>
            </p:cNvPr>
            <p:cNvSpPr txBox="1"/>
            <p:nvPr/>
          </p:nvSpPr>
          <p:spPr>
            <a:xfrm>
              <a:off x="2185460" y="2934454"/>
              <a:ext cx="2601070" cy="861774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 rtlCol="0">
              <a:spAutoFit/>
            </a:bodyPr>
            <a:lstStyle/>
            <a:p>
              <a:r>
                <a:rPr lang="de-CH" u="sng" dirty="0"/>
                <a:t>Explorative Datenanalyse</a:t>
              </a:r>
            </a:p>
            <a:p>
              <a:r>
                <a:rPr lang="de-CH" sz="1600" dirty="0"/>
                <a:t>Verteilungen, Trends, Korrelation</a:t>
              </a:r>
            </a:p>
          </p:txBody>
        </p:sp>
        <p:cxnSp>
          <p:nvCxnSpPr>
            <p:cNvPr id="58" name="Verbinder: gewinkelt 57">
              <a:extLst>
                <a:ext uri="{FF2B5EF4-FFF2-40B4-BE49-F238E27FC236}">
                  <a16:creationId xmlns:a16="http://schemas.microsoft.com/office/drawing/2014/main" id="{12072EB8-1265-0BD7-8080-EDA91A692495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5400000">
              <a:off x="3350663" y="2799119"/>
              <a:ext cx="270668" cy="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Textfeld 1042">
              <a:extLst>
                <a:ext uri="{FF2B5EF4-FFF2-40B4-BE49-F238E27FC236}">
                  <a16:creationId xmlns:a16="http://schemas.microsoft.com/office/drawing/2014/main" id="{D259C49F-0B98-FD74-26DE-4D95780E63DA}"/>
                </a:ext>
              </a:extLst>
            </p:cNvPr>
            <p:cNvSpPr txBox="1"/>
            <p:nvPr/>
          </p:nvSpPr>
          <p:spPr>
            <a:xfrm>
              <a:off x="2185460" y="912580"/>
              <a:ext cx="2601068" cy="615553"/>
            </a:xfrm>
            <a:prstGeom prst="rect">
              <a:avLst/>
            </a:prstGeom>
            <a:solidFill>
              <a:srgbClr val="00B0F0">
                <a:alpha val="92000"/>
              </a:srgbClr>
            </a:solidFill>
          </p:spPr>
          <p:txBody>
            <a:bodyPr wrap="square" rtlCol="0">
              <a:spAutoFit/>
            </a:bodyPr>
            <a:lstStyle/>
            <a:p>
              <a:r>
                <a:rPr lang="de-CH" u="sng" dirty="0"/>
                <a:t>Daten Importieren</a:t>
              </a:r>
            </a:p>
            <a:p>
              <a:r>
                <a:rPr lang="de-CH" sz="1600" dirty="0"/>
                <a:t>Rohdaten: Train und Test</a:t>
              </a:r>
            </a:p>
          </p:txBody>
        </p: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FE1D0F3D-1294-272B-2520-35A4AD71B396}"/>
              </a:ext>
            </a:extLst>
          </p:cNvPr>
          <p:cNvSpPr txBox="1"/>
          <p:nvPr/>
        </p:nvSpPr>
        <p:spPr>
          <a:xfrm>
            <a:off x="5227535" y="2149146"/>
            <a:ext cx="2484920" cy="61555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u="sng" dirty="0"/>
              <a:t>Modelltraining</a:t>
            </a:r>
          </a:p>
          <a:p>
            <a:r>
              <a:rPr lang="de-CH" sz="1600" dirty="0"/>
              <a:t>Logistische Regression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A7BDDB3-487E-44A4-0951-ADF3C638C6F0}"/>
              </a:ext>
            </a:extLst>
          </p:cNvPr>
          <p:cNvSpPr txBox="1"/>
          <p:nvPr/>
        </p:nvSpPr>
        <p:spPr>
          <a:xfrm>
            <a:off x="5227535" y="3074190"/>
            <a:ext cx="2484920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de-CH" u="sng" dirty="0"/>
              <a:t>Modell Evaluierung</a:t>
            </a:r>
          </a:p>
          <a:p>
            <a:r>
              <a:rPr lang="de-CH" dirty="0"/>
              <a:t>ROC, </a:t>
            </a:r>
            <a:r>
              <a:rPr lang="de-CH" dirty="0" err="1"/>
              <a:t>AUC</a:t>
            </a:r>
            <a:r>
              <a:rPr lang="de-CH" dirty="0"/>
              <a:t>, Metriken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F18F481F-90B0-D7A1-A33E-0E812D38B892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6469995" y="2764699"/>
            <a:ext cx="0" cy="309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306F5F2A-8B67-7CB4-6B64-DC7885F38FD0}"/>
              </a:ext>
            </a:extLst>
          </p:cNvPr>
          <p:cNvSpPr txBox="1"/>
          <p:nvPr/>
        </p:nvSpPr>
        <p:spPr>
          <a:xfrm>
            <a:off x="5002187" y="1767006"/>
            <a:ext cx="2935615" cy="3323987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de-CH" dirty="0"/>
              <a:t>Modellierung</a:t>
            </a:r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  <a:p>
            <a:endParaRPr lang="de-CH" sz="1600" dirty="0"/>
          </a:p>
        </p:txBody>
      </p:sp>
      <p:sp>
        <p:nvSpPr>
          <p:cNvPr id="1097" name="Textfeld 1096">
            <a:extLst>
              <a:ext uri="{FF2B5EF4-FFF2-40B4-BE49-F238E27FC236}">
                <a16:creationId xmlns:a16="http://schemas.microsoft.com/office/drawing/2014/main" id="{AB767879-83EE-B9DC-D531-0F864B08EB59}"/>
              </a:ext>
            </a:extLst>
          </p:cNvPr>
          <p:cNvSpPr txBox="1"/>
          <p:nvPr/>
        </p:nvSpPr>
        <p:spPr>
          <a:xfrm>
            <a:off x="8256559" y="2132713"/>
            <a:ext cx="3548591" cy="61555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u="sng"/>
            </a:lvl1pPr>
          </a:lstStyle>
          <a:p>
            <a:r>
              <a:rPr lang="de-CH" dirty="0"/>
              <a:t>Ergebnisse und Anwendungen</a:t>
            </a:r>
          </a:p>
          <a:p>
            <a:r>
              <a:rPr lang="de-CH" sz="1600" u="none" dirty="0"/>
              <a:t>Vorhersagen</a:t>
            </a:r>
          </a:p>
        </p:txBody>
      </p:sp>
      <p:cxnSp>
        <p:nvCxnSpPr>
          <p:cNvPr id="1098" name="Verbinder: gewinkelt 1097">
            <a:extLst>
              <a:ext uri="{FF2B5EF4-FFF2-40B4-BE49-F238E27FC236}">
                <a16:creationId xmlns:a16="http://schemas.microsoft.com/office/drawing/2014/main" id="{76DC6C40-E11A-0985-4DA6-8659D280FEA4}"/>
              </a:ext>
            </a:extLst>
          </p:cNvPr>
          <p:cNvCxnSpPr>
            <a:cxnSpLocks/>
            <a:stCxn id="1053" idx="2"/>
            <a:endCxn id="1097" idx="0"/>
          </p:cNvCxnSpPr>
          <p:nvPr/>
        </p:nvCxnSpPr>
        <p:spPr>
          <a:xfrm rot="5400000" flipH="1" flipV="1">
            <a:off x="6771285" y="1831423"/>
            <a:ext cx="2958280" cy="3560860"/>
          </a:xfrm>
          <a:prstGeom prst="bentConnector5">
            <a:avLst>
              <a:gd name="adj1" fmla="val -7727"/>
              <a:gd name="adj2" fmla="val 45696"/>
              <a:gd name="adj3" fmla="val 10772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9" name="Titel 1">
            <a:extLst>
              <a:ext uri="{FF2B5EF4-FFF2-40B4-BE49-F238E27FC236}">
                <a16:creationId xmlns:a16="http://schemas.microsoft.com/office/drawing/2014/main" id="{779E3991-FC5E-402A-0A7A-7A5418CE6AE1}"/>
              </a:ext>
            </a:extLst>
          </p:cNvPr>
          <p:cNvSpPr txBox="1">
            <a:spLocks/>
          </p:cNvSpPr>
          <p:nvPr/>
        </p:nvSpPr>
        <p:spPr>
          <a:xfrm>
            <a:off x="838200" y="60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400" dirty="0">
                <a:solidFill>
                  <a:srgbClr val="0070C0"/>
                </a:solidFill>
              </a:rPr>
              <a:t>Workflow Diagramm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A901E-4FC5-50D2-1EA4-26399E1D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3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rgbClr val="0070C0"/>
                </a:solidFill>
              </a:rPr>
              <a:t>Datenextraktion und und -Bereinigung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8D7A650-B820-AE4C-01FD-734AE6E5B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92" y="1598626"/>
            <a:ext cx="4836585" cy="302381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5C808CE7-937D-5AEE-08FC-F307F97F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92" y="4860859"/>
            <a:ext cx="2840917" cy="1632016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27D2D450-7659-84BF-71B4-4FB2D0465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4785" y="1476769"/>
            <a:ext cx="4744112" cy="3267531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3FB00285-E1AD-C385-8A78-FB250DE1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692" y="4877513"/>
            <a:ext cx="5401108" cy="16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AA901E-4FC5-50D2-1EA4-26399E1D4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1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rgbClr val="7030A0"/>
                </a:solidFill>
              </a:rPr>
              <a:t>Explorative Datenanalyse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64B2045-233A-83EF-8C51-3C223323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935" y="1543533"/>
            <a:ext cx="6328606" cy="387717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7FE7661-3B8D-35DE-A43F-877DCB0EF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9935" y="5780543"/>
            <a:ext cx="4449743" cy="273714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10FB9B3-DCD3-AB3B-2871-1591129F4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988" y="1202491"/>
            <a:ext cx="1857634" cy="29694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27731580-C3A8-6BB6-6DAC-215F608B3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00" y="1350964"/>
            <a:ext cx="10058400" cy="538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3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A3BE61-05C9-7736-A7EB-E6174887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chemeClr val="bg1">
                    <a:lumMod val="50000"/>
                  </a:schemeClr>
                </a:solidFill>
              </a:rPr>
              <a:t>Modelltraining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3585FEDE-D324-42B2-4D06-D3AC8FF37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06" y="4229538"/>
            <a:ext cx="2781688" cy="1695687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09BF65F-ADBA-F887-175F-E16D38994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003" y="1048019"/>
            <a:ext cx="9470892" cy="55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13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2DE28-C7C9-CFFF-C0A0-3CC33EAD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rgbClr val="FF0000"/>
                </a:solidFill>
              </a:rPr>
              <a:t>Modell Evaluierung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A65B4F5-131C-E5DC-867D-6874499D0A24}"/>
              </a:ext>
            </a:extLst>
          </p:cNvPr>
          <p:cNvGrpSpPr/>
          <p:nvPr/>
        </p:nvGrpSpPr>
        <p:grpSpPr>
          <a:xfrm>
            <a:off x="266452" y="1690688"/>
            <a:ext cx="4277220" cy="3858163"/>
            <a:chOff x="3590677" y="1499918"/>
            <a:chExt cx="4277220" cy="3858163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86E9EC51-BB03-AD6E-D6D8-D9407B4FE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4102" y="1499918"/>
              <a:ext cx="3543795" cy="3858163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9E210B26-564C-2113-AFC8-F82EAED0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0677" y="1719264"/>
              <a:ext cx="733527" cy="3172268"/>
            </a:xfrm>
            <a:prstGeom prst="rect">
              <a:avLst/>
            </a:prstGeom>
          </p:spPr>
        </p:pic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1C28E67C-0361-9206-B3EA-84B89B53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048" y="1618254"/>
            <a:ext cx="241968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95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B56EF-C900-1646-2134-46D240E8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513" y="0"/>
            <a:ext cx="10515600" cy="1325563"/>
          </a:xfrm>
        </p:spPr>
        <p:txBody>
          <a:bodyPr/>
          <a:lstStyle/>
          <a:p>
            <a:pPr algn="ctr"/>
            <a:r>
              <a:rPr lang="de-CH" dirty="0">
                <a:solidFill>
                  <a:srgbClr val="FFC000"/>
                </a:solidFill>
              </a:rPr>
              <a:t>Ergebnisse und Anwendung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AC7668-4A12-45BE-89D9-09BEA8B7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87113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4264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Default</vt:lpstr>
      <vt:lpstr>Modell Logistische Regression Blood Donation</vt:lpstr>
      <vt:lpstr>PowerPoint-Präsentation</vt:lpstr>
      <vt:lpstr>Datenextraktion und und -Bereinigung</vt:lpstr>
      <vt:lpstr>Explorative Datenanalyse</vt:lpstr>
      <vt:lpstr>Modelltraining</vt:lpstr>
      <vt:lpstr>Modell Evaluierung</vt:lpstr>
      <vt:lpstr>Ergebnisse und Anwendung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Kuhn</dc:creator>
  <cp:lastModifiedBy>Matthias Kuhn</cp:lastModifiedBy>
  <cp:revision>4</cp:revision>
  <dcterms:created xsi:type="dcterms:W3CDTF">2017-06-21T13:57:27Z</dcterms:created>
  <dcterms:modified xsi:type="dcterms:W3CDTF">2024-11-30T01:31:49Z</dcterms:modified>
</cp:coreProperties>
</file>