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B Garamond"/>
      <p:regular r:id="rId16"/>
      <p:bold r:id="rId17"/>
      <p:italic r:id="rId18"/>
      <p:boldItalic r:id="rId19"/>
    </p:embeddedFont>
    <p:embeddedFont>
      <p:font typeface="Bitt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itter-regular.fntdata"/><Relationship Id="rId11" Type="http://schemas.openxmlformats.org/officeDocument/2006/relationships/slide" Target="slides/slide6.xml"/><Relationship Id="rId22" Type="http://schemas.openxmlformats.org/officeDocument/2006/relationships/font" Target="fonts/Bitter-italic.fntdata"/><Relationship Id="rId10" Type="http://schemas.openxmlformats.org/officeDocument/2006/relationships/slide" Target="slides/slide5.xml"/><Relationship Id="rId21" Type="http://schemas.openxmlformats.org/officeDocument/2006/relationships/font" Target="fonts/Bitt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Bitt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BGaramond-bold.fntdata"/><Relationship Id="rId16" Type="http://schemas.openxmlformats.org/officeDocument/2006/relationships/font" Target="fonts/EBGaramond-regular.fntdata"/><Relationship Id="rId5" Type="http://schemas.openxmlformats.org/officeDocument/2006/relationships/notesMaster" Target="notesMasters/notesMaster1.xml"/><Relationship Id="rId19" Type="http://schemas.openxmlformats.org/officeDocument/2006/relationships/font" Target="fonts/EBGaramond-boldItalic.fntdata"/><Relationship Id="rId6" Type="http://schemas.openxmlformats.org/officeDocument/2006/relationships/slide" Target="slides/slide1.xml"/><Relationship Id="rId18"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akanipower.com/" TargetMode="External"/><Relationship Id="rId3" Type="http://schemas.openxmlformats.org/officeDocument/2006/relationships/hyperlink" Target="http://www.ampyxpower.com/Overview.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a9454f9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a9454f9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a9454f9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a9454f9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a9454f9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a9454f9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early 1900s there was speculation from two German Engineers about the </a:t>
            </a:r>
            <a:r>
              <a:rPr lang="en"/>
              <a:t>idea</a:t>
            </a:r>
            <a:r>
              <a:rPr lang="en"/>
              <a:t> of airborne </a:t>
            </a:r>
            <a:r>
              <a:rPr lang="en"/>
              <a:t>energy. The most recognized was Hermann Honnef in 1930 who openly speculated about the physics that would allow for the concept of this kind of energy. Later on the the “ tethered airfoil” was created which allowed for the construction of today's wind turbines. Then in the 2000s the development industry started to gain traction after a man named Wubbo Ockels spurred the idea of airborne energy. After Ockels and a research group formed in 2004 several companies including Ampyx Power which is mentioned in slide 5 have paved the way for the rising interest in the industry.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fe4c3f07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fe4c3f07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a9454f9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a9454f9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Several companies including </a:t>
            </a:r>
            <a:r>
              <a:rPr lang="en" sz="1500">
                <a:solidFill>
                  <a:schemeClr val="dk1"/>
                </a:solidFill>
                <a:latin typeface="Georgia"/>
                <a:ea typeface="Georgia"/>
                <a:cs typeface="Georgia"/>
                <a:sym typeface="Georgia"/>
              </a:rPr>
              <a:t> </a:t>
            </a:r>
            <a:r>
              <a:rPr lang="en" u="sng">
                <a:solidFill>
                  <a:schemeClr val="dk1"/>
                </a:solidFill>
                <a:latin typeface="Georgia"/>
                <a:ea typeface="Georgia"/>
                <a:cs typeface="Georgia"/>
                <a:sym typeface="Georgia"/>
                <a:hlinkClick r:id="rId2">
                  <a:extLst>
                    <a:ext uri="{A12FA001-AC4F-418D-AE19-62706E023703}">
                      <ahyp:hlinkClr val="tx"/>
                    </a:ext>
                  </a:extLst>
                </a:hlinkClick>
              </a:rPr>
              <a:t>Makani Power</a:t>
            </a:r>
            <a:r>
              <a:rPr lang="en"/>
              <a:t> have started in the development of making several prototypes in the last six years. There prototypes have been </a:t>
            </a:r>
            <a:r>
              <a:rPr lang="en"/>
              <a:t>successful</a:t>
            </a:r>
            <a:r>
              <a:rPr lang="en"/>
              <a:t> in terms of energy efficiency but the cost of creation and instalment can reach up to $20 million. But while the cost is high Makani power </a:t>
            </a:r>
            <a:r>
              <a:rPr lang="en"/>
              <a:t>predicts</a:t>
            </a:r>
            <a:r>
              <a:rPr lang="en"/>
              <a:t> that just one of their turbines could produce enough energy to power 150 households. Makani hopes in the near future to build an offshore wind farm off the coast of California. Another company based in the Netherlands </a:t>
            </a:r>
            <a:r>
              <a:rPr lang="en" sz="1000" u="sng">
                <a:solidFill>
                  <a:schemeClr val="dk1"/>
                </a:solidFill>
                <a:latin typeface="Georgia"/>
                <a:ea typeface="Georgia"/>
                <a:cs typeface="Georgia"/>
                <a:sym typeface="Georgia"/>
                <a:hlinkClick r:id="rId3">
                  <a:extLst>
                    <a:ext uri="{A12FA001-AC4F-418D-AE19-62706E023703}">
                      <ahyp:hlinkClr val="tx"/>
                    </a:ext>
                  </a:extLst>
                </a:hlinkClick>
              </a:rPr>
              <a:t>Ampyx’s PowerPlane</a:t>
            </a:r>
            <a:r>
              <a:rPr lang="en" sz="600" u="sng"/>
              <a:t> </a:t>
            </a:r>
            <a:r>
              <a:rPr lang="en"/>
              <a:t>Is also close to producing a functioning wind turbine. There are hopes and ideas from companies like this for this idea to go wide scale and maybe even one day people to have these turbines to power houses all over the world.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a9454f9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a9454f9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power of wind is a good, clean, renewable, and a more affordable way to power our world and </a:t>
            </a:r>
            <a:r>
              <a:rPr lang="en"/>
              <a:t>communities. When the turbine is airborne instead of on the ground it leaves more land for us to work with. Also when the turbine is in the air is gets a much more strong wind then it does when its on the ground. Not only is it beneficial for our communities but it is also beneficial for people individually. People working for the companies that are making these wind turbines possible get paid a plentiful amount of money. So as you can see they have a lot more pros to them than they cons.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9454f9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9454f9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airborne wind turbines sound like a good thing they still have their cons. Maintaining and making these turbines are difficult and </a:t>
            </a:r>
            <a:r>
              <a:rPr lang="en"/>
              <a:t>dangerous</a:t>
            </a:r>
            <a:r>
              <a:rPr lang="en"/>
              <a:t> especially for the workers. They can also upsetting to wildlife for example it can kill a lot of birds. They also can interfere and disturb aircraft traffic. There are still cons to this invention even though there is a lot of pros.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a9454f90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a9454f9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a9454f9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a9454f9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ind-energy-the-facts.org/airborne-turbines.html" TargetMode="External"/><Relationship Id="rId4" Type="http://schemas.openxmlformats.org/officeDocument/2006/relationships/hyperlink" Target="https://www.umces.edu/wind-energy#:~:text=Impact%20of%20offshore%20wind%20developments%20on%20marine%20life&amp;text=This%20is%20potentially%20harmful%20to,fish%20and%20other%20marine%20species" TargetMode="External"/><Relationship Id="rId5" Type="http://schemas.openxmlformats.org/officeDocument/2006/relationships/hyperlink" Target="https://www.nrel.gov/docs/fy21osti/79992.pdf" TargetMode="External"/><Relationship Id="rId6" Type="http://schemas.openxmlformats.org/officeDocument/2006/relationships/hyperlink" Target="https://e360.yale.edu/features/high_altitude_wind_energy_huge_potential_and_hurdles" TargetMode="External"/><Relationship Id="rId7" Type="http://schemas.openxmlformats.org/officeDocument/2006/relationships/hyperlink" Target="https://www.windsystemsmag.com/the-advent-of-airborne-wind-pow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81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Airborne</a:t>
            </a:r>
            <a:r>
              <a:rPr lang="en">
                <a:solidFill>
                  <a:schemeClr val="lt1"/>
                </a:solidFill>
                <a:latin typeface="Times New Roman"/>
                <a:ea typeface="Times New Roman"/>
                <a:cs typeface="Times New Roman"/>
                <a:sym typeface="Times New Roman"/>
              </a:rPr>
              <a:t> Wind Turbine</a:t>
            </a:r>
            <a:endParaRPr>
              <a:solidFill>
                <a:schemeClr val="lt1"/>
              </a:solidFill>
              <a:latin typeface="Times New Roman"/>
              <a:ea typeface="Times New Roman"/>
              <a:cs typeface="Times New Roman"/>
              <a:sym typeface="Times New Roman"/>
            </a:endParaRPr>
          </a:p>
        </p:txBody>
      </p:sp>
      <p:sp>
        <p:nvSpPr>
          <p:cNvPr id="55" name="Google Shape;55;p13"/>
          <p:cNvSpPr txBox="1"/>
          <p:nvPr>
            <p:ph idx="1" type="subTitle"/>
          </p:nvPr>
        </p:nvSpPr>
        <p:spPr>
          <a:xfrm>
            <a:off x="390875" y="27971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solidFill>
                  <a:schemeClr val="lt1"/>
                </a:solidFill>
                <a:latin typeface="Times New Roman"/>
                <a:ea typeface="Times New Roman"/>
                <a:cs typeface="Times New Roman"/>
                <a:sym typeface="Times New Roman"/>
              </a:rPr>
              <a:t>Zoey Smolka &amp; Maeve Yandell</a:t>
            </a:r>
            <a:endParaRPr u="sng">
              <a:solidFill>
                <a:schemeClr val="lt1"/>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b="61587" l="21740" r="55169" t="0"/>
          <a:stretch/>
        </p:blipFill>
        <p:spPr>
          <a:xfrm>
            <a:off x="194450" y="162425"/>
            <a:ext cx="1071498" cy="1186376"/>
          </a:xfrm>
          <a:prstGeom prst="rect">
            <a:avLst/>
          </a:prstGeom>
          <a:noFill/>
          <a:ln>
            <a:noFill/>
          </a:ln>
        </p:spPr>
      </p:pic>
      <p:pic>
        <p:nvPicPr>
          <p:cNvPr id="57" name="Google Shape;57;p13"/>
          <p:cNvPicPr preferRelativeResize="0"/>
          <p:nvPr/>
        </p:nvPicPr>
        <p:blipFill rotWithShape="1">
          <a:blip r:embed="rId3">
            <a:alphaModFix/>
          </a:blip>
          <a:srcRect b="61587" l="21740" r="55169" t="0"/>
          <a:stretch/>
        </p:blipFill>
        <p:spPr>
          <a:xfrm>
            <a:off x="7977641" y="1109050"/>
            <a:ext cx="933832" cy="1033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88475" y="1031000"/>
            <a:ext cx="2311200" cy="7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420" u="sng">
                <a:solidFill>
                  <a:schemeClr val="lt1"/>
                </a:solidFill>
                <a:latin typeface="Bitter"/>
                <a:ea typeface="Bitter"/>
                <a:cs typeface="Bitter"/>
                <a:sym typeface="Bitter"/>
              </a:rPr>
              <a:t>End</a:t>
            </a:r>
            <a:r>
              <a:rPr lang="en" sz="4420" u="sng">
                <a:solidFill>
                  <a:schemeClr val="lt1"/>
                </a:solidFill>
                <a:latin typeface="Bitter"/>
                <a:ea typeface="Bitter"/>
                <a:cs typeface="Bitter"/>
                <a:sym typeface="Bitter"/>
              </a:rPr>
              <a:t>.</a:t>
            </a:r>
            <a:endParaRPr sz="4420" u="sng">
              <a:solidFill>
                <a:schemeClr val="lt1"/>
              </a:solidFill>
              <a:latin typeface="Bitter"/>
              <a:ea typeface="Bitter"/>
              <a:cs typeface="Bitter"/>
              <a:sym typeface="Bitter"/>
            </a:endParaRPr>
          </a:p>
        </p:txBody>
      </p:sp>
      <p:pic>
        <p:nvPicPr>
          <p:cNvPr id="119" name="Google Shape;119;p22"/>
          <p:cNvPicPr preferRelativeResize="0"/>
          <p:nvPr/>
        </p:nvPicPr>
        <p:blipFill>
          <a:blip r:embed="rId3">
            <a:alphaModFix/>
          </a:blip>
          <a:stretch>
            <a:fillRect/>
          </a:stretch>
        </p:blipFill>
        <p:spPr>
          <a:xfrm>
            <a:off x="4903050" y="86088"/>
            <a:ext cx="3987702" cy="2653925"/>
          </a:xfrm>
          <a:prstGeom prst="rect">
            <a:avLst/>
          </a:prstGeom>
          <a:noFill/>
          <a:ln>
            <a:noFill/>
          </a:ln>
        </p:spPr>
      </p:pic>
      <p:pic>
        <p:nvPicPr>
          <p:cNvPr id="120" name="Google Shape;120;p22"/>
          <p:cNvPicPr preferRelativeResize="0"/>
          <p:nvPr/>
        </p:nvPicPr>
        <p:blipFill rotWithShape="1">
          <a:blip r:embed="rId3">
            <a:alphaModFix/>
          </a:blip>
          <a:srcRect b="61587" l="21740" r="55169" t="0"/>
          <a:stretch/>
        </p:blipFill>
        <p:spPr>
          <a:xfrm>
            <a:off x="313125" y="3618275"/>
            <a:ext cx="1071498" cy="1186376"/>
          </a:xfrm>
          <a:prstGeom prst="rect">
            <a:avLst/>
          </a:prstGeom>
          <a:noFill/>
          <a:ln>
            <a:noFill/>
          </a:ln>
        </p:spPr>
      </p:pic>
      <p:pic>
        <p:nvPicPr>
          <p:cNvPr id="121" name="Google Shape;121;p22"/>
          <p:cNvPicPr preferRelativeResize="0"/>
          <p:nvPr/>
        </p:nvPicPr>
        <p:blipFill rotWithShape="1">
          <a:blip r:embed="rId3">
            <a:alphaModFix/>
          </a:blip>
          <a:srcRect b="63810" l="25854" r="59348" t="3157"/>
          <a:stretch/>
        </p:blipFill>
        <p:spPr>
          <a:xfrm>
            <a:off x="127345" y="86100"/>
            <a:ext cx="350848" cy="521300"/>
          </a:xfrm>
          <a:prstGeom prst="rect">
            <a:avLst/>
          </a:prstGeom>
          <a:noFill/>
          <a:ln>
            <a:noFill/>
          </a:ln>
        </p:spPr>
      </p:pic>
      <p:pic>
        <p:nvPicPr>
          <p:cNvPr id="122" name="Google Shape;122;p22"/>
          <p:cNvPicPr preferRelativeResize="0"/>
          <p:nvPr/>
        </p:nvPicPr>
        <p:blipFill rotWithShape="1">
          <a:blip r:embed="rId3">
            <a:alphaModFix/>
          </a:blip>
          <a:srcRect b="63810" l="25854" r="59348" t="3157"/>
          <a:stretch/>
        </p:blipFill>
        <p:spPr>
          <a:xfrm>
            <a:off x="8498920" y="1081275"/>
            <a:ext cx="350848" cy="521300"/>
          </a:xfrm>
          <a:prstGeom prst="rect">
            <a:avLst/>
          </a:prstGeom>
          <a:noFill/>
          <a:ln>
            <a:noFill/>
          </a:ln>
        </p:spPr>
      </p:pic>
      <p:pic>
        <p:nvPicPr>
          <p:cNvPr id="123" name="Google Shape;123;p22"/>
          <p:cNvPicPr preferRelativeResize="0"/>
          <p:nvPr/>
        </p:nvPicPr>
        <p:blipFill rotWithShape="1">
          <a:blip r:embed="rId3">
            <a:alphaModFix/>
          </a:blip>
          <a:srcRect b="63810" l="25854" r="59348" t="3157"/>
          <a:stretch/>
        </p:blipFill>
        <p:spPr>
          <a:xfrm>
            <a:off x="8574923" y="4596075"/>
            <a:ext cx="198851" cy="295475"/>
          </a:xfrm>
          <a:prstGeom prst="rect">
            <a:avLst/>
          </a:prstGeom>
          <a:noFill/>
          <a:ln>
            <a:noFill/>
          </a:ln>
        </p:spPr>
      </p:pic>
      <p:pic>
        <p:nvPicPr>
          <p:cNvPr id="124" name="Google Shape;124;p22"/>
          <p:cNvPicPr preferRelativeResize="0"/>
          <p:nvPr/>
        </p:nvPicPr>
        <p:blipFill rotWithShape="1">
          <a:blip r:embed="rId3">
            <a:alphaModFix/>
          </a:blip>
          <a:srcRect b="67530" l="31930" r="62003" t="22660"/>
          <a:stretch/>
        </p:blipFill>
        <p:spPr>
          <a:xfrm>
            <a:off x="2875800" y="1092375"/>
            <a:ext cx="686403" cy="49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u="sng">
                <a:latin typeface="Times New Roman"/>
                <a:ea typeface="Times New Roman"/>
                <a:cs typeface="Times New Roman"/>
                <a:sym typeface="Times New Roman"/>
              </a:rPr>
              <a:t>Overview</a:t>
            </a:r>
            <a:endParaRPr u="sng">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3219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a:buAutoNum type="arabicPeriod"/>
            </a:pPr>
            <a:r>
              <a:rPr lang="en">
                <a:solidFill>
                  <a:schemeClr val="dk1"/>
                </a:solidFill>
                <a:latin typeface="EB Garamond"/>
                <a:ea typeface="EB Garamond"/>
                <a:cs typeface="EB Garamond"/>
                <a:sym typeface="EB Garamond"/>
              </a:rPr>
              <a:t>Title </a:t>
            </a:r>
            <a:endParaRPr>
              <a:solidFill>
                <a:schemeClr val="dk1"/>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AutoNum type="arabicPeriod"/>
            </a:pPr>
            <a:r>
              <a:rPr lang="en">
                <a:solidFill>
                  <a:schemeClr val="dk1"/>
                </a:solidFill>
                <a:latin typeface="EB Garamond"/>
                <a:ea typeface="EB Garamond"/>
                <a:cs typeface="EB Garamond"/>
                <a:sym typeface="EB Garamond"/>
              </a:rPr>
              <a:t>Overview</a:t>
            </a:r>
            <a:endParaRPr>
              <a:solidFill>
                <a:schemeClr val="dk1"/>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AutoNum type="arabicPeriod"/>
            </a:pPr>
            <a:r>
              <a:rPr lang="en">
                <a:solidFill>
                  <a:schemeClr val="dk1"/>
                </a:solidFill>
                <a:latin typeface="EB Garamond"/>
                <a:ea typeface="EB Garamond"/>
                <a:cs typeface="EB Garamond"/>
                <a:sym typeface="EB Garamond"/>
              </a:rPr>
              <a:t>History </a:t>
            </a:r>
            <a:endParaRPr>
              <a:solidFill>
                <a:schemeClr val="dk1"/>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AutoNum type="arabicPeriod"/>
            </a:pPr>
            <a:r>
              <a:rPr lang="en">
                <a:solidFill>
                  <a:schemeClr val="dk1"/>
                </a:solidFill>
                <a:latin typeface="EB Garamond"/>
                <a:ea typeface="EB Garamond"/>
                <a:cs typeface="EB Garamond"/>
                <a:sym typeface="EB Garamond"/>
              </a:rPr>
              <a:t>Plan &amp; </a:t>
            </a:r>
            <a:r>
              <a:rPr lang="en">
                <a:solidFill>
                  <a:schemeClr val="dk1"/>
                </a:solidFill>
                <a:latin typeface="EB Garamond"/>
                <a:ea typeface="EB Garamond"/>
                <a:cs typeface="EB Garamond"/>
                <a:sym typeface="EB Garamond"/>
              </a:rPr>
              <a:t>implementation</a:t>
            </a:r>
            <a:r>
              <a:rPr lang="en">
                <a:solidFill>
                  <a:schemeClr val="dk1"/>
                </a:solidFill>
                <a:latin typeface="EB Garamond"/>
                <a:ea typeface="EB Garamond"/>
                <a:cs typeface="EB Garamond"/>
                <a:sym typeface="EB Garamond"/>
              </a:rPr>
              <a:t> </a:t>
            </a:r>
            <a:endParaRPr>
              <a:solidFill>
                <a:schemeClr val="dk1"/>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AutoNum type="arabicPeriod"/>
            </a:pPr>
            <a:r>
              <a:rPr lang="en">
                <a:solidFill>
                  <a:schemeClr val="dk1"/>
                </a:solidFill>
                <a:latin typeface="EB Garamond"/>
                <a:ea typeface="EB Garamond"/>
                <a:cs typeface="EB Garamond"/>
                <a:sym typeface="EB Garamond"/>
              </a:rPr>
              <a:t>Pros of Airborne </a:t>
            </a:r>
            <a:r>
              <a:rPr lang="en">
                <a:solidFill>
                  <a:schemeClr val="dk1"/>
                </a:solidFill>
                <a:latin typeface="EB Garamond"/>
                <a:ea typeface="EB Garamond"/>
                <a:cs typeface="EB Garamond"/>
                <a:sym typeface="EB Garamond"/>
              </a:rPr>
              <a:t>Wind Turbine</a:t>
            </a:r>
            <a:r>
              <a:rPr lang="en">
                <a:solidFill>
                  <a:schemeClr val="dk1"/>
                </a:solidFill>
                <a:latin typeface="EB Garamond"/>
                <a:ea typeface="EB Garamond"/>
                <a:cs typeface="EB Garamond"/>
                <a:sym typeface="EB Garamond"/>
              </a:rPr>
              <a:t> </a:t>
            </a:r>
            <a:endParaRPr>
              <a:solidFill>
                <a:schemeClr val="dk1"/>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AutoNum type="arabicPeriod"/>
            </a:pPr>
            <a:r>
              <a:rPr lang="en">
                <a:solidFill>
                  <a:schemeClr val="dk1"/>
                </a:solidFill>
                <a:latin typeface="EB Garamond"/>
                <a:ea typeface="EB Garamond"/>
                <a:cs typeface="EB Garamond"/>
                <a:sym typeface="EB Garamond"/>
              </a:rPr>
              <a:t>Cons of  </a:t>
            </a:r>
            <a:r>
              <a:rPr lang="en">
                <a:solidFill>
                  <a:schemeClr val="dk1"/>
                </a:solidFill>
                <a:latin typeface="EB Garamond"/>
                <a:ea typeface="EB Garamond"/>
                <a:cs typeface="EB Garamond"/>
                <a:sym typeface="EB Garamond"/>
              </a:rPr>
              <a:t>Airborne Wind Turbine </a:t>
            </a:r>
            <a:endParaRPr>
              <a:solidFill>
                <a:schemeClr val="dk1"/>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AutoNum type="arabicPeriod"/>
            </a:pPr>
            <a:r>
              <a:rPr lang="en">
                <a:solidFill>
                  <a:schemeClr val="dk1"/>
                </a:solidFill>
                <a:latin typeface="EB Garamond"/>
                <a:ea typeface="EB Garamond"/>
                <a:cs typeface="EB Garamond"/>
                <a:sym typeface="EB Garamond"/>
              </a:rPr>
              <a:t>Summary </a:t>
            </a:r>
            <a:endParaRPr>
              <a:solidFill>
                <a:schemeClr val="dk1"/>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AutoNum type="arabicPeriod"/>
            </a:pPr>
            <a:r>
              <a:rPr lang="en">
                <a:solidFill>
                  <a:schemeClr val="dk1"/>
                </a:solidFill>
                <a:latin typeface="EB Garamond"/>
                <a:ea typeface="EB Garamond"/>
                <a:cs typeface="EB Garamond"/>
                <a:sym typeface="EB Garamond"/>
              </a:rPr>
              <a:t>Resources </a:t>
            </a:r>
            <a:endParaRPr>
              <a:solidFill>
                <a:schemeClr val="dk1"/>
              </a:solidFill>
              <a:latin typeface="EB Garamond"/>
              <a:ea typeface="EB Garamond"/>
              <a:cs typeface="EB Garamond"/>
              <a:sym typeface="EB Garamond"/>
            </a:endParaRPr>
          </a:p>
        </p:txBody>
      </p:sp>
      <p:pic>
        <p:nvPicPr>
          <p:cNvPr id="64" name="Google Shape;64;p14"/>
          <p:cNvPicPr preferRelativeResize="0"/>
          <p:nvPr/>
        </p:nvPicPr>
        <p:blipFill>
          <a:blip r:embed="rId3">
            <a:alphaModFix/>
          </a:blip>
          <a:stretch>
            <a:fillRect/>
          </a:stretch>
        </p:blipFill>
        <p:spPr>
          <a:xfrm>
            <a:off x="4027400" y="590275"/>
            <a:ext cx="4866900" cy="4203975"/>
          </a:xfrm>
          <a:prstGeom prst="rect">
            <a:avLst/>
          </a:prstGeom>
          <a:noFill/>
          <a:ln>
            <a:noFill/>
          </a:ln>
        </p:spPr>
      </p:pic>
      <p:pic>
        <p:nvPicPr>
          <p:cNvPr id="65" name="Google Shape;65;p14"/>
          <p:cNvPicPr preferRelativeResize="0"/>
          <p:nvPr/>
        </p:nvPicPr>
        <p:blipFill rotWithShape="1">
          <a:blip r:embed="rId3">
            <a:alphaModFix/>
          </a:blip>
          <a:srcRect b="41645" l="56576" r="33426" t="50947"/>
          <a:stretch/>
        </p:blipFill>
        <p:spPr>
          <a:xfrm>
            <a:off x="6774050" y="2685700"/>
            <a:ext cx="526274" cy="374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62800" y="382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Times New Roman"/>
                <a:ea typeface="Times New Roman"/>
                <a:cs typeface="Times New Roman"/>
                <a:sym typeface="Times New Roman"/>
              </a:rPr>
              <a:t>History - Who &amp; When it was Conceived </a:t>
            </a:r>
            <a:endParaRPr u="sng">
              <a:latin typeface="Times New Roman"/>
              <a:ea typeface="Times New Roman"/>
              <a:cs typeface="Times New Roman"/>
              <a:sym typeface="Times New Roman"/>
            </a:endParaRPr>
          </a:p>
        </p:txBody>
      </p:sp>
      <p:sp>
        <p:nvSpPr>
          <p:cNvPr id="71" name="Google Shape;71;p15"/>
          <p:cNvSpPr txBox="1"/>
          <p:nvPr>
            <p:ph idx="1" type="body"/>
          </p:nvPr>
        </p:nvSpPr>
        <p:spPr>
          <a:xfrm>
            <a:off x="311700" y="1152475"/>
            <a:ext cx="37158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EB Garamond"/>
              <a:buChar char="●"/>
            </a:pPr>
            <a:r>
              <a:rPr lang="en" sz="1450">
                <a:solidFill>
                  <a:srgbClr val="222222"/>
                </a:solidFill>
                <a:highlight>
                  <a:schemeClr val="lt1"/>
                </a:highlight>
                <a:latin typeface="Georgia"/>
                <a:ea typeface="Georgia"/>
                <a:cs typeface="Georgia"/>
                <a:sym typeface="Georgia"/>
              </a:rPr>
              <a:t>1930s german engineer Hermann Honnef first speculated about the physics </a:t>
            </a:r>
            <a:endParaRPr sz="1450">
              <a:solidFill>
                <a:srgbClr val="222222"/>
              </a:solidFill>
              <a:highlight>
                <a:srgbClr val="FFFFFF"/>
              </a:highlight>
              <a:latin typeface="Georgia"/>
              <a:ea typeface="Georgia"/>
              <a:cs typeface="Georgia"/>
              <a:sym typeface="Georgia"/>
            </a:endParaRPr>
          </a:p>
          <a:p>
            <a:pPr indent="-317500" lvl="0" marL="457200" rtl="0" algn="l">
              <a:spcBef>
                <a:spcPts val="0"/>
              </a:spcBef>
              <a:spcAft>
                <a:spcPts val="0"/>
              </a:spcAft>
              <a:buClr>
                <a:schemeClr val="dk1"/>
              </a:buClr>
              <a:buSzPts val="1400"/>
              <a:buFont typeface="EB Garamond"/>
              <a:buChar char="●"/>
            </a:pPr>
            <a:r>
              <a:rPr lang="en" sz="1450">
                <a:solidFill>
                  <a:srgbClr val="222222"/>
                </a:solidFill>
                <a:highlight>
                  <a:srgbClr val="FFFFFF"/>
                </a:highlight>
                <a:latin typeface="Georgia"/>
                <a:ea typeface="Georgia"/>
                <a:cs typeface="Georgia"/>
                <a:sym typeface="Georgia"/>
              </a:rPr>
              <a:t> </a:t>
            </a:r>
            <a:r>
              <a:rPr lang="en" sz="1450">
                <a:solidFill>
                  <a:srgbClr val="222222"/>
                </a:solidFill>
                <a:highlight>
                  <a:srgbClr val="FFFFFF"/>
                </a:highlight>
                <a:latin typeface="Georgia"/>
                <a:ea typeface="Georgia"/>
                <a:cs typeface="Georgia"/>
                <a:sym typeface="Georgia"/>
              </a:rPr>
              <a:t>The concepts </a:t>
            </a:r>
            <a:r>
              <a:rPr lang="en" sz="1450">
                <a:solidFill>
                  <a:srgbClr val="222222"/>
                </a:solidFill>
                <a:highlight>
                  <a:srgbClr val="FFFFFF"/>
                </a:highlight>
                <a:latin typeface="Georgia"/>
                <a:ea typeface="Georgia"/>
                <a:cs typeface="Georgia"/>
                <a:sym typeface="Georgia"/>
              </a:rPr>
              <a:t>“tethered airfoil” as a way to generate power was created in the late 1970s.</a:t>
            </a:r>
            <a:endParaRPr sz="1450">
              <a:solidFill>
                <a:srgbClr val="222222"/>
              </a:solidFill>
              <a:highlight>
                <a:srgbClr val="FFFFFF"/>
              </a:highlight>
              <a:latin typeface="Georgia"/>
              <a:ea typeface="Georgia"/>
              <a:cs typeface="Georgia"/>
              <a:sym typeface="Georgia"/>
            </a:endParaRPr>
          </a:p>
          <a:p>
            <a:pPr indent="-320675" lvl="0" marL="457200" rtl="0" algn="l">
              <a:spcBef>
                <a:spcPts val="0"/>
              </a:spcBef>
              <a:spcAft>
                <a:spcPts val="0"/>
              </a:spcAft>
              <a:buClr>
                <a:srgbClr val="222222"/>
              </a:buClr>
              <a:buSzPts val="1450"/>
              <a:buFont typeface="Georgia"/>
              <a:buChar char="●"/>
            </a:pPr>
            <a:r>
              <a:rPr lang="en" sz="1450">
                <a:solidFill>
                  <a:srgbClr val="222222"/>
                </a:solidFill>
                <a:highlight>
                  <a:srgbClr val="FFFFFF"/>
                </a:highlight>
                <a:latin typeface="Georgia"/>
                <a:ea typeface="Georgia"/>
                <a:cs typeface="Georgia"/>
                <a:sym typeface="Georgia"/>
              </a:rPr>
              <a:t>Number of companies has increased sense 2000s</a:t>
            </a:r>
            <a:endParaRPr sz="1450">
              <a:solidFill>
                <a:srgbClr val="222222"/>
              </a:solidFill>
              <a:highlight>
                <a:srgbClr val="FFFFFF"/>
              </a:highlight>
              <a:latin typeface="Georgia"/>
              <a:ea typeface="Georgia"/>
              <a:cs typeface="Georgia"/>
              <a:sym typeface="Georgia"/>
            </a:endParaRPr>
          </a:p>
          <a:p>
            <a:pPr indent="-320675" lvl="0" marL="457200" rtl="0" algn="l">
              <a:spcBef>
                <a:spcPts val="0"/>
              </a:spcBef>
              <a:spcAft>
                <a:spcPts val="0"/>
              </a:spcAft>
              <a:buClr>
                <a:srgbClr val="222222"/>
              </a:buClr>
              <a:buSzPts val="1450"/>
              <a:buFont typeface="Georgia"/>
              <a:buChar char="●"/>
            </a:pPr>
            <a:r>
              <a:t/>
            </a:r>
            <a:endParaRPr sz="1450">
              <a:solidFill>
                <a:srgbClr val="222222"/>
              </a:solidFill>
              <a:highlight>
                <a:srgbClr val="FFFFFF"/>
              </a:highlight>
              <a:latin typeface="Georgia"/>
              <a:ea typeface="Georgia"/>
              <a:cs typeface="Georgia"/>
              <a:sym typeface="Georgia"/>
            </a:endParaRPr>
          </a:p>
        </p:txBody>
      </p:sp>
      <p:pic>
        <p:nvPicPr>
          <p:cNvPr id="72" name="Google Shape;72;p15"/>
          <p:cNvPicPr preferRelativeResize="0"/>
          <p:nvPr/>
        </p:nvPicPr>
        <p:blipFill>
          <a:blip r:embed="rId3">
            <a:alphaModFix/>
          </a:blip>
          <a:stretch>
            <a:fillRect/>
          </a:stretch>
        </p:blipFill>
        <p:spPr>
          <a:xfrm>
            <a:off x="4366225" y="1050775"/>
            <a:ext cx="4690801" cy="351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4571998" y="0"/>
            <a:ext cx="4344300" cy="5143499"/>
          </a:xfrm>
          <a:prstGeom prst="rect">
            <a:avLst/>
          </a:prstGeom>
          <a:noFill/>
          <a:ln>
            <a:noFill/>
          </a:ln>
        </p:spPr>
      </p:pic>
      <p:sp>
        <p:nvSpPr>
          <p:cNvPr id="78" name="Google Shape;78;p16"/>
          <p:cNvSpPr txBox="1"/>
          <p:nvPr/>
        </p:nvSpPr>
        <p:spPr>
          <a:xfrm>
            <a:off x="-34775" y="1755050"/>
            <a:ext cx="4344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Bitter"/>
              <a:ea typeface="Bitter"/>
              <a:cs typeface="Bitter"/>
              <a:sym typeface="Bitter"/>
            </a:endParaRPr>
          </a:p>
          <a:p>
            <a:pPr indent="0" lvl="0" marL="0" rtl="0" algn="l">
              <a:spcBef>
                <a:spcPts val="0"/>
              </a:spcBef>
              <a:spcAft>
                <a:spcPts val="0"/>
              </a:spcAft>
              <a:buNone/>
            </a:pPr>
            <a:r>
              <a:rPr lang="en" sz="2800">
                <a:solidFill>
                  <a:schemeClr val="dk1"/>
                </a:solidFill>
                <a:latin typeface="Bitter"/>
                <a:ea typeface="Bitter"/>
                <a:cs typeface="Bitter"/>
                <a:sym typeface="Bitter"/>
              </a:rPr>
              <a:t>Possible prototypes of an airborne wind turbine  - </a:t>
            </a:r>
            <a:endParaRPr sz="2800">
              <a:solidFill>
                <a:schemeClr val="dk1"/>
              </a:solidFill>
              <a:latin typeface="Bitter"/>
              <a:ea typeface="Bitter"/>
              <a:cs typeface="Bitter"/>
              <a:sym typeface="Bit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Times New Roman"/>
                <a:ea typeface="Times New Roman"/>
                <a:cs typeface="Times New Roman"/>
                <a:sym typeface="Times New Roman"/>
              </a:rPr>
              <a:t>Plan and Implementation - Who or What it will Impact</a:t>
            </a:r>
            <a:r>
              <a:rPr lang="en" u="sng"/>
              <a:t> </a:t>
            </a:r>
            <a:endParaRPr u="sng"/>
          </a:p>
        </p:txBody>
      </p:sp>
      <p:sp>
        <p:nvSpPr>
          <p:cNvPr id="84" name="Google Shape;84;p17"/>
          <p:cNvSpPr txBox="1"/>
          <p:nvPr>
            <p:ph idx="1" type="body"/>
          </p:nvPr>
        </p:nvSpPr>
        <p:spPr>
          <a:xfrm>
            <a:off x="311700" y="1119975"/>
            <a:ext cx="4101900" cy="362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EB Garamond"/>
              <a:buChar char="●"/>
            </a:pPr>
            <a:r>
              <a:rPr lang="en">
                <a:solidFill>
                  <a:schemeClr val="dk1"/>
                </a:solidFill>
                <a:latin typeface="EB Garamond"/>
                <a:ea typeface="EB Garamond"/>
                <a:cs typeface="EB Garamond"/>
                <a:sym typeface="EB Garamond"/>
              </a:rPr>
              <a:t>Several companies have made and tested prototypes in the last decade</a:t>
            </a:r>
            <a:endParaRPr>
              <a:solidFill>
                <a:schemeClr val="dk1"/>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Char char="●"/>
            </a:pPr>
            <a:r>
              <a:rPr lang="en">
                <a:solidFill>
                  <a:schemeClr val="dk1"/>
                </a:solidFill>
                <a:latin typeface="EB Garamond"/>
                <a:ea typeface="EB Garamond"/>
                <a:cs typeface="EB Garamond"/>
                <a:sym typeface="EB Garamond"/>
              </a:rPr>
              <a:t>Different</a:t>
            </a:r>
            <a:r>
              <a:rPr lang="en">
                <a:solidFill>
                  <a:schemeClr val="dk1"/>
                </a:solidFill>
                <a:latin typeface="EB Garamond"/>
                <a:ea typeface="EB Garamond"/>
                <a:cs typeface="EB Garamond"/>
                <a:sym typeface="EB Garamond"/>
              </a:rPr>
              <a:t> </a:t>
            </a:r>
            <a:r>
              <a:rPr lang="en">
                <a:solidFill>
                  <a:schemeClr val="dk1"/>
                </a:solidFill>
                <a:latin typeface="EB Garamond"/>
                <a:ea typeface="EB Garamond"/>
                <a:cs typeface="EB Garamond"/>
                <a:sym typeface="EB Garamond"/>
              </a:rPr>
              <a:t>approaches</a:t>
            </a:r>
            <a:r>
              <a:rPr lang="en">
                <a:solidFill>
                  <a:schemeClr val="dk1"/>
                </a:solidFill>
                <a:latin typeface="EB Garamond"/>
                <a:ea typeface="EB Garamond"/>
                <a:cs typeface="EB Garamond"/>
                <a:sym typeface="EB Garamond"/>
              </a:rPr>
              <a:t> have been made as to the design  </a:t>
            </a:r>
            <a:endParaRPr>
              <a:solidFill>
                <a:schemeClr val="dk1"/>
              </a:solidFill>
              <a:latin typeface="EB Garamond"/>
              <a:ea typeface="EB Garamond"/>
              <a:cs typeface="EB Garamond"/>
              <a:sym typeface="EB Garamond"/>
            </a:endParaRPr>
          </a:p>
          <a:p>
            <a:pPr indent="-342900" lvl="0" marL="457200" rtl="0" algn="l">
              <a:spcBef>
                <a:spcPts val="0"/>
              </a:spcBef>
              <a:spcAft>
                <a:spcPts val="0"/>
              </a:spcAft>
              <a:buClr>
                <a:schemeClr val="dk1"/>
              </a:buClr>
              <a:buSzPts val="1800"/>
              <a:buFont typeface="EB Garamond"/>
              <a:buChar char="●"/>
            </a:pPr>
            <a:r>
              <a:rPr lang="en">
                <a:solidFill>
                  <a:schemeClr val="dk1"/>
                </a:solidFill>
                <a:latin typeface="EB Garamond"/>
                <a:ea typeface="EB Garamond"/>
                <a:cs typeface="EB Garamond"/>
                <a:sym typeface="EB Garamond"/>
              </a:rPr>
              <a:t>Long term ideas include personal power sources</a:t>
            </a:r>
            <a:endParaRPr>
              <a:solidFill>
                <a:schemeClr val="dk1"/>
              </a:solidFill>
              <a:latin typeface="EB Garamond"/>
              <a:ea typeface="EB Garamond"/>
              <a:cs typeface="EB Garamond"/>
              <a:sym typeface="EB Garamond"/>
            </a:endParaRPr>
          </a:p>
          <a:p>
            <a:pPr indent="0" lvl="0" marL="457200" rtl="0" algn="l">
              <a:spcBef>
                <a:spcPts val="1200"/>
              </a:spcBef>
              <a:spcAft>
                <a:spcPts val="0"/>
              </a:spcAft>
              <a:buNone/>
            </a:pPr>
            <a:r>
              <a:t/>
            </a:r>
            <a:endParaRPr>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a:solidFill>
                <a:schemeClr val="dk1"/>
              </a:solidFill>
              <a:latin typeface="EB Garamond"/>
              <a:ea typeface="EB Garamond"/>
              <a:cs typeface="EB Garamond"/>
              <a:sym typeface="EB Garamond"/>
            </a:endParaRPr>
          </a:p>
        </p:txBody>
      </p:sp>
      <p:pic>
        <p:nvPicPr>
          <p:cNvPr id="85" name="Google Shape;85;p17"/>
          <p:cNvPicPr preferRelativeResize="0"/>
          <p:nvPr/>
        </p:nvPicPr>
        <p:blipFill>
          <a:blip r:embed="rId3">
            <a:alphaModFix/>
          </a:blip>
          <a:stretch>
            <a:fillRect/>
          </a:stretch>
        </p:blipFill>
        <p:spPr>
          <a:xfrm>
            <a:off x="5389682" y="1152475"/>
            <a:ext cx="2942425" cy="356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Times New Roman"/>
                <a:ea typeface="Times New Roman"/>
                <a:cs typeface="Times New Roman"/>
                <a:sym typeface="Times New Roman"/>
              </a:rPr>
              <a:t>Pros of the Airborne </a:t>
            </a:r>
            <a:r>
              <a:rPr lang="en" u="sng">
                <a:latin typeface="Times New Roman"/>
                <a:ea typeface="Times New Roman"/>
                <a:cs typeface="Times New Roman"/>
                <a:sym typeface="Times New Roman"/>
              </a:rPr>
              <a:t>Wind Turbine</a:t>
            </a:r>
            <a:r>
              <a:rPr lang="en" u="sng">
                <a:latin typeface="Times New Roman"/>
                <a:ea typeface="Times New Roman"/>
                <a:cs typeface="Times New Roman"/>
                <a:sym typeface="Times New Roman"/>
              </a:rPr>
              <a:t> </a:t>
            </a:r>
            <a:endParaRPr u="sng">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3585600" cy="3774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latin typeface="EB Garamond"/>
                <a:ea typeface="EB Garamond"/>
                <a:cs typeface="EB Garamond"/>
                <a:sym typeface="EB Garamond"/>
              </a:rPr>
              <a:t>Leaves more land </a:t>
            </a:r>
            <a:r>
              <a:rPr lang="en">
                <a:solidFill>
                  <a:schemeClr val="dk1"/>
                </a:solidFill>
                <a:latin typeface="EB Garamond"/>
                <a:ea typeface="EB Garamond"/>
                <a:cs typeface="EB Garamond"/>
                <a:sym typeface="EB Garamond"/>
              </a:rPr>
              <a:t>access</a:t>
            </a:r>
            <a:r>
              <a:rPr lang="en">
                <a:solidFill>
                  <a:schemeClr val="dk1"/>
                </a:solidFill>
                <a:latin typeface="EB Garamond"/>
                <a:ea typeface="EB Garamond"/>
                <a:cs typeface="EB Garamond"/>
                <a:sym typeface="EB Garamond"/>
              </a:rPr>
              <a:t> </a:t>
            </a:r>
            <a:endParaRPr>
              <a:solidFill>
                <a:schemeClr val="dk1"/>
              </a:solidFill>
              <a:latin typeface="EB Garamond"/>
              <a:ea typeface="EB Garamond"/>
              <a:cs typeface="EB Garamond"/>
              <a:sym typeface="EB Garamond"/>
            </a:endParaRPr>
          </a:p>
          <a:p>
            <a:pPr indent="0" lvl="0" marL="457200" rtl="0" algn="l">
              <a:spcBef>
                <a:spcPts val="1200"/>
              </a:spcBef>
              <a:spcAft>
                <a:spcPts val="0"/>
              </a:spcAft>
              <a:buNone/>
            </a:pPr>
            <a:r>
              <a:rPr lang="en">
                <a:solidFill>
                  <a:schemeClr val="dk1"/>
                </a:solidFill>
                <a:latin typeface="EB Garamond"/>
                <a:ea typeface="EB Garamond"/>
                <a:cs typeface="EB Garamond"/>
                <a:sym typeface="EB Garamond"/>
              </a:rPr>
              <a:t>No cost of tower </a:t>
            </a:r>
            <a:r>
              <a:rPr lang="en">
                <a:solidFill>
                  <a:schemeClr val="dk1"/>
                </a:solidFill>
                <a:latin typeface="EB Garamond"/>
                <a:ea typeface="EB Garamond"/>
                <a:cs typeface="EB Garamond"/>
                <a:sym typeface="EB Garamond"/>
              </a:rPr>
              <a:t>construction</a:t>
            </a:r>
            <a:r>
              <a:rPr lang="en">
                <a:solidFill>
                  <a:schemeClr val="dk1"/>
                </a:solidFill>
                <a:latin typeface="EB Garamond"/>
                <a:ea typeface="EB Garamond"/>
                <a:cs typeface="EB Garamond"/>
                <a:sym typeface="EB Garamond"/>
              </a:rPr>
              <a:t> </a:t>
            </a:r>
            <a:endParaRPr>
              <a:solidFill>
                <a:schemeClr val="dk1"/>
              </a:solidFill>
              <a:latin typeface="EB Garamond"/>
              <a:ea typeface="EB Garamond"/>
              <a:cs typeface="EB Garamond"/>
              <a:sym typeface="EB Garamond"/>
            </a:endParaRPr>
          </a:p>
          <a:p>
            <a:pPr indent="0" lvl="0" marL="457200" rtl="0" algn="l">
              <a:spcBef>
                <a:spcPts val="1200"/>
              </a:spcBef>
              <a:spcAft>
                <a:spcPts val="0"/>
              </a:spcAft>
              <a:buNone/>
            </a:pPr>
            <a:r>
              <a:rPr lang="en">
                <a:solidFill>
                  <a:schemeClr val="dk1"/>
                </a:solidFill>
                <a:latin typeface="EB Garamond"/>
                <a:ea typeface="EB Garamond"/>
                <a:cs typeface="EB Garamond"/>
                <a:sym typeface="EB Garamond"/>
              </a:rPr>
              <a:t>Able to reach stronger wind power</a:t>
            </a:r>
            <a:endParaRPr>
              <a:solidFill>
                <a:schemeClr val="dk1"/>
              </a:solidFill>
              <a:latin typeface="EB Garamond"/>
              <a:ea typeface="EB Garamond"/>
              <a:cs typeface="EB Garamond"/>
              <a:sym typeface="EB Garamond"/>
            </a:endParaRPr>
          </a:p>
          <a:p>
            <a:pPr indent="0" lvl="0" marL="457200" rtl="0" algn="l">
              <a:spcBef>
                <a:spcPts val="1200"/>
              </a:spcBef>
              <a:spcAft>
                <a:spcPts val="0"/>
              </a:spcAft>
              <a:buNone/>
            </a:pPr>
            <a:r>
              <a:rPr lang="en">
                <a:solidFill>
                  <a:schemeClr val="dk1"/>
                </a:solidFill>
                <a:latin typeface="EB Garamond"/>
                <a:ea typeface="EB Garamond"/>
                <a:cs typeface="EB Garamond"/>
                <a:sym typeface="EB Garamond"/>
              </a:rPr>
              <a:t>Gives people high paying jobs </a:t>
            </a:r>
            <a:endParaRPr>
              <a:solidFill>
                <a:schemeClr val="dk1"/>
              </a:solidFill>
              <a:latin typeface="EB Garamond"/>
              <a:ea typeface="EB Garamond"/>
              <a:cs typeface="EB Garamond"/>
              <a:sym typeface="EB Garamond"/>
            </a:endParaRPr>
          </a:p>
          <a:p>
            <a:pPr indent="0" lvl="0" marL="457200" rtl="0" algn="l">
              <a:spcBef>
                <a:spcPts val="1200"/>
              </a:spcBef>
              <a:spcAft>
                <a:spcPts val="0"/>
              </a:spcAft>
              <a:buNone/>
            </a:pPr>
            <a:r>
              <a:rPr lang="en">
                <a:solidFill>
                  <a:schemeClr val="dk1"/>
                </a:solidFill>
                <a:latin typeface="EB Garamond"/>
                <a:ea typeface="EB Garamond"/>
                <a:cs typeface="EB Garamond"/>
                <a:sym typeface="EB Garamond"/>
              </a:rPr>
              <a:t>Clean and renewable way to get power</a:t>
            </a:r>
            <a:endParaRPr>
              <a:solidFill>
                <a:schemeClr val="dk1"/>
              </a:solidFill>
              <a:latin typeface="EB Garamond"/>
              <a:ea typeface="EB Garamond"/>
              <a:cs typeface="EB Garamond"/>
              <a:sym typeface="EB Garamond"/>
            </a:endParaRPr>
          </a:p>
          <a:p>
            <a:pPr indent="0" lvl="0" marL="457200" rtl="0" algn="l">
              <a:spcBef>
                <a:spcPts val="1200"/>
              </a:spcBef>
              <a:spcAft>
                <a:spcPts val="1200"/>
              </a:spcAft>
              <a:buNone/>
            </a:pPr>
            <a:r>
              <a:rPr lang="en">
                <a:solidFill>
                  <a:schemeClr val="dk1"/>
                </a:solidFill>
                <a:latin typeface="EB Garamond"/>
                <a:ea typeface="EB Garamond"/>
                <a:cs typeface="EB Garamond"/>
                <a:sym typeface="EB Garamond"/>
              </a:rPr>
              <a:t>Benefits local communities </a:t>
            </a:r>
            <a:endParaRPr>
              <a:solidFill>
                <a:schemeClr val="dk1"/>
              </a:solidFill>
              <a:latin typeface="EB Garamond"/>
              <a:ea typeface="EB Garamond"/>
              <a:cs typeface="EB Garamond"/>
              <a:sym typeface="EB Garamond"/>
            </a:endParaRPr>
          </a:p>
        </p:txBody>
      </p:sp>
      <p:pic>
        <p:nvPicPr>
          <p:cNvPr id="92" name="Google Shape;92;p18"/>
          <p:cNvPicPr preferRelativeResize="0"/>
          <p:nvPr/>
        </p:nvPicPr>
        <p:blipFill>
          <a:blip r:embed="rId3">
            <a:alphaModFix/>
          </a:blip>
          <a:stretch>
            <a:fillRect/>
          </a:stretch>
        </p:blipFill>
        <p:spPr>
          <a:xfrm>
            <a:off x="4979350" y="445025"/>
            <a:ext cx="4030374" cy="4030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Times New Roman"/>
                <a:ea typeface="Times New Roman"/>
                <a:cs typeface="Times New Roman"/>
                <a:sym typeface="Times New Roman"/>
              </a:rPr>
              <a:t>Cons </a:t>
            </a:r>
            <a:r>
              <a:rPr lang="en" u="sng">
                <a:latin typeface="Times New Roman"/>
                <a:ea typeface="Times New Roman"/>
                <a:cs typeface="Times New Roman"/>
                <a:sym typeface="Times New Roman"/>
              </a:rPr>
              <a:t>of the Airborne Wind Turbine</a:t>
            </a:r>
            <a:endParaRPr u="sng">
              <a:latin typeface="Times New Roman"/>
              <a:ea typeface="Times New Roman"/>
              <a:cs typeface="Times New Roman"/>
              <a:sym typeface="Times New Roman"/>
            </a:endParaRPr>
          </a:p>
        </p:txBody>
      </p:sp>
      <p:sp>
        <p:nvSpPr>
          <p:cNvPr id="98" name="Google Shape;98;p19"/>
          <p:cNvSpPr txBox="1"/>
          <p:nvPr>
            <p:ph idx="1" type="body"/>
          </p:nvPr>
        </p:nvSpPr>
        <p:spPr>
          <a:xfrm>
            <a:off x="311700" y="1170125"/>
            <a:ext cx="3613500" cy="34164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en" sz="2000">
                <a:solidFill>
                  <a:schemeClr val="dk1"/>
                </a:solidFill>
                <a:latin typeface="EB Garamond"/>
                <a:ea typeface="EB Garamond"/>
                <a:cs typeface="EB Garamond"/>
                <a:sym typeface="EB Garamond"/>
              </a:rPr>
              <a:t>Difficult to suspend and maintain turbines safely</a:t>
            </a:r>
            <a:endParaRPr sz="2000">
              <a:solidFill>
                <a:schemeClr val="dk1"/>
              </a:solidFill>
              <a:latin typeface="EB Garamond"/>
              <a:ea typeface="EB Garamond"/>
              <a:cs typeface="EB Garamond"/>
              <a:sym typeface="EB Garamond"/>
            </a:endParaRPr>
          </a:p>
          <a:p>
            <a:pPr indent="0" lvl="0" marL="0" rtl="0" algn="l">
              <a:lnSpc>
                <a:spcPct val="105000"/>
              </a:lnSpc>
              <a:spcBef>
                <a:spcPts val="1200"/>
              </a:spcBef>
              <a:spcAft>
                <a:spcPts val="0"/>
              </a:spcAft>
              <a:buNone/>
            </a:pPr>
            <a:r>
              <a:rPr lang="en" sz="2000">
                <a:solidFill>
                  <a:schemeClr val="dk1"/>
                </a:solidFill>
                <a:latin typeface="EB Garamond"/>
                <a:ea typeface="EB Garamond"/>
                <a:cs typeface="EB Garamond"/>
                <a:sym typeface="EB Garamond"/>
              </a:rPr>
              <a:t>Interference</a:t>
            </a:r>
            <a:r>
              <a:rPr lang="en" sz="2000">
                <a:solidFill>
                  <a:schemeClr val="dk1"/>
                </a:solidFill>
                <a:latin typeface="EB Garamond"/>
                <a:ea typeface="EB Garamond"/>
                <a:cs typeface="EB Garamond"/>
                <a:sym typeface="EB Garamond"/>
              </a:rPr>
              <a:t> with </a:t>
            </a:r>
            <a:r>
              <a:rPr lang="en" sz="2000">
                <a:solidFill>
                  <a:schemeClr val="dk1"/>
                </a:solidFill>
                <a:latin typeface="EB Garamond"/>
                <a:ea typeface="EB Garamond"/>
                <a:cs typeface="EB Garamond"/>
                <a:sym typeface="EB Garamond"/>
              </a:rPr>
              <a:t>Aviation</a:t>
            </a:r>
            <a:r>
              <a:rPr lang="en" sz="2000">
                <a:solidFill>
                  <a:schemeClr val="dk1"/>
                </a:solidFill>
                <a:latin typeface="EB Garamond"/>
                <a:ea typeface="EB Garamond"/>
                <a:cs typeface="EB Garamond"/>
                <a:sym typeface="EB Garamond"/>
              </a:rPr>
              <a:t> </a:t>
            </a:r>
            <a:endParaRPr sz="2000">
              <a:solidFill>
                <a:schemeClr val="dk1"/>
              </a:solidFill>
              <a:latin typeface="EB Garamond"/>
              <a:ea typeface="EB Garamond"/>
              <a:cs typeface="EB Garamond"/>
              <a:sym typeface="EB Garamond"/>
            </a:endParaRPr>
          </a:p>
          <a:p>
            <a:pPr indent="0" lvl="0" marL="0" rtl="0" algn="l">
              <a:lnSpc>
                <a:spcPct val="105000"/>
              </a:lnSpc>
              <a:spcBef>
                <a:spcPts val="1200"/>
              </a:spcBef>
              <a:spcAft>
                <a:spcPts val="0"/>
              </a:spcAft>
              <a:buNone/>
            </a:pPr>
            <a:r>
              <a:rPr lang="en" sz="2000">
                <a:solidFill>
                  <a:schemeClr val="dk1"/>
                </a:solidFill>
                <a:latin typeface="EB Garamond"/>
                <a:ea typeface="EB Garamond"/>
                <a:cs typeface="EB Garamond"/>
                <a:sym typeface="EB Garamond"/>
              </a:rPr>
              <a:t>Noise and vibrations can disturb </a:t>
            </a:r>
            <a:r>
              <a:rPr lang="en" sz="2000">
                <a:solidFill>
                  <a:schemeClr val="dk1"/>
                </a:solidFill>
                <a:latin typeface="EB Garamond"/>
                <a:ea typeface="EB Garamond"/>
                <a:cs typeface="EB Garamond"/>
                <a:sym typeface="EB Garamond"/>
              </a:rPr>
              <a:t>wildlife</a:t>
            </a:r>
            <a:endParaRPr sz="2000">
              <a:solidFill>
                <a:schemeClr val="dk1"/>
              </a:solidFill>
              <a:latin typeface="EB Garamond"/>
              <a:ea typeface="EB Garamond"/>
              <a:cs typeface="EB Garamond"/>
              <a:sym typeface="EB Garamond"/>
            </a:endParaRPr>
          </a:p>
          <a:p>
            <a:pPr indent="0" lvl="0" marL="0" rtl="0" algn="l">
              <a:lnSpc>
                <a:spcPct val="105000"/>
              </a:lnSpc>
              <a:spcBef>
                <a:spcPts val="1200"/>
              </a:spcBef>
              <a:spcAft>
                <a:spcPts val="0"/>
              </a:spcAft>
              <a:buNone/>
            </a:pPr>
            <a:r>
              <a:rPr lang="en" sz="2000">
                <a:solidFill>
                  <a:schemeClr val="dk1"/>
                </a:solidFill>
                <a:latin typeface="EB Garamond"/>
                <a:ea typeface="EB Garamond"/>
                <a:cs typeface="EB Garamond"/>
                <a:sym typeface="EB Garamond"/>
              </a:rPr>
              <a:t>It is dangerous for workers</a:t>
            </a:r>
            <a:endParaRPr sz="2000">
              <a:solidFill>
                <a:schemeClr val="dk1"/>
              </a:solidFill>
              <a:latin typeface="EB Garamond"/>
              <a:ea typeface="EB Garamond"/>
              <a:cs typeface="EB Garamond"/>
              <a:sym typeface="EB Garamond"/>
            </a:endParaRPr>
          </a:p>
          <a:p>
            <a:pPr indent="0" lvl="0" marL="0" rtl="0" algn="l">
              <a:lnSpc>
                <a:spcPct val="105000"/>
              </a:lnSpc>
              <a:spcBef>
                <a:spcPts val="1200"/>
              </a:spcBef>
              <a:spcAft>
                <a:spcPts val="0"/>
              </a:spcAft>
              <a:buNone/>
            </a:pPr>
            <a:r>
              <a:rPr lang="en" sz="2000">
                <a:solidFill>
                  <a:schemeClr val="dk1"/>
                </a:solidFill>
                <a:latin typeface="EB Garamond"/>
                <a:ea typeface="EB Garamond"/>
                <a:cs typeface="EB Garamond"/>
                <a:sym typeface="EB Garamond"/>
              </a:rPr>
              <a:t>Can be expensive</a:t>
            </a:r>
            <a:endParaRPr sz="2000">
              <a:solidFill>
                <a:schemeClr val="dk1"/>
              </a:solidFill>
              <a:latin typeface="EB Garamond"/>
              <a:ea typeface="EB Garamond"/>
              <a:cs typeface="EB Garamond"/>
              <a:sym typeface="EB Garamond"/>
            </a:endParaRPr>
          </a:p>
          <a:p>
            <a:pPr indent="0" lvl="0" marL="0" rtl="0" algn="l">
              <a:lnSpc>
                <a:spcPct val="105000"/>
              </a:lnSpc>
              <a:spcBef>
                <a:spcPts val="1200"/>
              </a:spcBef>
              <a:spcAft>
                <a:spcPts val="1200"/>
              </a:spcAft>
              <a:buNone/>
            </a:pPr>
            <a:r>
              <a:rPr lang="en">
                <a:solidFill>
                  <a:schemeClr val="dk1"/>
                </a:solidFill>
                <a:latin typeface="EB Garamond"/>
                <a:ea typeface="EB Garamond"/>
                <a:cs typeface="EB Garamond"/>
                <a:sym typeface="EB Garamond"/>
              </a:rPr>
              <a:t> </a:t>
            </a:r>
            <a:endParaRPr>
              <a:solidFill>
                <a:schemeClr val="dk1"/>
              </a:solidFill>
              <a:latin typeface="EB Garamond"/>
              <a:ea typeface="EB Garamond"/>
              <a:cs typeface="EB Garamond"/>
              <a:sym typeface="EB Garamond"/>
            </a:endParaRPr>
          </a:p>
        </p:txBody>
      </p:sp>
      <p:pic>
        <p:nvPicPr>
          <p:cNvPr id="99" name="Google Shape;99;p19"/>
          <p:cNvPicPr preferRelativeResize="0"/>
          <p:nvPr/>
        </p:nvPicPr>
        <p:blipFill rotWithShape="1">
          <a:blip r:embed="rId3">
            <a:alphaModFix/>
          </a:blip>
          <a:srcRect b="61587" l="21740" r="55169" t="0"/>
          <a:stretch/>
        </p:blipFill>
        <p:spPr>
          <a:xfrm>
            <a:off x="8474433" y="47925"/>
            <a:ext cx="669568" cy="741349"/>
          </a:xfrm>
          <a:prstGeom prst="rect">
            <a:avLst/>
          </a:prstGeom>
          <a:noFill/>
          <a:ln>
            <a:noFill/>
          </a:ln>
        </p:spPr>
      </p:pic>
      <p:pic>
        <p:nvPicPr>
          <p:cNvPr id="100" name="Google Shape;100;p19"/>
          <p:cNvPicPr preferRelativeResize="0"/>
          <p:nvPr/>
        </p:nvPicPr>
        <p:blipFill>
          <a:blip r:embed="rId4">
            <a:alphaModFix/>
          </a:blip>
          <a:stretch>
            <a:fillRect/>
          </a:stretch>
        </p:blipFill>
        <p:spPr>
          <a:xfrm>
            <a:off x="4077600" y="1170125"/>
            <a:ext cx="4914000" cy="321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u="sng">
                <a:latin typeface="Times New Roman"/>
                <a:ea typeface="Times New Roman"/>
                <a:cs typeface="Times New Roman"/>
                <a:sym typeface="Times New Roman"/>
              </a:rPr>
              <a:t>Summary</a:t>
            </a:r>
            <a:r>
              <a:rPr lang="en" u="sng"/>
              <a:t> </a:t>
            </a:r>
            <a:endParaRPr u="sng"/>
          </a:p>
        </p:txBody>
      </p:sp>
      <p:sp>
        <p:nvSpPr>
          <p:cNvPr id="106" name="Google Shape;106;p20"/>
          <p:cNvSpPr txBox="1"/>
          <p:nvPr>
            <p:ph idx="1" type="body"/>
          </p:nvPr>
        </p:nvSpPr>
        <p:spPr>
          <a:xfrm>
            <a:off x="311700" y="1152475"/>
            <a:ext cx="3836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latin typeface="EB Garamond"/>
                <a:ea typeface="EB Garamond"/>
                <a:cs typeface="EB Garamond"/>
                <a:sym typeface="EB Garamond"/>
              </a:rPr>
              <a:t>After </a:t>
            </a:r>
            <a:r>
              <a:rPr lang="en" sz="1900">
                <a:solidFill>
                  <a:schemeClr val="dk1"/>
                </a:solidFill>
                <a:latin typeface="EB Garamond"/>
                <a:ea typeface="EB Garamond"/>
                <a:cs typeface="EB Garamond"/>
                <a:sym typeface="EB Garamond"/>
              </a:rPr>
              <a:t>researching</a:t>
            </a:r>
            <a:r>
              <a:rPr lang="en" sz="1900">
                <a:solidFill>
                  <a:schemeClr val="dk1"/>
                </a:solidFill>
                <a:latin typeface="EB Garamond"/>
                <a:ea typeface="EB Garamond"/>
                <a:cs typeface="EB Garamond"/>
                <a:sym typeface="EB Garamond"/>
              </a:rPr>
              <a:t> Airborne wind turbines the pros are greater than the cons; they have many </a:t>
            </a:r>
            <a:r>
              <a:rPr lang="en" sz="1900">
                <a:solidFill>
                  <a:schemeClr val="dk1"/>
                </a:solidFill>
                <a:latin typeface="EB Garamond"/>
                <a:ea typeface="EB Garamond"/>
                <a:cs typeface="EB Garamond"/>
                <a:sym typeface="EB Garamond"/>
              </a:rPr>
              <a:t>potential</a:t>
            </a:r>
            <a:r>
              <a:rPr lang="en" sz="1900">
                <a:solidFill>
                  <a:schemeClr val="dk1"/>
                </a:solidFill>
                <a:latin typeface="EB Garamond"/>
                <a:ea typeface="EB Garamond"/>
                <a:cs typeface="EB Garamond"/>
                <a:sym typeface="EB Garamond"/>
              </a:rPr>
              <a:t> </a:t>
            </a:r>
            <a:r>
              <a:rPr lang="en" sz="1900">
                <a:solidFill>
                  <a:schemeClr val="dk1"/>
                </a:solidFill>
                <a:latin typeface="EB Garamond"/>
                <a:ea typeface="EB Garamond"/>
                <a:cs typeface="EB Garamond"/>
                <a:sym typeface="EB Garamond"/>
              </a:rPr>
              <a:t>benefits for</a:t>
            </a:r>
            <a:r>
              <a:rPr lang="en" sz="1900">
                <a:solidFill>
                  <a:schemeClr val="dk1"/>
                </a:solidFill>
                <a:latin typeface="EB Garamond"/>
                <a:ea typeface="EB Garamond"/>
                <a:cs typeface="EB Garamond"/>
                <a:sym typeface="EB Garamond"/>
              </a:rPr>
              <a:t> the </a:t>
            </a:r>
            <a:r>
              <a:rPr lang="en" sz="1900">
                <a:solidFill>
                  <a:schemeClr val="dk1"/>
                </a:solidFill>
                <a:latin typeface="EB Garamond"/>
                <a:ea typeface="EB Garamond"/>
                <a:cs typeface="EB Garamond"/>
                <a:sym typeface="EB Garamond"/>
              </a:rPr>
              <a:t>environment</a:t>
            </a:r>
            <a:r>
              <a:rPr lang="en" sz="1900">
                <a:solidFill>
                  <a:schemeClr val="dk1"/>
                </a:solidFill>
                <a:latin typeface="EB Garamond"/>
                <a:ea typeface="EB Garamond"/>
                <a:cs typeface="EB Garamond"/>
                <a:sym typeface="EB Garamond"/>
              </a:rPr>
              <a:t>, </a:t>
            </a:r>
            <a:r>
              <a:rPr lang="en" sz="1900">
                <a:solidFill>
                  <a:schemeClr val="dk1"/>
                </a:solidFill>
                <a:latin typeface="EB Garamond"/>
                <a:ea typeface="EB Garamond"/>
                <a:cs typeface="EB Garamond"/>
                <a:sym typeface="EB Garamond"/>
              </a:rPr>
              <a:t>economy,</a:t>
            </a:r>
            <a:r>
              <a:rPr lang="en" sz="1900">
                <a:solidFill>
                  <a:schemeClr val="dk1"/>
                </a:solidFill>
                <a:latin typeface="EB Garamond"/>
                <a:ea typeface="EB Garamond"/>
                <a:cs typeface="EB Garamond"/>
                <a:sym typeface="EB Garamond"/>
              </a:rPr>
              <a:t> and power industry. While </a:t>
            </a:r>
            <a:r>
              <a:rPr lang="en" sz="1900">
                <a:solidFill>
                  <a:schemeClr val="dk1"/>
                </a:solidFill>
                <a:latin typeface="EB Garamond"/>
                <a:ea typeface="EB Garamond"/>
                <a:cs typeface="EB Garamond"/>
                <a:sym typeface="EB Garamond"/>
              </a:rPr>
              <a:t>it's</a:t>
            </a:r>
            <a:r>
              <a:rPr lang="en" sz="1900">
                <a:solidFill>
                  <a:schemeClr val="dk1"/>
                </a:solidFill>
                <a:latin typeface="EB Garamond"/>
                <a:ea typeface="EB Garamond"/>
                <a:cs typeface="EB Garamond"/>
                <a:sym typeface="EB Garamond"/>
              </a:rPr>
              <a:t> still uncertain if this technology will be fully </a:t>
            </a:r>
            <a:r>
              <a:rPr lang="en" sz="1900">
                <a:solidFill>
                  <a:schemeClr val="dk1"/>
                </a:solidFill>
                <a:latin typeface="EB Garamond"/>
                <a:ea typeface="EB Garamond"/>
                <a:cs typeface="EB Garamond"/>
                <a:sym typeface="EB Garamond"/>
              </a:rPr>
              <a:t>implemented it has potential to be successful. </a:t>
            </a:r>
            <a:endParaRPr sz="1900">
              <a:solidFill>
                <a:schemeClr val="dk1"/>
              </a:solidFill>
              <a:latin typeface="EB Garamond"/>
              <a:ea typeface="EB Garamond"/>
              <a:cs typeface="EB Garamond"/>
              <a:sym typeface="EB Garamond"/>
            </a:endParaRPr>
          </a:p>
        </p:txBody>
      </p:sp>
      <p:pic>
        <p:nvPicPr>
          <p:cNvPr id="107" name="Google Shape;107;p20"/>
          <p:cNvPicPr preferRelativeResize="0"/>
          <p:nvPr/>
        </p:nvPicPr>
        <p:blipFill>
          <a:blip r:embed="rId3">
            <a:alphaModFix/>
          </a:blip>
          <a:stretch>
            <a:fillRect/>
          </a:stretch>
        </p:blipFill>
        <p:spPr>
          <a:xfrm>
            <a:off x="4243000" y="1152475"/>
            <a:ext cx="4793650" cy="336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u="sng">
                <a:latin typeface="Times New Roman"/>
                <a:ea typeface="Times New Roman"/>
                <a:cs typeface="Times New Roman"/>
                <a:sym typeface="Times New Roman"/>
              </a:rPr>
              <a:t> </a:t>
            </a:r>
            <a:r>
              <a:rPr lang="en" u="sng">
                <a:latin typeface="Times New Roman"/>
                <a:ea typeface="Times New Roman"/>
                <a:cs typeface="Times New Roman"/>
                <a:sym typeface="Times New Roman"/>
              </a:rPr>
              <a:t>References</a:t>
            </a:r>
            <a:r>
              <a:rPr lang="en" u="sng"/>
              <a:t> </a:t>
            </a:r>
            <a:endParaRPr u="sng"/>
          </a:p>
        </p:txBody>
      </p:sp>
      <p:sp>
        <p:nvSpPr>
          <p:cNvPr id="113" name="Google Shape;113;p21"/>
          <p:cNvSpPr txBox="1"/>
          <p:nvPr>
            <p:ph idx="1" type="body"/>
          </p:nvPr>
        </p:nvSpPr>
        <p:spPr>
          <a:xfrm>
            <a:off x="311700" y="1152475"/>
            <a:ext cx="7724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chemeClr val="hlink"/>
                </a:solidFill>
                <a:latin typeface="EB Garamond"/>
                <a:ea typeface="EB Garamond"/>
                <a:cs typeface="EB Garamond"/>
                <a:sym typeface="EB Garamond"/>
                <a:hlinkClick r:id="rId3"/>
              </a:rPr>
              <a:t>Wind Energy Facts</a:t>
            </a:r>
            <a:endParaRPr sz="19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1900" u="sng">
                <a:solidFill>
                  <a:schemeClr val="hlink"/>
                </a:solidFill>
                <a:latin typeface="EB Garamond"/>
                <a:ea typeface="EB Garamond"/>
                <a:cs typeface="EB Garamond"/>
                <a:sym typeface="EB Garamond"/>
                <a:hlinkClick r:id="rId4"/>
              </a:rPr>
              <a:t>Wind Energy and Environmental Impacts</a:t>
            </a:r>
            <a:endParaRPr sz="19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1900" u="sng">
                <a:solidFill>
                  <a:schemeClr val="hlink"/>
                </a:solidFill>
                <a:latin typeface="EB Garamond"/>
                <a:ea typeface="EB Garamond"/>
                <a:cs typeface="EB Garamond"/>
                <a:sym typeface="EB Garamond"/>
                <a:hlinkClick r:id="rId5"/>
              </a:rPr>
              <a:t>Airborne wind energy</a:t>
            </a:r>
            <a:endParaRPr sz="19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1900" u="sng">
                <a:solidFill>
                  <a:schemeClr val="hlink"/>
                </a:solidFill>
                <a:latin typeface="EB Garamond"/>
                <a:ea typeface="EB Garamond"/>
                <a:cs typeface="EB Garamond"/>
                <a:sym typeface="EB Garamond"/>
                <a:hlinkClick r:id="rId6"/>
              </a:rPr>
              <a:t>Potential of High Altitude Wind Energy and Hurdles</a:t>
            </a:r>
            <a:endParaRPr sz="1900">
              <a:solidFill>
                <a:schemeClr val="dk1"/>
              </a:solidFill>
              <a:latin typeface="EB Garamond"/>
              <a:ea typeface="EB Garamond"/>
              <a:cs typeface="EB Garamond"/>
              <a:sym typeface="EB Garamond"/>
            </a:endParaRPr>
          </a:p>
          <a:p>
            <a:pPr indent="0" lvl="0" marL="0" rtl="0" algn="l">
              <a:spcBef>
                <a:spcPts val="1200"/>
              </a:spcBef>
              <a:spcAft>
                <a:spcPts val="0"/>
              </a:spcAft>
              <a:buNone/>
            </a:pPr>
            <a:r>
              <a:rPr lang="en" sz="1900" u="sng">
                <a:solidFill>
                  <a:schemeClr val="hlink"/>
                </a:solidFill>
                <a:latin typeface="EB Garamond"/>
                <a:ea typeface="EB Garamond"/>
                <a:cs typeface="EB Garamond"/>
                <a:sym typeface="EB Garamond"/>
                <a:hlinkClick r:id="rId7"/>
              </a:rPr>
              <a:t>History of Airborne Wind Turbines</a:t>
            </a:r>
            <a:endParaRPr sz="1900">
              <a:solidFill>
                <a:schemeClr val="dk1"/>
              </a:solidFill>
              <a:latin typeface="EB Garamond"/>
              <a:ea typeface="EB Garamond"/>
              <a:cs typeface="EB Garamond"/>
              <a:sym typeface="EB Garamond"/>
            </a:endParaRPr>
          </a:p>
          <a:p>
            <a:pPr indent="0" lvl="0" marL="0" rtl="0" algn="l">
              <a:spcBef>
                <a:spcPts val="1200"/>
              </a:spcBef>
              <a:spcAft>
                <a:spcPts val="1200"/>
              </a:spcAft>
              <a:buNone/>
            </a:pPr>
            <a:r>
              <a:t/>
            </a:r>
            <a:endParaRPr>
              <a:solidFill>
                <a:schemeClr val="dk1"/>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