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2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73" r:id="rId14"/>
    <p:sldId id="269" r:id="rId15"/>
    <p:sldId id="271" r:id="rId16"/>
    <p:sldId id="270" r:id="rId17"/>
    <p:sldId id="274" r:id="rId18"/>
    <p:sldId id="275" r:id="rId19"/>
    <p:sldId id="281" r:id="rId20"/>
    <p:sldId id="282" r:id="rId21"/>
    <p:sldId id="277" r:id="rId22"/>
    <p:sldId id="276" r:id="rId23"/>
    <p:sldId id="280" r:id="rId24"/>
    <p:sldId id="283" r:id="rId25"/>
    <p:sldId id="284" r:id="rId26"/>
    <p:sldId id="285" r:id="rId27"/>
    <p:sldId id="287" r:id="rId28"/>
    <p:sldId id="286" r:id="rId29"/>
    <p:sldId id="289" r:id="rId30"/>
    <p:sldId id="28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1" autoAdjust="0"/>
    <p:restoredTop sz="94669" autoAdjust="0"/>
  </p:normalViewPr>
  <p:slideViewPr>
    <p:cSldViewPr snapToGrid="0" snapToObjects="1">
      <p:cViewPr>
        <p:scale>
          <a:sx n="90" d="100"/>
          <a:sy n="90" d="100"/>
        </p:scale>
        <p:origin x="-2056" y="-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4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29/05/2013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9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29/05/2013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29/05/2013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29/05/2013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29/05/2013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29/05/2013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9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29/05/2013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29/05/2013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29/05/2013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29/05/2013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29/05/2013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4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30"/>
            <a:ext cx="3566160" cy="32110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4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30"/>
            <a:ext cx="3566160" cy="32110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29/05/2013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6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6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6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6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6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6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6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29/05/2013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29/05/2013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2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29/05/2013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3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29/05/2013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2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2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http://maeverooney.x10.mx/" TargetMode="External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6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Android App For </a:t>
            </a:r>
            <a:br>
              <a:rPr lang="en-US" sz="4000" dirty="0" smtClean="0"/>
            </a:br>
            <a:r>
              <a:rPr lang="en-US" sz="4000" dirty="0"/>
              <a:t>	</a:t>
            </a:r>
            <a:r>
              <a:rPr lang="en-US" sz="4000" dirty="0" smtClean="0"/>
              <a:t>Food Allergy Sufferers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Student: Maeve Rooney </a:t>
            </a:r>
            <a:r>
              <a:rPr lang="en-US" dirty="0"/>
              <a:t> </a:t>
            </a:r>
            <a:r>
              <a:rPr lang="en-US" dirty="0" smtClean="0"/>
              <a:t> DT265</a:t>
            </a:r>
          </a:p>
          <a:p>
            <a:r>
              <a:rPr lang="en-US" dirty="0" smtClean="0"/>
              <a:t>Supervisor: Michael Collins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9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With MySQL Database</a:t>
            </a:r>
            <a:endParaRPr lang="en-US" dirty="0"/>
          </a:p>
        </p:txBody>
      </p:sp>
      <p:pic>
        <p:nvPicPr>
          <p:cNvPr id="7" name="Picture Placeholder 6" descr="database_2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362" b="-11362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I signed up for free hosting with x10hosting.com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MySQL database used to store app content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PHP used to connect to the database, query and update it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Using a file transfer protocol program, the scripts are stored on the webserver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Http requests to the scripts retrieve content for the app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4217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Map API</a:t>
            </a:r>
            <a:endParaRPr lang="en-US" dirty="0"/>
          </a:p>
        </p:txBody>
      </p:sp>
      <p:pic>
        <p:nvPicPr>
          <p:cNvPr id="6" name="Picture Placeholder 5" descr="SC20130527-033218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02" b="13502"/>
          <a:stretch>
            <a:fillRect/>
          </a:stretch>
        </p:blipFill>
        <p:spPr>
          <a:xfrm>
            <a:off x="5487988" y="2314575"/>
            <a:ext cx="3427412" cy="375285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To build an app using the Google Maps API you must first obtain a unique API key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To get a key you register on the Google Developers Website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Then you use this key in the layout xml file for the map screen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Google Maps API has built in classes to place pins on the map and locate the mobile device on the map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671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8224"/>
            <a:ext cx="8915400" cy="173692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Design &amp; Methodology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5"/>
            <a:ext cx="8001000" cy="3428336"/>
          </a:xfrm>
        </p:spPr>
        <p:txBody>
          <a:bodyPr/>
          <a:lstStyle/>
          <a:p>
            <a:pPr marL="285750" indent="-285750">
              <a:buFont typeface="Wingdings" charset="2"/>
              <a:buChar char="q"/>
            </a:pPr>
            <a:endParaRPr lang="en-US" dirty="0" smtClean="0">
              <a:latin typeface="Times New Roman"/>
              <a:cs typeface="Times New Roman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Spiral Methodology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>
                <a:latin typeface="Times New Roman"/>
                <a:cs typeface="Times New Roman"/>
              </a:rPr>
              <a:t>F</a:t>
            </a:r>
            <a:r>
              <a:rPr lang="en-US" dirty="0" smtClean="0">
                <a:latin typeface="Times New Roman"/>
                <a:cs typeface="Times New Roman"/>
              </a:rPr>
              <a:t>ive tier System Architecture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MySQL Schema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User Interface</a:t>
            </a: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7921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545595"/>
            <a:ext cx="8915400" cy="877824"/>
          </a:xfrm>
        </p:spPr>
        <p:txBody>
          <a:bodyPr/>
          <a:lstStyle/>
          <a:p>
            <a:r>
              <a:rPr lang="en-US" dirty="0" smtClean="0"/>
              <a:t>Spiral Methodology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23419"/>
            <a:ext cx="8001000" cy="2152360"/>
          </a:xfrm>
          <a:ln>
            <a:noFill/>
          </a:ln>
        </p:spPr>
        <p:txBody>
          <a:bodyPr/>
          <a:lstStyle/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Used so that scope of project could increase as work commenced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With each iteration, and as my knowledge and skill set improved I could review and revise the project plan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The initial plan was to implement a few key features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Using the spiral methodology I added features and improved upon those already implemented in previous prototypes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Several prototypes were creating during the process of this project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652" y="310445"/>
            <a:ext cx="3936099" cy="3235151"/>
          </a:xfrm>
        </p:spPr>
      </p:pic>
    </p:spTree>
    <p:extLst>
      <p:ext uri="{BB962C8B-B14F-4D97-AF65-F5344CB8AC3E}">
        <p14:creationId xmlns:p14="http://schemas.microsoft.com/office/powerpoint/2010/main" val="2301003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545595"/>
            <a:ext cx="8915400" cy="877824"/>
          </a:xfrm>
        </p:spPr>
        <p:txBody>
          <a:bodyPr/>
          <a:lstStyle/>
          <a:p>
            <a:r>
              <a:rPr lang="en-US" dirty="0" smtClean="0"/>
              <a:t>Five tier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23419"/>
            <a:ext cx="8001000" cy="2152360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Tier 1: Presentation. Implemented with XML layout files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Tier 2: Application Tier. Java classes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Tier 3: Data Tier. MySQL web database and local SQLite database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Tier 4: GPS Tier. Uses Android framework location services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Tier 5: Google Map Tier. Implemented using Google Maps API </a:t>
            </a:r>
          </a:p>
        </p:txBody>
      </p:sp>
      <p:pic>
        <p:nvPicPr>
          <p:cNvPr id="11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-11127" r="-11127"/>
          <a:stretch>
            <a:fillRect/>
          </a:stretch>
        </p:blipFill>
        <p:spPr>
          <a:xfrm>
            <a:off x="1128891" y="196151"/>
            <a:ext cx="3446329" cy="3232519"/>
          </a:xfrm>
        </p:spPr>
      </p:pic>
      <p:pic>
        <p:nvPicPr>
          <p:cNvPr id="12" name="Picture Placeholder 6"/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-2953" r="-2953"/>
          <a:stretch>
            <a:fillRect/>
          </a:stretch>
        </p:blipFill>
        <p:spPr>
          <a:xfrm>
            <a:off x="5576423" y="1196333"/>
            <a:ext cx="2985579" cy="2232336"/>
          </a:xfrm>
        </p:spPr>
      </p:pic>
    </p:spTree>
    <p:extLst>
      <p:ext uri="{BB962C8B-B14F-4D97-AF65-F5344CB8AC3E}">
        <p14:creationId xmlns:p14="http://schemas.microsoft.com/office/powerpoint/2010/main" val="1994652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545595"/>
            <a:ext cx="8915400" cy="877824"/>
          </a:xfrm>
        </p:spPr>
        <p:txBody>
          <a:bodyPr/>
          <a:lstStyle/>
          <a:p>
            <a:r>
              <a:rPr lang="en-US" dirty="0" smtClean="0"/>
              <a:t>MySQL Database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23419"/>
            <a:ext cx="8001000" cy="2152360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The MySQL database was implemented with 4 tables: Users, Restaurants, Reviews and </a:t>
            </a:r>
            <a:r>
              <a:rPr lang="en-US" dirty="0" err="1" smtClean="0">
                <a:latin typeface="Times New Roman"/>
                <a:cs typeface="Times New Roman"/>
              </a:rPr>
              <a:t>Favourites</a:t>
            </a:r>
            <a:endParaRPr lang="en-US" dirty="0" smtClean="0">
              <a:latin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dirty="0" err="1" smtClean="0">
                <a:latin typeface="Times New Roman"/>
                <a:cs typeface="Times New Roman"/>
              </a:rPr>
              <a:t>Favourites</a:t>
            </a:r>
            <a:r>
              <a:rPr lang="en-US" dirty="0" smtClean="0">
                <a:latin typeface="Times New Roman"/>
                <a:cs typeface="Times New Roman"/>
              </a:rPr>
              <a:t> table stores which restaurants are favoured by which users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The Reviews table has foreign key to the restaurant being reviewed and the author (user) of the review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25011"/>
            <a:ext cx="8001000" cy="2606016"/>
          </a:xfrm>
        </p:spPr>
      </p:pic>
    </p:spTree>
    <p:extLst>
      <p:ext uri="{BB962C8B-B14F-4D97-AF65-F5344CB8AC3E}">
        <p14:creationId xmlns:p14="http://schemas.microsoft.com/office/powerpoint/2010/main" val="917283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545595"/>
            <a:ext cx="8915400" cy="877824"/>
          </a:xfrm>
        </p:spPr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23419"/>
            <a:ext cx="6098822" cy="2152360"/>
          </a:xfrm>
          <a:ln>
            <a:noFill/>
          </a:ln>
        </p:spPr>
        <p:txBody>
          <a:bodyPr/>
          <a:lstStyle/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User Interface must be simple to use, intuitive and easy to navigate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A navigation bar at the bottom of all screens is used to help user get to desired screens quickly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All screens can be arrived at via 3 taps max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Rating bars used to reduce keyboard use and make reviewing process easier</a:t>
            </a:r>
          </a:p>
          <a:p>
            <a:pPr marL="285750" indent="-285750">
              <a:buFont typeface="Wingdings" charset="2"/>
              <a:buChar char="q"/>
            </a:pP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7" name="Picture Placeholder 6" descr="navigation.png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41" b="-4541"/>
          <a:stretch>
            <a:fillRect/>
          </a:stretch>
        </p:blipFill>
        <p:spPr>
          <a:xfrm>
            <a:off x="914400" y="310445"/>
            <a:ext cx="7848600" cy="3235151"/>
          </a:xfrm>
        </p:spPr>
      </p:pic>
      <p:pic>
        <p:nvPicPr>
          <p:cNvPr id="8" name="Picture Placeholder 7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329" y="4526494"/>
            <a:ext cx="1366191" cy="2049287"/>
          </a:xfrm>
        </p:spPr>
      </p:pic>
    </p:spTree>
    <p:extLst>
      <p:ext uri="{BB962C8B-B14F-4D97-AF65-F5344CB8AC3E}">
        <p14:creationId xmlns:p14="http://schemas.microsoft.com/office/powerpoint/2010/main" val="3904099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8224"/>
            <a:ext cx="8915400" cy="173692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Development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5"/>
            <a:ext cx="8001000" cy="3428336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Wingdings" charset="2"/>
              <a:buChar char="q"/>
            </a:pPr>
            <a:endParaRPr lang="en-US" dirty="0" smtClean="0">
              <a:latin typeface="Times New Roman"/>
              <a:cs typeface="Times New Roman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Setup of Activities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Setup of Website with MySQL database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Making Http request to Website from device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Validation of  login and registration forms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Running Google Maps API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Integration Rating Bars to Review Activity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 </a:t>
            </a: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0186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of Activities</a:t>
            </a:r>
            <a:endParaRPr lang="en-US" dirty="0"/>
          </a:p>
        </p:txBody>
      </p:sp>
      <p:pic>
        <p:nvPicPr>
          <p:cNvPr id="5" name="Picture Placeholder 4" descr="activity_lifecycle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11" b="-2011"/>
          <a:stretch>
            <a:fillRect/>
          </a:stretch>
        </p:blipFill>
        <p:spPr>
          <a:xfrm>
            <a:off x="5487988" y="2047876"/>
            <a:ext cx="3427412" cy="420687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In order to create Android screens that user can interact with a developer must set up a Java class that extends an Activity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An Activity is controlled by the android runtime environment which calls the various Activity methods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To create an Activity the developer must override at least the onCreate() method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Apart from the basic activity a class can also inherit from </a:t>
            </a:r>
            <a:r>
              <a:rPr lang="en-US" dirty="0" err="1" smtClean="0">
                <a:latin typeface="Times New Roman"/>
                <a:cs typeface="Times New Roman"/>
              </a:rPr>
              <a:t>MapActivity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and </a:t>
            </a:r>
            <a:r>
              <a:rPr lang="en-US" dirty="0" err="1" smtClean="0">
                <a:latin typeface="Times New Roman"/>
                <a:cs typeface="Times New Roman"/>
              </a:rPr>
              <a:t>ListActivity</a:t>
            </a:r>
            <a:r>
              <a:rPr lang="en-US" dirty="0" smtClean="0">
                <a:latin typeface="Times New Roman"/>
                <a:cs typeface="Times New Roman"/>
              </a:rPr>
              <a:t> classes</a:t>
            </a:r>
          </a:p>
          <a:p>
            <a:pPr marL="285750" indent="-285750">
              <a:buFont typeface="Wingdings" charset="2"/>
              <a:buChar char="q"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8847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545595"/>
            <a:ext cx="8915400" cy="87782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Setup Of Website With MySQL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23419"/>
            <a:ext cx="8001000" cy="2152360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I signed a website on a hosting service as </a:t>
            </a:r>
            <a:r>
              <a:rPr lang="en-US" dirty="0" smtClean="0">
                <a:latin typeface="Times New Roman"/>
                <a:cs typeface="Times New Roman"/>
                <a:hlinkClick r:id="rId2"/>
              </a:rPr>
              <a:t>http://</a:t>
            </a:r>
            <a:r>
              <a:rPr lang="nl-NL" dirty="0">
                <a:latin typeface="Times New Roman"/>
                <a:cs typeface="Times New Roman"/>
                <a:hlinkClick r:id="rId2"/>
              </a:rPr>
              <a:t>http://maeverooney.x10.mx</a:t>
            </a:r>
            <a:r>
              <a:rPr lang="nl-NL" dirty="0" smtClean="0">
                <a:latin typeface="Times New Roman"/>
                <a:cs typeface="Times New Roman"/>
                <a:hlinkClick r:id="rId2"/>
              </a:rPr>
              <a:t>/</a:t>
            </a:r>
            <a:endParaRPr lang="nl-NL" dirty="0" smtClean="0">
              <a:latin typeface="Times New Roman"/>
              <a:cs typeface="Times New Roman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Using the cPanel on the site I setup a MySQL database with a username and password.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Then I can connect to the database using a 3 main PHP scripts:</a:t>
            </a:r>
          </a:p>
          <a:p>
            <a:r>
              <a:rPr lang="en-US" dirty="0">
                <a:latin typeface="Times New Roman"/>
                <a:cs typeface="Times New Roman"/>
              </a:rPr>
              <a:t>	</a:t>
            </a:r>
            <a:r>
              <a:rPr lang="en-US" dirty="0" smtClean="0">
                <a:latin typeface="Times New Roman"/>
                <a:cs typeface="Times New Roman"/>
              </a:rPr>
              <a:t>1: </a:t>
            </a:r>
            <a:r>
              <a:rPr lang="en-US" dirty="0" err="1" smtClean="0">
                <a:latin typeface="Times New Roman"/>
                <a:cs typeface="Times New Roman"/>
              </a:rPr>
              <a:t>DBConnect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which creates a connection to the database</a:t>
            </a:r>
          </a:p>
          <a:p>
            <a:r>
              <a:rPr lang="en-US" dirty="0">
                <a:latin typeface="Times New Roman"/>
                <a:cs typeface="Times New Roman"/>
              </a:rPr>
              <a:t>	</a:t>
            </a:r>
            <a:r>
              <a:rPr lang="en-US" dirty="0" smtClean="0">
                <a:latin typeface="Times New Roman"/>
                <a:cs typeface="Times New Roman"/>
              </a:rPr>
              <a:t>2: UserFunctions which contains functions to interact with the database</a:t>
            </a:r>
          </a:p>
          <a:p>
            <a:r>
              <a:rPr lang="en-US" dirty="0">
                <a:latin typeface="Times New Roman"/>
                <a:cs typeface="Times New Roman"/>
              </a:rPr>
              <a:t>	</a:t>
            </a:r>
            <a:r>
              <a:rPr lang="en-US" dirty="0" smtClean="0">
                <a:latin typeface="Times New Roman"/>
                <a:cs typeface="Times New Roman"/>
              </a:rPr>
              <a:t>3: </a:t>
            </a:r>
            <a:r>
              <a:rPr lang="en-US" dirty="0" err="1" smtClean="0">
                <a:latin typeface="Times New Roman"/>
                <a:cs typeface="Times New Roman"/>
              </a:rPr>
              <a:t>UserGetAndPost</a:t>
            </a:r>
            <a:r>
              <a:rPr lang="en-US" dirty="0" smtClean="0">
                <a:latin typeface="Times New Roman"/>
                <a:cs typeface="Times New Roman"/>
              </a:rPr>
              <a:t> which handles http requests, extracts parameters and calls </a:t>
            </a:r>
          </a:p>
          <a:p>
            <a:r>
              <a:rPr lang="en-US" dirty="0">
                <a:latin typeface="Times New Roman"/>
                <a:cs typeface="Times New Roman"/>
              </a:rPr>
              <a:t>	</a:t>
            </a:r>
            <a:r>
              <a:rPr lang="en-US" dirty="0" smtClean="0">
                <a:latin typeface="Times New Roman"/>
                <a:cs typeface="Times New Roman"/>
              </a:rPr>
              <a:t>	the required function from UserFunctions. It then returns the requested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 		information</a:t>
            </a:r>
          </a:p>
          <a:p>
            <a:pPr marL="285750" indent="-285750">
              <a:buFont typeface="Wingdings" charset="2"/>
              <a:buChar char="q"/>
            </a:pP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890" y="604017"/>
            <a:ext cx="7786511" cy="266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25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Idea</a:t>
            </a:r>
            <a:endParaRPr lang="en-US" dirty="0"/>
          </a:p>
        </p:txBody>
      </p:sp>
      <p:sp>
        <p:nvSpPr>
          <p:cNvPr id="7" name="Vertical Text Placeholder 6"/>
          <p:cNvSpPr>
            <a:spLocks noGrp="1"/>
          </p:cNvSpPr>
          <p:nvPr>
            <p:ph type="body" orient="vert" idx="1"/>
          </p:nvPr>
        </p:nvSpPr>
        <p:spPr>
          <a:xfrm rot="16200000">
            <a:off x="2947020" y="496094"/>
            <a:ext cx="4247445" cy="768614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/>
                <a:cs typeface="Times New Roman"/>
              </a:rPr>
              <a:t>To create an Android App targeted at food allergies sufferers for the following reasons: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Personal knowledge of the niche market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Good platform from which to learn Java language.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Many technologies necessary to build complete system which will broaden my education</a:t>
            </a:r>
          </a:p>
        </p:txBody>
      </p:sp>
    </p:spTree>
    <p:extLst>
      <p:ext uri="{BB962C8B-B14F-4D97-AF65-F5344CB8AC3E}">
        <p14:creationId xmlns:p14="http://schemas.microsoft.com/office/powerpoint/2010/main" val="4160892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545595"/>
            <a:ext cx="8915400" cy="87782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Making HTTP Requests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23419"/>
            <a:ext cx="8001000" cy="2152360"/>
          </a:xfrm>
          <a:ln>
            <a:noFill/>
          </a:ln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HTTP requests from an Android device must be made on a different thread to the main user interface thread. This is done using the java class </a:t>
            </a:r>
            <a:r>
              <a:rPr lang="en-US" dirty="0" err="1" smtClean="0">
                <a:latin typeface="Times New Roman"/>
                <a:cs typeface="Times New Roman"/>
              </a:rPr>
              <a:t>AsyncTask</a:t>
            </a:r>
            <a:endParaRPr lang="en-US" dirty="0" smtClean="0">
              <a:latin typeface="Times New Roman"/>
              <a:cs typeface="Times New Roman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I add parameters to the post using </a:t>
            </a:r>
            <a:r>
              <a:rPr lang="en-US" dirty="0" err="1" smtClean="0">
                <a:latin typeface="Times New Roman"/>
                <a:cs typeface="Times New Roman"/>
              </a:rPr>
              <a:t>BasicNameValuePair</a:t>
            </a:r>
            <a:r>
              <a:rPr lang="en-US" dirty="0" smtClean="0">
                <a:latin typeface="Times New Roman"/>
                <a:cs typeface="Times New Roman"/>
              </a:rPr>
              <a:t>. </a:t>
            </a:r>
          </a:p>
          <a:p>
            <a:r>
              <a:rPr lang="en-US" sz="1200" dirty="0">
                <a:latin typeface="Times New Roman"/>
                <a:cs typeface="Times New Roman"/>
              </a:rPr>
              <a:t>	</a:t>
            </a:r>
            <a:r>
              <a:rPr lang="en-US" sz="1000" dirty="0" smtClean="0"/>
              <a:t>List</a:t>
            </a:r>
            <a:r>
              <a:rPr lang="en-US" sz="1000" dirty="0"/>
              <a:t>&lt;</a:t>
            </a:r>
            <a:r>
              <a:rPr lang="en-US" sz="1000" dirty="0" err="1"/>
              <a:t>NameValuePair</a:t>
            </a:r>
            <a:r>
              <a:rPr lang="en-US" sz="1000" dirty="0"/>
              <a:t>&gt; </a:t>
            </a:r>
            <a:r>
              <a:rPr lang="en-US" sz="1000" dirty="0" err="1"/>
              <a:t>params</a:t>
            </a:r>
            <a:r>
              <a:rPr lang="en-US" sz="1000" dirty="0"/>
              <a:t> = new </a:t>
            </a:r>
            <a:r>
              <a:rPr lang="en-US" sz="1000" dirty="0" err="1"/>
              <a:t>ArrayList</a:t>
            </a:r>
            <a:r>
              <a:rPr lang="en-US" sz="1000" dirty="0"/>
              <a:t>&lt;</a:t>
            </a:r>
            <a:r>
              <a:rPr lang="en-US" sz="1000" dirty="0" err="1"/>
              <a:t>NameValuePair</a:t>
            </a:r>
            <a:r>
              <a:rPr lang="en-US" sz="1000" dirty="0"/>
              <a:t>&gt;()</a:t>
            </a:r>
            <a:r>
              <a:rPr lang="en-US" sz="1000" dirty="0" smtClean="0"/>
              <a:t>; 	</a:t>
            </a:r>
          </a:p>
          <a:p>
            <a:r>
              <a:rPr lang="en-US" sz="1000" dirty="0"/>
              <a:t>	</a:t>
            </a:r>
            <a:r>
              <a:rPr lang="en-US" sz="1000" dirty="0" err="1" smtClean="0"/>
              <a:t>params.add</a:t>
            </a:r>
            <a:r>
              <a:rPr lang="en-US" sz="1000" dirty="0"/>
              <a:t>(</a:t>
            </a:r>
            <a:r>
              <a:rPr lang="en-US" sz="1000" dirty="0" smtClean="0"/>
              <a:t>new </a:t>
            </a:r>
            <a:r>
              <a:rPr lang="en-US" sz="1000" dirty="0" err="1" smtClean="0"/>
              <a:t>BasicNameValuePair</a:t>
            </a:r>
            <a:r>
              <a:rPr lang="en-US" sz="1000" dirty="0"/>
              <a:t>("username"</a:t>
            </a:r>
            <a:r>
              <a:rPr lang="en-US" sz="1000" dirty="0" smtClean="0"/>
              <a:t>,”</a:t>
            </a:r>
            <a:r>
              <a:rPr lang="en-US" sz="1000" dirty="0" err="1" smtClean="0"/>
              <a:t>maeve</a:t>
            </a:r>
            <a:r>
              <a:rPr lang="en-US" sz="1000" dirty="0" smtClean="0"/>
              <a:t>”)</a:t>
            </a:r>
            <a:r>
              <a:rPr lang="en-US" sz="1000" dirty="0"/>
              <a:t>); </a:t>
            </a:r>
            <a:r>
              <a:rPr lang="en-US" sz="1000" dirty="0"/>
              <a:t>	</a:t>
            </a:r>
            <a:endParaRPr lang="en-US" sz="1000" dirty="0" smtClean="0"/>
          </a:p>
          <a:p>
            <a:r>
              <a:rPr lang="en-US" sz="1000" dirty="0"/>
              <a:t>	</a:t>
            </a:r>
            <a:r>
              <a:rPr lang="en-US" sz="1000" dirty="0" smtClean="0"/>
              <a:t>TaskAsyncHttpPost </a:t>
            </a:r>
            <a:r>
              <a:rPr lang="en-US" sz="1000" dirty="0" err="1"/>
              <a:t>httpRequest</a:t>
            </a:r>
            <a:r>
              <a:rPr lang="en-US" sz="1000" dirty="0"/>
              <a:t> = new TaskAsyncHttpPost(</a:t>
            </a:r>
            <a:r>
              <a:rPr lang="en-US" sz="1000" dirty="0" err="1"/>
              <a:t>params</a:t>
            </a:r>
            <a:r>
              <a:rPr lang="en-US" sz="1000" dirty="0"/>
              <a:t>, </a:t>
            </a:r>
            <a:r>
              <a:rPr lang="en-US" sz="1000" dirty="0" smtClean="0"/>
              <a:t>Context</a:t>
            </a:r>
            <a:r>
              <a:rPr lang="en-US" sz="1000" dirty="0"/>
              <a:t>)</a:t>
            </a:r>
            <a:r>
              <a:rPr lang="en-US" sz="1000" dirty="0" smtClean="0"/>
              <a:t>;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 </a:t>
            </a:r>
            <a:r>
              <a:rPr lang="en-US" sz="1000" dirty="0"/>
              <a:t>String response = </a:t>
            </a:r>
            <a:r>
              <a:rPr lang="en-US" sz="1000" dirty="0" err="1"/>
              <a:t>httpRequest.execute</a:t>
            </a:r>
            <a:r>
              <a:rPr lang="en-US" sz="1000" dirty="0"/>
              <a:t>(</a:t>
            </a:r>
            <a:r>
              <a:rPr lang="en-US" sz="1000" dirty="0" err="1"/>
              <a:t>loginURL</a:t>
            </a:r>
            <a:r>
              <a:rPr lang="en-US" sz="1000" dirty="0"/>
              <a:t>).get(); </a:t>
            </a:r>
            <a:endParaRPr lang="en-US" sz="1000" dirty="0"/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When a response string is retrieved is is then parsed as a JSON object</a:t>
            </a:r>
          </a:p>
          <a:p>
            <a:pPr marL="285750" indent="-285750">
              <a:buFont typeface="Wingdings" charset="2"/>
              <a:buChar char="q"/>
            </a:pP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44" y="739421"/>
            <a:ext cx="6825952" cy="270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50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988" y="2709333"/>
            <a:ext cx="3174412" cy="313371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During registration the system must check that the username and email are not already in the database and the passwords match. Login requires that a correct username and password are entered.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I use the principles of AJAX to perform this function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After a user inputs a value a call to the database is made.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If there is an error the user is informed before they submit the form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80562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Google Maps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2" y="2302273"/>
            <a:ext cx="2634985" cy="395247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I obtained and integrated a Google Maps API into a layout xml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To create a Map based Activity the java class must extend </a:t>
            </a:r>
            <a:r>
              <a:rPr lang="en-US" dirty="0" err="1" smtClean="0">
                <a:latin typeface="Times New Roman"/>
                <a:cs typeface="Times New Roman"/>
              </a:rPr>
              <a:t>MapActivity</a:t>
            </a:r>
            <a:r>
              <a:rPr lang="en-US" dirty="0" smtClean="0">
                <a:latin typeface="Times New Roman"/>
                <a:cs typeface="Times New Roman"/>
              </a:rPr>
              <a:t> which is part of the Google Maps library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Map pins can be added using the </a:t>
            </a:r>
            <a:r>
              <a:rPr lang="en-US" dirty="0" err="1" smtClean="0">
                <a:latin typeface="Times New Roman"/>
                <a:cs typeface="Times New Roman"/>
              </a:rPr>
              <a:t>ItemizedOverlay</a:t>
            </a:r>
            <a:r>
              <a:rPr lang="en-US" dirty="0" smtClean="0">
                <a:latin typeface="Times New Roman"/>
                <a:cs typeface="Times New Roman"/>
              </a:rPr>
              <a:t> class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Each pin must have a longitude and latitude coordinate as well as a “title” and “snippet”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When a pin is tapped the </a:t>
            </a:r>
            <a:r>
              <a:rPr lang="en-US" dirty="0" err="1" smtClean="0">
                <a:latin typeface="Times New Roman"/>
                <a:cs typeface="Times New Roman"/>
              </a:rPr>
              <a:t>ItemizedOverlay</a:t>
            </a:r>
            <a:r>
              <a:rPr lang="en-US" dirty="0" smtClean="0">
                <a:latin typeface="Times New Roman"/>
                <a:cs typeface="Times New Roman"/>
              </a:rPr>
              <a:t> class detects which pin was tapped an displays the relevant “title” and “snippet” in an alert box</a:t>
            </a:r>
          </a:p>
        </p:txBody>
      </p:sp>
    </p:spTree>
    <p:extLst>
      <p:ext uri="{BB962C8B-B14F-4D97-AF65-F5344CB8AC3E}">
        <p14:creationId xmlns:p14="http://schemas.microsoft.com/office/powerpoint/2010/main" val="1874567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 Bar Integration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667" y="2238774"/>
            <a:ext cx="2677318" cy="401597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A rating bar is more </a:t>
            </a:r>
            <a:r>
              <a:rPr lang="en-US" dirty="0" err="1" smtClean="0"/>
              <a:t>favourable</a:t>
            </a:r>
            <a:r>
              <a:rPr lang="en-US" dirty="0" smtClean="0"/>
              <a:t> to a text input to obtain ratings from the user. It is more aesthetically pleasing, easier to use and eliminates incorrect input.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It is set up in the layout xml with the number of stars and step size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In the Activity class an event listener is added to the rating bar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When the user interacts with it the rating value is saved to a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68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8224"/>
            <a:ext cx="8915400" cy="173692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Testing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5"/>
            <a:ext cx="8001000" cy="3428336"/>
          </a:xfrm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q"/>
            </a:pPr>
            <a:endParaRPr lang="en-US" dirty="0" smtClean="0">
              <a:latin typeface="Times New Roman"/>
              <a:cs typeface="Times New Roman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Black Box Testing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Web Performance Testing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7165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545595"/>
            <a:ext cx="8915400" cy="877824"/>
          </a:xfrm>
        </p:spPr>
        <p:txBody>
          <a:bodyPr/>
          <a:lstStyle/>
          <a:p>
            <a:r>
              <a:rPr lang="en-US" dirty="0" smtClean="0"/>
              <a:t>Black Box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23419"/>
            <a:ext cx="8001000" cy="2152360"/>
          </a:xfrm>
          <a:ln>
            <a:noFill/>
          </a:ln>
        </p:spPr>
        <p:txBody>
          <a:bodyPr/>
          <a:lstStyle/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Used to perform functional tests of app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Several scenarios of possible user interactions determined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Testing toolkit jUnit used in conjunction with the plugin “Robotium”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With Robotium you can mock user interactions easily such as:</a:t>
            </a:r>
          </a:p>
          <a:p>
            <a:r>
              <a:rPr lang="en-US" dirty="0">
                <a:latin typeface="Times New Roman"/>
                <a:cs typeface="Times New Roman"/>
              </a:rPr>
              <a:t>	</a:t>
            </a:r>
            <a:r>
              <a:rPr lang="it-IT" sz="1400" dirty="0" err="1"/>
              <a:t>solo.clickOnButton</a:t>
            </a:r>
            <a:r>
              <a:rPr lang="it-IT" sz="1400" dirty="0"/>
              <a:t>(“</a:t>
            </a:r>
            <a:r>
              <a:rPr lang="it-IT" sz="1400" dirty="0" err="1"/>
              <a:t>save</a:t>
            </a:r>
            <a:r>
              <a:rPr lang="it-IT" sz="1400" dirty="0"/>
              <a:t>”); </a:t>
            </a:r>
            <a:endParaRPr lang="it-IT" sz="1400" dirty="0" smtClean="0"/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All the test are run in Eclipse using a test suite class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07" y="493890"/>
            <a:ext cx="7910495" cy="277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0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545595"/>
            <a:ext cx="8915400" cy="877824"/>
          </a:xfrm>
        </p:spPr>
        <p:txBody>
          <a:bodyPr/>
          <a:lstStyle/>
          <a:p>
            <a:r>
              <a:rPr lang="en-US" dirty="0" smtClean="0"/>
              <a:t>Web Performance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23419"/>
            <a:ext cx="8001000" cy="2152360"/>
          </a:xfrm>
          <a:ln>
            <a:noFill/>
          </a:ln>
        </p:spPr>
        <p:txBody>
          <a:bodyPr/>
          <a:lstStyle/>
          <a:p>
            <a:pPr marL="285750" indent="-285750">
              <a:buFont typeface="Wingdings" charset="2"/>
              <a:buChar char="q"/>
            </a:pPr>
            <a:r>
              <a:rPr lang="ga-IE" dirty="0" smtClean="0">
                <a:latin typeface="Times New Roman"/>
                <a:cs typeface="Times New Roman"/>
              </a:rPr>
              <a:t>Pylot Web Performace Tool used to test the website</a:t>
            </a:r>
          </a:p>
          <a:p>
            <a:pPr marL="285750" indent="-285750">
              <a:buFont typeface="Wingdings" charset="2"/>
              <a:buChar char="q"/>
            </a:pPr>
            <a:r>
              <a:rPr lang="ga-IE" dirty="0" smtClean="0">
                <a:latin typeface="Times New Roman"/>
                <a:cs typeface="Times New Roman"/>
              </a:rPr>
              <a:t>It makes a http request with a chosen number of users for a set duration</a:t>
            </a:r>
          </a:p>
          <a:p>
            <a:pPr marL="285750" indent="-285750">
              <a:buFont typeface="Wingdings" charset="2"/>
              <a:buChar char="q"/>
            </a:pPr>
            <a:r>
              <a:rPr lang="ga-IE" dirty="0" smtClean="0">
                <a:latin typeface="Times New Roman"/>
                <a:cs typeface="Times New Roman"/>
              </a:rPr>
              <a:t>The number of user can be increased from 1 to many over a set time to stress test the website</a:t>
            </a:r>
          </a:p>
          <a:p>
            <a:pPr marL="285750" indent="-285750">
              <a:buFont typeface="Wingdings" charset="2"/>
              <a:buChar char="q"/>
            </a:pPr>
            <a:r>
              <a:rPr lang="ga-IE" dirty="0" smtClean="0">
                <a:latin typeface="Times New Roman"/>
                <a:cs typeface="Times New Roman"/>
              </a:rPr>
              <a:t>The website performed well with a low level of concurrent users.</a:t>
            </a:r>
          </a:p>
          <a:p>
            <a:pPr marL="285750" indent="-285750">
              <a:buFont typeface="Wingdings" charset="2"/>
              <a:buChar char="q"/>
            </a:pPr>
            <a:r>
              <a:rPr lang="ga-IE" dirty="0" smtClean="0">
                <a:latin typeface="Times New Roman"/>
                <a:cs typeface="Times New Roman"/>
              </a:rPr>
              <a:t>When the number of concurrent users was increased to 150 there were some timeouts</a:t>
            </a:r>
            <a:endParaRPr lang="en-US" dirty="0" smtClean="0">
              <a:latin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2" y="198692"/>
            <a:ext cx="6660445" cy="317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59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8224"/>
            <a:ext cx="8915400" cy="173692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Summary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5"/>
            <a:ext cx="8001000" cy="3428336"/>
          </a:xfrm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q"/>
            </a:pPr>
            <a:endParaRPr lang="en-US" dirty="0" smtClean="0">
              <a:latin typeface="Times New Roman"/>
              <a:cs typeface="Times New Roman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Increase in project scope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Future Development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Steps to Launch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08415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 in Project Scope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 Features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30"/>
            <a:ext cx="3566160" cy="3594514"/>
          </a:xfrm>
        </p:spPr>
        <p:txBody>
          <a:bodyPr>
            <a:normAutofit/>
          </a:bodyPr>
          <a:lstStyle/>
          <a:p>
            <a:r>
              <a:rPr lang="en-US" sz="1300" dirty="0"/>
              <a:t>Map of restaurants in database </a:t>
            </a:r>
          </a:p>
          <a:p>
            <a:r>
              <a:rPr lang="en-US" sz="1300" dirty="0"/>
              <a:t>List of restaurants in database </a:t>
            </a:r>
          </a:p>
          <a:p>
            <a:r>
              <a:rPr lang="en-US" sz="1300" dirty="0"/>
              <a:t>Activity to review restaurant </a:t>
            </a:r>
          </a:p>
          <a:p>
            <a:r>
              <a:rPr lang="en-US" sz="1300" dirty="0"/>
              <a:t>Activity to view a review </a:t>
            </a:r>
          </a:p>
          <a:p>
            <a:r>
              <a:rPr lang="en-US" sz="1300" dirty="0"/>
              <a:t>Activity to add a restaurant to the database </a:t>
            </a:r>
          </a:p>
          <a:p>
            <a:r>
              <a:rPr lang="en-US" sz="1300" dirty="0"/>
              <a:t>User account with registration/login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Added Features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30"/>
            <a:ext cx="3566160" cy="359451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User account allows user to select their allergy/allergies from a set list </a:t>
            </a:r>
          </a:p>
          <a:p>
            <a:r>
              <a:rPr lang="en-US" dirty="0"/>
              <a:t>User can ‘</a:t>
            </a:r>
            <a:r>
              <a:rPr lang="en-US" dirty="0" err="1"/>
              <a:t>favourite</a:t>
            </a:r>
            <a:r>
              <a:rPr lang="en-US" dirty="0"/>
              <a:t>’ a restaurant </a:t>
            </a:r>
          </a:p>
          <a:p>
            <a:r>
              <a:rPr lang="en-US" dirty="0"/>
              <a:t>Ratings only relevant to users allergies show when user is logged in </a:t>
            </a:r>
          </a:p>
          <a:p>
            <a:r>
              <a:rPr lang="en-US" dirty="0"/>
              <a:t>Different </a:t>
            </a:r>
            <a:r>
              <a:rPr lang="en-US" dirty="0" err="1"/>
              <a:t>coloured</a:t>
            </a:r>
            <a:r>
              <a:rPr lang="en-US" dirty="0"/>
              <a:t> icons on map used to show restaurants with good and bad </a:t>
            </a:r>
          </a:p>
          <a:p>
            <a:r>
              <a:rPr lang="en-US" dirty="0"/>
              <a:t>reviews as well as users </a:t>
            </a:r>
            <a:r>
              <a:rPr lang="en-US" dirty="0" err="1"/>
              <a:t>favourites</a:t>
            </a:r>
            <a:r>
              <a:rPr lang="en-US" dirty="0"/>
              <a:t> </a:t>
            </a:r>
          </a:p>
          <a:p>
            <a:r>
              <a:rPr lang="en-US" dirty="0"/>
              <a:t>Activity to list users </a:t>
            </a:r>
            <a:r>
              <a:rPr lang="en-US" dirty="0" err="1"/>
              <a:t>favourites</a:t>
            </a:r>
            <a:r>
              <a:rPr lang="en-US" dirty="0"/>
              <a:t> </a:t>
            </a:r>
          </a:p>
          <a:p>
            <a:r>
              <a:rPr lang="en-US" dirty="0"/>
              <a:t>Activity to list users reviews </a:t>
            </a:r>
          </a:p>
        </p:txBody>
      </p:sp>
    </p:spTree>
    <p:extLst>
      <p:ext uri="{BB962C8B-B14F-4D97-AF65-F5344CB8AC3E}">
        <p14:creationId xmlns:p14="http://schemas.microsoft.com/office/powerpoint/2010/main" val="2260389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 would consider adding the following features:</a:t>
            </a:r>
          </a:p>
          <a:p>
            <a:r>
              <a:rPr lang="en-US" dirty="0" smtClean="0"/>
              <a:t>“Our Recommendations”. Calculated from the restaurants favourited most often or with highest ratings</a:t>
            </a:r>
          </a:p>
          <a:p>
            <a:r>
              <a:rPr lang="en-US" dirty="0" smtClean="0"/>
              <a:t>Ability for user to “blacklist” a restaurant so that user no longer see it</a:t>
            </a:r>
          </a:p>
          <a:p>
            <a:r>
              <a:rPr lang="en-US" dirty="0" smtClean="0"/>
              <a:t>Integration of phone and email functions. User can tap on restaurant information to make call/send email</a:t>
            </a:r>
          </a:p>
          <a:p>
            <a:r>
              <a:rPr lang="en-US" dirty="0" smtClean="0"/>
              <a:t>Premium listings. Restaurants can purchase </a:t>
            </a:r>
            <a:r>
              <a:rPr lang="en-US" dirty="0" err="1" smtClean="0"/>
              <a:t>favourable</a:t>
            </a:r>
            <a:r>
              <a:rPr lang="en-US" dirty="0" smtClean="0"/>
              <a:t> position on restaurant list. Would be shown with larger icon in map view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5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7" name="Vertical Text Placeholder 6"/>
          <p:cNvSpPr>
            <a:spLocks noGrp="1"/>
          </p:cNvSpPr>
          <p:nvPr>
            <p:ph type="body" orient="vert" idx="1"/>
          </p:nvPr>
        </p:nvSpPr>
        <p:spPr>
          <a:xfrm rot="16200000">
            <a:off x="2947020" y="496094"/>
            <a:ext cx="4247445" cy="768614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/>
                <a:cs typeface="Times New Roman"/>
              </a:rPr>
              <a:t>When looking for somewhere to eat a person with a food allergy faces a problem: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Does the restaurant cater to my allergy?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What is the quality of the food like?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Is it </a:t>
            </a:r>
            <a:r>
              <a:rPr lang="en-GB" dirty="0" smtClean="0">
                <a:latin typeface="Times New Roman"/>
                <a:cs typeface="Times New Roman"/>
              </a:rPr>
              <a:t>favoured</a:t>
            </a:r>
            <a:r>
              <a:rPr lang="en-US" dirty="0" smtClean="0">
                <a:latin typeface="Times New Roman"/>
                <a:cs typeface="Times New Roman"/>
              </a:rPr>
              <a:t> by other food allergy sufferers?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Is there a better option nearby?</a:t>
            </a:r>
          </a:p>
          <a:p>
            <a:pPr marL="0" indent="0">
              <a:buNone/>
            </a:pPr>
            <a:endParaRPr lang="en-GB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6112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Launch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Approach the various websites dedicated to food allergies to get initial users and testers. For example </a:t>
            </a:r>
            <a:r>
              <a:rPr lang="en-US" sz="1600" dirty="0" err="1"/>
              <a:t>dublinwithfoodallergies.blogspot.ie</a:t>
            </a:r>
            <a:r>
              <a:rPr lang="en-US" sz="1600" dirty="0"/>
              <a:t>. Also users could be found in forums such as </a:t>
            </a:r>
            <a:r>
              <a:rPr lang="en-US" sz="1600" dirty="0" err="1"/>
              <a:t>boards.ie</a:t>
            </a:r>
            <a:r>
              <a:rPr lang="en-US" sz="1600" dirty="0"/>
              <a:t>. </a:t>
            </a:r>
          </a:p>
          <a:p>
            <a:r>
              <a:rPr lang="en-US" sz="1600" dirty="0"/>
              <a:t>These users would help to add a number of restaurants to the database as well as reviews for these restaurants. </a:t>
            </a:r>
          </a:p>
          <a:p>
            <a:r>
              <a:rPr lang="en-US" sz="1600" dirty="0"/>
              <a:t>When a sufficient amount of content is in the database launch the app for free on the Google Play Store. This would be for a limited time. </a:t>
            </a:r>
          </a:p>
          <a:p>
            <a:r>
              <a:rPr lang="en-US" sz="1600" dirty="0"/>
              <a:t>After a period, when the free users have added enough data to make </a:t>
            </a:r>
          </a:p>
          <a:p>
            <a:r>
              <a:rPr lang="en-US" sz="1600" dirty="0"/>
              <a:t>the content comprehensive I would then re-launch the app for a fee to be determined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55422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Solutions</a:t>
            </a:r>
            <a:endParaRPr lang="en-US" dirty="0"/>
          </a:p>
        </p:txBody>
      </p:sp>
      <p:pic>
        <p:nvPicPr>
          <p:cNvPr id="7" name="Content Placeholder 6" descr="allergy-caddy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1" b="1101"/>
          <a:stretch>
            <a:fillRect/>
          </a:stretch>
        </p:blipFill>
        <p:spPr>
          <a:xfrm>
            <a:off x="5799138" y="2590802"/>
            <a:ext cx="2525712" cy="368617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u="sng" dirty="0" smtClean="0">
                <a:latin typeface="Times New Roman"/>
                <a:cs typeface="Times New Roman"/>
              </a:rPr>
              <a:t>Allergy Caddy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User selects their allergies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App shows allergens in menu item of restaurants</a:t>
            </a:r>
          </a:p>
          <a:p>
            <a:r>
              <a:rPr lang="en-US" u="sng" dirty="0" smtClean="0">
                <a:latin typeface="Times New Roman"/>
                <a:cs typeface="Times New Roman"/>
              </a:rPr>
              <a:t>Problems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Only major chains in USA covered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No opinion/reviews on quality of food</a:t>
            </a:r>
          </a:p>
        </p:txBody>
      </p:sp>
    </p:spTree>
    <p:extLst>
      <p:ext uri="{BB962C8B-B14F-4D97-AF65-F5344CB8AC3E}">
        <p14:creationId xmlns:p14="http://schemas.microsoft.com/office/powerpoint/2010/main" val="1448067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Solutions</a:t>
            </a:r>
            <a:endParaRPr lang="en-US" dirty="0"/>
          </a:p>
        </p:txBody>
      </p:sp>
      <p:pic>
        <p:nvPicPr>
          <p:cNvPr id="6" name="Content Placeholder 5" descr="dublin with food allergies.tiff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" r="1777"/>
          <a:stretch>
            <a:fillRect/>
          </a:stretch>
        </p:blipFill>
        <p:spPr>
          <a:xfrm>
            <a:off x="5148265" y="2971800"/>
            <a:ext cx="3565525" cy="2390775"/>
          </a:xfrm>
          <a:ln>
            <a:solidFill>
              <a:schemeClr val="tx1"/>
            </a:solidFill>
          </a:ln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latin typeface="Times New Roman"/>
                <a:cs typeface="Times New Roman"/>
              </a:rPr>
              <a:t>Dublin With food Allergies Website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List of restaurants catering to food allergy sufferers</a:t>
            </a:r>
          </a:p>
          <a:p>
            <a:r>
              <a:rPr lang="en-US" u="sng" dirty="0" smtClean="0">
                <a:latin typeface="Times New Roman"/>
                <a:cs typeface="Times New Roman"/>
              </a:rPr>
              <a:t>Problems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Reviews based on only one opinion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Only small number of restaurants covered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2663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Solution</a:t>
            </a:r>
            <a:endParaRPr lang="en-US" dirty="0"/>
          </a:p>
        </p:txBody>
      </p:sp>
      <p:sp>
        <p:nvSpPr>
          <p:cNvPr id="7" name="Vertical Text Placeholder 6"/>
          <p:cNvSpPr>
            <a:spLocks noGrp="1"/>
          </p:cNvSpPr>
          <p:nvPr>
            <p:ph type="body" orient="vert" idx="1"/>
          </p:nvPr>
        </p:nvSpPr>
        <p:spPr>
          <a:xfrm rot="16200000">
            <a:off x="2947020" y="496094"/>
            <a:ext cx="4247445" cy="7686146"/>
          </a:xfrm>
        </p:spPr>
        <p:txBody>
          <a:bodyPr/>
          <a:lstStyle/>
          <a:p>
            <a:r>
              <a:rPr lang="en-US" dirty="0">
                <a:latin typeface="Times"/>
                <a:cs typeface="Times"/>
              </a:rPr>
              <a:t>C</a:t>
            </a:r>
            <a:r>
              <a:rPr lang="en-US" dirty="0" smtClean="0">
                <a:latin typeface="Times"/>
                <a:cs typeface="Times"/>
              </a:rPr>
              <a:t>reate an app which is a database of restaurants that cater to allergy sufferers.</a:t>
            </a:r>
          </a:p>
          <a:p>
            <a:r>
              <a:rPr lang="en-US" dirty="0" smtClean="0">
                <a:latin typeface="Times"/>
                <a:cs typeface="Times"/>
              </a:rPr>
              <a:t>The content will be dynamic and user generated.</a:t>
            </a:r>
          </a:p>
          <a:p>
            <a:r>
              <a:rPr lang="en-US" dirty="0" smtClean="0">
                <a:latin typeface="Times"/>
                <a:cs typeface="Times"/>
              </a:rPr>
              <a:t>Users will rate a restaurant for how it caters to each of their allergies as well as an overall rating.</a:t>
            </a:r>
          </a:p>
          <a:p>
            <a:r>
              <a:rPr lang="en-US" dirty="0" smtClean="0">
                <a:latin typeface="Times"/>
                <a:cs typeface="Times"/>
              </a:rPr>
              <a:t>When searching for a restaurant an average of all the users rating will be presented to the user.</a:t>
            </a:r>
          </a:p>
          <a:p>
            <a:r>
              <a:rPr lang="en-US" dirty="0" smtClean="0">
                <a:latin typeface="Times"/>
                <a:cs typeface="Times"/>
              </a:rPr>
              <a:t>A Google map based search will help the user find restaurants near them.</a:t>
            </a:r>
            <a:endParaRPr lang="en-US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348964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8224"/>
            <a:ext cx="8915400" cy="173692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Research Conducted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5"/>
            <a:ext cx="8001000" cy="3428336"/>
          </a:xfrm>
        </p:spPr>
        <p:txBody>
          <a:bodyPr/>
          <a:lstStyle/>
          <a:p>
            <a:pPr marL="285750" indent="-285750">
              <a:buFont typeface="Wingdings" charset="2"/>
              <a:buChar char="q"/>
            </a:pPr>
            <a:endParaRPr lang="en-US" dirty="0" smtClean="0">
              <a:latin typeface="Times New Roman"/>
              <a:cs typeface="Times New Roman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Eclipse and Java to create Android apps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RESTful services to implement dynamic content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PHP based website with MySQL database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Google Maps API</a:t>
            </a: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7504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and Java</a:t>
            </a:r>
            <a:endParaRPr lang="en-US" dirty="0"/>
          </a:p>
        </p:txBody>
      </p:sp>
      <p:pic>
        <p:nvPicPr>
          <p:cNvPr id="6" name="Picture Placeholder 5" descr="eclipse.tiff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9" r="16689"/>
          <a:stretch>
            <a:fillRect/>
          </a:stretch>
        </p:blipFill>
        <p:spPr>
          <a:xfrm>
            <a:off x="5487988" y="2638426"/>
            <a:ext cx="3427412" cy="28924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Eclipse comes with an official Android Plugin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Easy debugging of code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Graphical layout of screens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Can run project on Emulator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Easy testing with jUnit built in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Java comes with code completion and many powerful libraries</a:t>
            </a:r>
          </a:p>
        </p:txBody>
      </p:sp>
    </p:spTree>
    <p:extLst>
      <p:ext uri="{BB962C8B-B14F-4D97-AF65-F5344CB8AC3E}">
        <p14:creationId xmlns:p14="http://schemas.microsoft.com/office/powerpoint/2010/main" val="2618048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RESTful Services</a:t>
            </a:r>
            <a:endParaRPr lang="en-US" dirty="0"/>
          </a:p>
        </p:txBody>
      </p:sp>
      <p:pic>
        <p:nvPicPr>
          <p:cNvPr id="5" name="Picture Placeholder 4" descr="android_restful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048" b="-2804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Representational State Transfer (REST) used to represent content of the database on the android device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Content stored on webserver in MySQL database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HTTP request for information gets JSON object response from web server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Java parses JSON object and displays results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6594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452</TotalTime>
  <Words>1592</Words>
  <Application>Microsoft Macintosh PowerPoint</Application>
  <PresentationFormat>On-screen Show (4:3)</PresentationFormat>
  <Paragraphs>186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Perception</vt:lpstr>
      <vt:lpstr>Android App For   Food Allergy Sufferers</vt:lpstr>
      <vt:lpstr>Project Idea</vt:lpstr>
      <vt:lpstr>The Problem</vt:lpstr>
      <vt:lpstr>Existing Solutions</vt:lpstr>
      <vt:lpstr>Existing Solutions</vt:lpstr>
      <vt:lpstr>My Solution</vt:lpstr>
      <vt:lpstr>Research Conducted</vt:lpstr>
      <vt:lpstr>Eclipse and Java</vt:lpstr>
      <vt:lpstr>RESTful Services</vt:lpstr>
      <vt:lpstr>Website With MySQL Database</vt:lpstr>
      <vt:lpstr>Google Map API</vt:lpstr>
      <vt:lpstr>Design &amp; Methodology</vt:lpstr>
      <vt:lpstr>Spiral Methodology</vt:lpstr>
      <vt:lpstr>Five tier Architecture</vt:lpstr>
      <vt:lpstr>MySQL Database Schema</vt:lpstr>
      <vt:lpstr>User Interface</vt:lpstr>
      <vt:lpstr>Development</vt:lpstr>
      <vt:lpstr>Setup of Activities</vt:lpstr>
      <vt:lpstr>Setup Of Website With MySQL</vt:lpstr>
      <vt:lpstr>Making HTTP Requests</vt:lpstr>
      <vt:lpstr>Form Validation</vt:lpstr>
      <vt:lpstr>Running Google Maps</vt:lpstr>
      <vt:lpstr>Rating Bar Integration</vt:lpstr>
      <vt:lpstr>Testing</vt:lpstr>
      <vt:lpstr>Black Box Testing</vt:lpstr>
      <vt:lpstr>Web Performance Testing</vt:lpstr>
      <vt:lpstr>Summary</vt:lpstr>
      <vt:lpstr>Increase in Project Scope</vt:lpstr>
      <vt:lpstr>Future Development</vt:lpstr>
      <vt:lpstr>Steps To Launch</vt:lpstr>
    </vt:vector>
  </TitlesOfParts>
  <Company>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me</cp:lastModifiedBy>
  <cp:revision>39</cp:revision>
  <dcterms:created xsi:type="dcterms:W3CDTF">2013-05-28T23:57:09Z</dcterms:created>
  <dcterms:modified xsi:type="dcterms:W3CDTF">2013-05-29T07:29:11Z</dcterms:modified>
</cp:coreProperties>
</file>