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2"/>
  </p:notesMasterIdLst>
  <p:handoutMasterIdLst>
    <p:handoutMasterId r:id="rId13"/>
  </p:handoutMasterIdLst>
  <p:sldIdLst>
    <p:sldId id="257" r:id="rId5"/>
    <p:sldId id="389" r:id="rId6"/>
    <p:sldId id="384" r:id="rId7"/>
    <p:sldId id="317" r:id="rId8"/>
    <p:sldId id="270" r:id="rId9"/>
    <p:sldId id="321"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3725" autoAdjust="0"/>
  </p:normalViewPr>
  <p:slideViewPr>
    <p:cSldViewPr snapToGrid="0">
      <p:cViewPr varScale="1">
        <p:scale>
          <a:sx n="103" d="100"/>
          <a:sy n="103" d="100"/>
        </p:scale>
        <p:origin x="138" y="34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10/8/2023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10/8/2023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www.idc-online.com/technical_references/pdfs/electronic_engineering/Cmos_inverter_characteristics.pdf" TargetMode="External"/><Relationship Id="rId2" Type="http://schemas.openxmlformats.org/officeDocument/2006/relationships/hyperlink" Target="https://www.elprocus.com/cmos-inverter/" TargetMode="External"/><Relationship Id="rId1" Type="http://schemas.openxmlformats.org/officeDocument/2006/relationships/slideLayout" Target="../slideLayouts/slideLayout10.xml"/><Relationship Id="rId6" Type="http://schemas.openxmlformats.org/officeDocument/2006/relationships/hyperlink" Target="https://praterma2.github.io/cards/src/cmos_inverter.html" TargetMode="External"/><Relationship Id="rId5" Type="http://schemas.openxmlformats.org/officeDocument/2006/relationships/hyperlink" Target="https://www.nasa.gov/" TargetMode="External"/><Relationship Id="rId4" Type="http://schemas.openxmlformats.org/officeDocument/2006/relationships/hyperlink" Target="https://en.wikipedia.org/wiki/CM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a:bodyPr>
          <a:lstStyle/>
          <a:p>
            <a:r>
              <a:rPr lang="en-US" dirty="0"/>
              <a:t>Circuit Card Inquiry Lab</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Jessica Monize – RBT125</a:t>
            </a:r>
          </a:p>
        </p:txBody>
      </p:sp>
      <p:pic>
        <p:nvPicPr>
          <p:cNvPr id="1028" name="Picture 4" descr="Circuit | NASA">
            <a:extLst>
              <a:ext uri="{FF2B5EF4-FFF2-40B4-BE49-F238E27FC236}">
                <a16:creationId xmlns:a16="http://schemas.microsoft.com/office/drawing/2014/main" id="{5914F5A0-E087-91F1-2188-607A6C82A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2129" y="1807887"/>
            <a:ext cx="4693871" cy="3521626"/>
          </a:xfrm>
          <a:prstGeom prst="rect">
            <a:avLst/>
          </a:prstGeom>
          <a:noFill/>
          <a:effectLst>
            <a:glow rad="850900">
              <a:srgbClr val="FF0000">
                <a:alpha val="36000"/>
              </a:srgbClr>
            </a:glow>
            <a:softEdge rad="165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811111" y="433849"/>
            <a:ext cx="3565524" cy="1540726"/>
          </a:xfrm>
        </p:spPr>
        <p:txBody>
          <a:bodyPr/>
          <a:lstStyle/>
          <a:p>
            <a:pPr algn="ctr"/>
            <a:r>
              <a:rPr lang="en-US" dirty="0"/>
              <a:t>CMOS Inverter</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239908" y="2448742"/>
            <a:ext cx="4707931" cy="3584303"/>
          </a:xfrm>
        </p:spPr>
        <p:txBody>
          <a:bodyPr/>
          <a:lstStyle/>
          <a:p>
            <a:r>
              <a:rPr lang="en-US" dirty="0">
                <a:solidFill>
                  <a:srgbClr val="00B0F0"/>
                </a:solidFill>
                <a:latin typeface="Arial" panose="020B0604020202020204" pitchFamily="34" charset="0"/>
              </a:rPr>
              <a:t>   CMOS which is also known as C</a:t>
            </a:r>
            <a:r>
              <a:rPr lang="en-US" b="0" i="0" dirty="0">
                <a:solidFill>
                  <a:srgbClr val="00B0F0"/>
                </a:solidFill>
                <a:effectLst/>
                <a:latin typeface="Arial" panose="020B0604020202020204" pitchFamily="34" charset="0"/>
              </a:rPr>
              <a:t>omplementary-Symmetry </a:t>
            </a:r>
            <a:r>
              <a:rPr lang="en-US" dirty="0">
                <a:solidFill>
                  <a:srgbClr val="00B0F0"/>
                </a:solidFill>
                <a:latin typeface="Arial" panose="020B0604020202020204" pitchFamily="34" charset="0"/>
              </a:rPr>
              <a:t>M</a:t>
            </a:r>
            <a:r>
              <a:rPr lang="en-US" b="0" i="0" dirty="0">
                <a:solidFill>
                  <a:srgbClr val="00B0F0"/>
                </a:solidFill>
                <a:effectLst/>
                <a:latin typeface="Arial" panose="020B0604020202020204" pitchFamily="34" charset="0"/>
              </a:rPr>
              <a:t>etal–Oxide–Semiconductor</a:t>
            </a:r>
          </a:p>
          <a:p>
            <a:br>
              <a:rPr lang="en-US" dirty="0">
                <a:solidFill>
                  <a:srgbClr val="00B0F0"/>
                </a:solidFill>
              </a:rPr>
            </a:br>
            <a:r>
              <a:rPr lang="en-US" dirty="0">
                <a:solidFill>
                  <a:srgbClr val="00B0F0"/>
                </a:solidFill>
              </a:rPr>
              <a:t>The CMOS is an inverted circuit used in small devices such as cell phones. The CMOS inverter is quick paced with minimal electronic waste. This device is used in small logic driven devices, among other things.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t>Sunday, October 8, 2023</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2052" name="Picture 4">
            <a:extLst>
              <a:ext uri="{FF2B5EF4-FFF2-40B4-BE49-F238E27FC236}">
                <a16:creationId xmlns:a16="http://schemas.microsoft.com/office/drawing/2014/main" id="{73A1EB6D-B762-BF24-409F-C5836CE700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3207" y="1185221"/>
            <a:ext cx="3209484" cy="4591050"/>
          </a:xfrm>
          <a:prstGeom prst="rect">
            <a:avLst/>
          </a:prstGeom>
          <a:noFill/>
          <a:effectLst>
            <a:glow rad="127000">
              <a:srgbClr val="00B0F0">
                <a:alpha val="33000"/>
              </a:srgbClr>
            </a:glow>
            <a:softEdge rad="139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Where do we use it?</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Sunday, October 8,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3935896"/>
            <a:ext cx="6221412" cy="2571316"/>
          </a:xfrm>
          <a:noFill/>
        </p:spPr>
        <p:txBody>
          <a:bodyPr>
            <a:normAutofit fontScale="92500" lnSpcReduction="20000"/>
          </a:bodyPr>
          <a:lstStyle/>
          <a:p>
            <a:pPr marL="0" indent="0">
              <a:buNone/>
            </a:pPr>
            <a:r>
              <a:rPr lang="en-US" dirty="0"/>
              <a:t>The </a:t>
            </a:r>
            <a:r>
              <a:rPr lang="en-US" kern="1200" dirty="0">
                <a:latin typeface="+mn-lt"/>
                <a:ea typeface="+mn-ea"/>
                <a:cs typeface="+mn-cs"/>
              </a:rPr>
              <a:t>CMOS is used mostly in small devices because of their quick speed and minimal loss of power. This device is used to produce data in small electronic circuits. </a:t>
            </a:r>
            <a:br>
              <a:rPr lang="en-US" kern="1200" dirty="0">
                <a:latin typeface="+mn-lt"/>
                <a:ea typeface="+mn-ea"/>
                <a:cs typeface="+mn-cs"/>
              </a:rPr>
            </a:br>
            <a:r>
              <a:rPr lang="en-US" kern="1200" dirty="0">
                <a:latin typeface="+mn-lt"/>
                <a:ea typeface="+mn-ea"/>
                <a:cs typeface="+mn-cs"/>
              </a:rPr>
              <a:t>Some of the different devices this inverter is found in are mobile phones, routers, network servers, modems and other small logic driven devices. Other places that the CMOS invert can be used is in transceivers, integrated circuits, memory chips, microprocessors, IC chips, static RAM, microcontrollers, RF circuits, data converters, image sensors and transceivers.</a:t>
            </a:r>
            <a:endParaRPr lang="en-US" dirty="0"/>
          </a:p>
        </p:txBody>
      </p:sp>
      <p:pic>
        <p:nvPicPr>
          <p:cNvPr id="2" name="Picture 4">
            <a:extLst>
              <a:ext uri="{FF2B5EF4-FFF2-40B4-BE49-F238E27FC236}">
                <a16:creationId xmlns:a16="http://schemas.microsoft.com/office/drawing/2014/main" id="{EC0CA438-7D1F-E33A-81EA-2223CC3A9F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 y="-19415"/>
            <a:ext cx="3029712" cy="37287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3078" name="Picture 6" descr="undefined">
            <a:extLst>
              <a:ext uri="{FF2B5EF4-FFF2-40B4-BE49-F238E27FC236}">
                <a16:creationId xmlns:a16="http://schemas.microsoft.com/office/drawing/2014/main" id="{A444D117-4D28-076C-A554-BD2587E4A2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2576" y="0"/>
            <a:ext cx="3029712" cy="3776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prstGeom prst="rect">
            <a:avLst/>
          </a:prstGeom>
          <a:ln>
            <a:noFill/>
          </a:ln>
          <a:effectLst>
            <a:outerShdw blurRad="190500" algn="tl" rotWithShape="0">
              <a:srgbClr val="000000">
                <a:alpha val="70000"/>
              </a:srgbClr>
            </a:outerShdw>
          </a:effectLst>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541791"/>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Advantages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675202"/>
            <a:ext cx="5437187" cy="3417624"/>
          </a:xfrm>
          <a:solidFill>
            <a:schemeClr val="accent6">
              <a:lumMod val="50000"/>
            </a:schemeClr>
          </a:solidFill>
        </p:spPr>
        <p:txBody>
          <a:bodyPr vert="horz" wrap="square" lIns="0" tIns="0" rIns="0" bIns="0" rtlCol="0">
            <a:normAutofit/>
          </a:bodyPr>
          <a:lstStyle/>
          <a:p>
            <a:pPr marL="0" indent="0">
              <a:lnSpc>
                <a:spcPct val="100000"/>
              </a:lnSpc>
              <a:buNone/>
            </a:pPr>
            <a:r>
              <a:rPr lang="en-US" kern="1200" dirty="0">
                <a:latin typeface="+mn-lt"/>
                <a:ea typeface="+mn-ea"/>
                <a:cs typeface="+mn-cs"/>
              </a:rPr>
              <a:t>Some of the advantages of using the Complementary-Symmetry Metal Oxide Semiconductor Inverter are:</a:t>
            </a:r>
            <a:br>
              <a:rPr lang="en-US" kern="1200" dirty="0">
                <a:latin typeface="+mn-lt"/>
                <a:ea typeface="+mn-ea"/>
                <a:cs typeface="+mn-cs"/>
              </a:rPr>
            </a:br>
            <a:r>
              <a:rPr lang="en-US" kern="1200" dirty="0">
                <a:latin typeface="+mn-lt"/>
                <a:ea typeface="+mn-ea"/>
                <a:cs typeface="+mn-cs"/>
              </a:rPr>
              <a:t>○ The CMOS inverter’s power dissipation is very low, if noticeable at all.</a:t>
            </a:r>
            <a:br>
              <a:rPr lang="en-US" kern="1200" dirty="0">
                <a:latin typeface="+mn-lt"/>
                <a:ea typeface="+mn-ea"/>
                <a:cs typeface="+mn-cs"/>
              </a:rPr>
            </a:br>
            <a:r>
              <a:rPr lang="en-US" kern="1200" dirty="0">
                <a:latin typeface="+mn-lt"/>
                <a:ea typeface="+mn-ea"/>
                <a:cs typeface="+mn-cs"/>
              </a:rPr>
              <a:t>○ The CMOS inverter uses power only when switched on and off resulting in minimal power usage. Which means less power waste and less extra heat.</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t>Sunday, October 8, 2023</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
        <p:nvSpPr>
          <p:cNvPr id="5" name="Subtitle 15">
            <a:extLst>
              <a:ext uri="{FF2B5EF4-FFF2-40B4-BE49-F238E27FC236}">
                <a16:creationId xmlns:a16="http://schemas.microsoft.com/office/drawing/2014/main" id="{4ED5663C-76FD-4674-DB4F-63714604CA36}"/>
              </a:ext>
            </a:extLst>
          </p:cNvPr>
          <p:cNvSpPr txBox="1">
            <a:spLocks/>
          </p:cNvSpPr>
          <p:nvPr/>
        </p:nvSpPr>
        <p:spPr>
          <a:xfrm>
            <a:off x="6281406" y="2675202"/>
            <a:ext cx="5437187" cy="3417624"/>
          </a:xfrm>
          <a:prstGeom prst="rect">
            <a:avLst/>
          </a:prstGeom>
          <a:solidFill>
            <a:schemeClr val="accent6">
              <a:lumMod val="50000"/>
            </a:schemeClr>
          </a:solidFill>
        </p:spPr>
        <p:txBody>
          <a:bodyPr vert="horz" wrap="square" lIns="0" tIns="0" rIns="0" bIns="0" rtlCol="0">
            <a:normAutofit fontScale="92500"/>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pPr>
            <a:r>
              <a:rPr lang="en-US" dirty="0"/>
              <a:t>○ The CMOS inverter blocks out high nose, helping keep the frequency in and out more stable and prevents unnecessary spikes.</a:t>
            </a:r>
            <a:br>
              <a:rPr lang="en-US" dirty="0"/>
            </a:br>
            <a:r>
              <a:rPr lang="en-US" dirty="0"/>
              <a:t>○ The power it pulls is only grabbed in quick bursts before it switches back off which is what results in it having relatively low heat waste.</a:t>
            </a:r>
            <a:br>
              <a:rPr lang="en-US" dirty="0"/>
            </a:br>
            <a:r>
              <a:rPr lang="en-US" dirty="0"/>
              <a:t>○ This inverter circuit is relatively cheap to create and produce in mass.</a:t>
            </a:r>
            <a:br>
              <a:rPr lang="en-US" dirty="0"/>
            </a:br>
            <a:r>
              <a:rPr lang="en-US" dirty="0"/>
              <a:t>○ CMOS does not have any resistors which helps it keep the power usage in check.</a:t>
            </a: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3" y="868857"/>
            <a:ext cx="11097551" cy="987977"/>
          </a:xfrm>
        </p:spPr>
        <p:txBody>
          <a:bodyPr>
            <a:normAutofit/>
          </a:bodyPr>
          <a:lstStyle/>
          <a:p>
            <a:r>
              <a:rPr lang="en-US" dirty="0"/>
              <a:t>Disadvantages </a:t>
            </a:r>
          </a:p>
        </p:txBody>
      </p:sp>
      <p:sp>
        <p:nvSpPr>
          <p:cNvPr id="10" name="Content Placeholder 9">
            <a:extLst>
              <a:ext uri="{FF2B5EF4-FFF2-40B4-BE49-F238E27FC236}">
                <a16:creationId xmlns:a16="http://schemas.microsoft.com/office/drawing/2014/main" id="{1DB251F7-EBE7-46AC-A920-FFE2C5AF68EA}"/>
              </a:ext>
            </a:extLst>
          </p:cNvPr>
          <p:cNvSpPr>
            <a:spLocks noGrp="1"/>
          </p:cNvSpPr>
          <p:nvPr>
            <p:ph sz="half" idx="2"/>
          </p:nvPr>
        </p:nvSpPr>
        <p:spPr>
          <a:xfrm>
            <a:off x="550863" y="2427370"/>
            <a:ext cx="5429114" cy="3515555"/>
          </a:xfrm>
        </p:spPr>
        <p:txBody>
          <a:bodyPr/>
          <a:lstStyle/>
          <a:p>
            <a:pPr marL="0" indent="0">
              <a:buNone/>
            </a:pPr>
            <a:r>
              <a:rPr lang="en-US" i="1" dirty="0"/>
              <a:t>What are the disadvantages of the </a:t>
            </a:r>
            <a:r>
              <a:rPr lang="en-US" i="1" kern="1200" dirty="0">
                <a:latin typeface="+mn-lt"/>
                <a:ea typeface="+mn-ea"/>
                <a:cs typeface="+mn-cs"/>
              </a:rPr>
              <a:t>Complementary-Symmetry Metal Oxide Semiconductor Inverter?</a:t>
            </a:r>
            <a:br>
              <a:rPr lang="en-US" kern="1200" dirty="0">
                <a:latin typeface="+mn-lt"/>
                <a:ea typeface="+mn-ea"/>
                <a:cs typeface="+mn-cs"/>
              </a:rPr>
            </a:br>
            <a:r>
              <a:rPr lang="en-US" kern="1200" dirty="0">
                <a:latin typeface="+mn-lt"/>
                <a:ea typeface="+mn-ea"/>
                <a:cs typeface="+mn-cs"/>
              </a:rPr>
              <a:t>• The CMOS in</a:t>
            </a:r>
            <a:r>
              <a:rPr lang="en-US" dirty="0"/>
              <a:t>verter’s switching speed is rather high.</a:t>
            </a:r>
            <a:br>
              <a:rPr lang="en-US" dirty="0"/>
            </a:br>
            <a:r>
              <a:rPr lang="en-US" dirty="0"/>
              <a:t>• This inverter is more difficult to fabricate.</a:t>
            </a:r>
            <a:br>
              <a:rPr lang="en-US" dirty="0"/>
            </a:br>
            <a:r>
              <a:rPr lang="en-US" dirty="0"/>
              <a:t>• Extra cost because of the steps it takes to create the CMOS inverter.</a:t>
            </a:r>
            <a:endParaRPr lang="en-US" kern="1200" dirty="0">
              <a:latin typeface="+mn-lt"/>
              <a:ea typeface="+mn-ea"/>
              <a:cs typeface="+mn-cs"/>
            </a:endParaRPr>
          </a:p>
        </p:txBody>
      </p:sp>
      <p:sp>
        <p:nvSpPr>
          <p:cNvPr id="12" name="Content Placeholder 11">
            <a:extLst>
              <a:ext uri="{FF2B5EF4-FFF2-40B4-BE49-F238E27FC236}">
                <a16:creationId xmlns:a16="http://schemas.microsoft.com/office/drawing/2014/main" id="{7FB7F30B-2A84-4C44-BC5A-E826ED6E74A2}"/>
              </a:ext>
            </a:extLst>
          </p:cNvPr>
          <p:cNvSpPr>
            <a:spLocks noGrp="1"/>
          </p:cNvSpPr>
          <p:nvPr>
            <p:ph sz="quarter" idx="4"/>
          </p:nvPr>
        </p:nvSpPr>
        <p:spPr>
          <a:xfrm>
            <a:off x="6212023" y="2427370"/>
            <a:ext cx="5436391" cy="3515555"/>
          </a:xfrm>
        </p:spPr>
        <p:txBody>
          <a:bodyPr/>
          <a:lstStyle/>
          <a:p>
            <a:pPr marL="0" indent="0">
              <a:buNone/>
            </a:pPr>
            <a:r>
              <a:rPr lang="en-US" dirty="0"/>
              <a:t>• It requires more space on the integrated circuit (IC) to use since it uses two transistors to create the inverter in comparison to the NMOS inverter.</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Sunday, October 8,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134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Variations</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3909847"/>
            <a:ext cx="6221412" cy="2443655"/>
          </a:xfrm>
        </p:spPr>
        <p:txBody>
          <a:bodyPr>
            <a:normAutofit lnSpcReduction="10000"/>
          </a:bodyPr>
          <a:lstStyle/>
          <a:p>
            <a:r>
              <a:rPr lang="en-US" dirty="0"/>
              <a:t>What are the variations of this circuit?</a:t>
            </a:r>
            <a:br>
              <a:rPr lang="en-US" dirty="0"/>
            </a:br>
            <a:r>
              <a:rPr lang="en-US" dirty="0"/>
              <a:t>The ideal inverter in the CMOS is that if  </a:t>
            </a:r>
            <a:br>
              <a:rPr lang="en-US" dirty="0"/>
            </a:br>
            <a:r>
              <a:rPr lang="en-US" dirty="0"/>
              <a:t>Vin= 0,  </a:t>
            </a:r>
            <a:r>
              <a:rPr lang="en-US" dirty="0" err="1"/>
              <a:t>Vout</a:t>
            </a:r>
            <a:r>
              <a:rPr lang="en-US" dirty="0"/>
              <a:t> = </a:t>
            </a:r>
            <a:r>
              <a:rPr lang="en-US" dirty="0" err="1"/>
              <a:t>Vdd</a:t>
            </a:r>
            <a:r>
              <a:rPr lang="en-US" dirty="0"/>
              <a:t>. </a:t>
            </a:r>
            <a:br>
              <a:rPr lang="en-US" dirty="0"/>
            </a:br>
            <a:r>
              <a:rPr lang="en-US" dirty="0"/>
              <a:t>If  Vin= </a:t>
            </a:r>
            <a:r>
              <a:rPr lang="en-US" dirty="0" err="1"/>
              <a:t>Vdd</a:t>
            </a:r>
            <a:r>
              <a:rPr lang="en-US" dirty="0"/>
              <a:t>,  </a:t>
            </a:r>
            <a:r>
              <a:rPr lang="en-US" dirty="0" err="1"/>
              <a:t>Vout</a:t>
            </a:r>
            <a:r>
              <a:rPr lang="en-US" dirty="0"/>
              <a:t> = 0.  </a:t>
            </a:r>
            <a:br>
              <a:rPr lang="en-US" dirty="0"/>
            </a:br>
            <a:r>
              <a:rPr lang="en-US" dirty="0"/>
              <a:t>When the input is low the output is high, when the input is high, the output is low.</a:t>
            </a:r>
            <a:br>
              <a:rPr lang="en-US" dirty="0"/>
            </a:br>
            <a:r>
              <a:rPr lang="en-US" dirty="0"/>
              <a:t>There may be other variations of the CMOS, but this is the ideal setup.</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t>Sunday, October 8,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3521561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a:t>References</a:t>
            </a:r>
          </a:p>
        </p:txBody>
      </p:sp>
      <p:sp>
        <p:nvSpPr>
          <p:cNvPr id="8" name="Text Placeholder 7">
            <a:extLst>
              <a:ext uri="{FF2B5EF4-FFF2-40B4-BE49-F238E27FC236}">
                <a16:creationId xmlns:a16="http://schemas.microsoft.com/office/drawing/2014/main" id="{ABA415A0-3B77-43FB-A408-5F1DA4B0AAFA}"/>
              </a:ext>
            </a:extLst>
          </p:cNvPr>
          <p:cNvSpPr>
            <a:spLocks noGrp="1"/>
          </p:cNvSpPr>
          <p:nvPr>
            <p:ph type="body" idx="1"/>
          </p:nvPr>
        </p:nvSpPr>
        <p:spPr>
          <a:xfrm>
            <a:off x="550864" y="1731375"/>
            <a:ext cx="3563936" cy="535354"/>
          </a:xfrm>
        </p:spPr>
        <p:txBody>
          <a:bodyPr/>
          <a:lstStyle/>
          <a:p>
            <a:r>
              <a:rPr lang="en-US" dirty="0"/>
              <a:t>Sources</a:t>
            </a:r>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559476" y="2432304"/>
            <a:ext cx="3563936" cy="3515555"/>
          </a:xfrm>
        </p:spPr>
        <p:txBody>
          <a:bodyPr>
            <a:normAutofit fontScale="85000" lnSpcReduction="10000"/>
          </a:bodyPr>
          <a:lstStyle/>
          <a:p>
            <a:r>
              <a:rPr lang="en-US" dirty="0">
                <a:effectLst/>
              </a:rPr>
              <a:t>Agarwal, T. (2022, January 27). </a:t>
            </a:r>
            <a:r>
              <a:rPr lang="en-US" i="1" dirty="0">
                <a:effectLst/>
              </a:rPr>
              <a:t>CMOS inverter : Circuit, working, Characteristics &amp; Its Applications</a:t>
            </a:r>
            <a:r>
              <a:rPr lang="en-US" dirty="0">
                <a:effectLst/>
              </a:rPr>
              <a:t>. </a:t>
            </a:r>
            <a:r>
              <a:rPr lang="en-US" dirty="0" err="1">
                <a:effectLst/>
              </a:rPr>
              <a:t>ElProCus</a:t>
            </a:r>
            <a:r>
              <a:rPr lang="en-US" dirty="0">
                <a:effectLst/>
              </a:rPr>
              <a:t>. </a:t>
            </a:r>
            <a:r>
              <a:rPr lang="en-US" dirty="0">
                <a:effectLst/>
                <a:hlinkClick r:id="rId2"/>
              </a:rPr>
              <a:t>https://www.elprocus.com/cmos-inverter/</a:t>
            </a:r>
            <a:r>
              <a:rPr lang="en-US" dirty="0">
                <a:effectLst/>
              </a:rPr>
              <a:t> </a:t>
            </a:r>
          </a:p>
          <a:p>
            <a:r>
              <a:rPr lang="en-US" dirty="0">
                <a:effectLst/>
              </a:rPr>
              <a:t>CMOS inverter characteristics - IDC-online. (n.d.). </a:t>
            </a:r>
            <a:r>
              <a:rPr lang="en-US" dirty="0">
                <a:effectLst/>
                <a:hlinkClick r:id="rId3"/>
              </a:rPr>
              <a:t>https://www.idc-online.com/technical_references/pdfs/electronic_engineering/Cmos_inverter_characteristics.pdf</a:t>
            </a:r>
            <a:endParaRPr lang="en-US" dirty="0">
              <a:effectLst/>
            </a:endParaRPr>
          </a:p>
          <a:p>
            <a:r>
              <a:rPr lang="en-US" dirty="0">
                <a:effectLst/>
              </a:rPr>
              <a:t>Wikimedia Foundation. (n.d.). </a:t>
            </a:r>
            <a:r>
              <a:rPr lang="en-US" i="1" dirty="0">
                <a:effectLst/>
              </a:rPr>
              <a:t>CMOS</a:t>
            </a:r>
            <a:r>
              <a:rPr lang="en-US" dirty="0">
                <a:effectLst/>
              </a:rPr>
              <a:t>. Wikipedia. </a:t>
            </a:r>
            <a:r>
              <a:rPr lang="en-US" dirty="0">
                <a:effectLst/>
                <a:hlinkClick r:id="rId4"/>
              </a:rPr>
              <a:t>https://en.wikipedia.org/wiki/CMOS</a:t>
            </a:r>
            <a:r>
              <a:rPr lang="en-US" dirty="0">
                <a:effectLst/>
              </a:rPr>
              <a:t> </a:t>
            </a:r>
          </a:p>
          <a:p>
            <a:pPr marL="0" lvl="0" indent="0">
              <a:buNone/>
            </a:pPr>
            <a:endParaRPr lang="en-US" dirty="0"/>
          </a:p>
          <a:p>
            <a:endParaRPr lang="en-US" dirty="0"/>
          </a:p>
        </p:txBody>
      </p:sp>
      <p:sp>
        <p:nvSpPr>
          <p:cNvPr id="10" name="Text Placeholder 9">
            <a:extLst>
              <a:ext uri="{FF2B5EF4-FFF2-40B4-BE49-F238E27FC236}">
                <a16:creationId xmlns:a16="http://schemas.microsoft.com/office/drawing/2014/main" id="{34A9BC34-CFDB-4D7A-8D6C-1CE608D0909F}"/>
              </a:ext>
            </a:extLst>
          </p:cNvPr>
          <p:cNvSpPr>
            <a:spLocks noGrp="1"/>
          </p:cNvSpPr>
          <p:nvPr>
            <p:ph type="body" sz="quarter" idx="3"/>
          </p:nvPr>
        </p:nvSpPr>
        <p:spPr>
          <a:xfrm>
            <a:off x="8139659" y="1731375"/>
            <a:ext cx="3566160" cy="535354"/>
          </a:xfrm>
        </p:spPr>
        <p:txBody>
          <a:bodyPr/>
          <a:lstStyle/>
          <a:p>
            <a:r>
              <a:rPr lang="en-US" dirty="0"/>
              <a:t>Pictures</a:t>
            </a:r>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8139659" y="2427370"/>
            <a:ext cx="3508755" cy="3515555"/>
          </a:xfrm>
        </p:spPr>
        <p:txBody>
          <a:bodyPr>
            <a:normAutofit/>
          </a:bodyPr>
          <a:lstStyle/>
          <a:p>
            <a:r>
              <a:rPr lang="en-US" dirty="0">
                <a:effectLst/>
              </a:rPr>
              <a:t>NASA. (2019). </a:t>
            </a:r>
            <a:r>
              <a:rPr lang="en-US" i="1" dirty="0">
                <a:effectLst/>
              </a:rPr>
              <a:t>Circuit | NASA</a:t>
            </a:r>
            <a:r>
              <a:rPr lang="en-US" dirty="0">
                <a:effectLst/>
              </a:rPr>
              <a:t>. </a:t>
            </a:r>
            <a:r>
              <a:rPr lang="en-US" dirty="0">
                <a:effectLst/>
                <a:hlinkClick r:id="rId5"/>
              </a:rPr>
              <a:t>https://www.nasa.gov/</a:t>
            </a:r>
            <a:endParaRPr lang="en-US" dirty="0">
              <a:effectLst/>
            </a:endParaRPr>
          </a:p>
          <a:p>
            <a:r>
              <a:rPr lang="en-US" dirty="0">
                <a:effectLst/>
              </a:rPr>
              <a:t>Praterma2. (n.d.). </a:t>
            </a:r>
            <a:r>
              <a:rPr lang="en-US" i="1" dirty="0">
                <a:effectLst/>
              </a:rPr>
              <a:t>CMOS Inverter</a:t>
            </a:r>
            <a:r>
              <a:rPr lang="en-US" dirty="0">
                <a:effectLst/>
              </a:rPr>
              <a:t>. </a:t>
            </a:r>
            <a:r>
              <a:rPr lang="en-US" dirty="0">
                <a:hlinkClick r:id="rId6"/>
              </a:rPr>
              <a:t>praterma2.github.io/cards/</a:t>
            </a:r>
            <a:r>
              <a:rPr lang="en-US" dirty="0" err="1">
                <a:hlinkClick r:id="rId6"/>
              </a:rPr>
              <a:t>src</a:t>
            </a:r>
            <a:r>
              <a:rPr lang="en-US" dirty="0">
                <a:hlinkClick r:id="rId6"/>
              </a:rPr>
              <a:t>/cmos_inverter.html</a:t>
            </a:r>
            <a:endParaRPr lang="en-US" dirty="0">
              <a:effectLst/>
            </a:endParaRPr>
          </a:p>
          <a:p>
            <a:r>
              <a:rPr lang="en-US" dirty="0"/>
              <a:t>Wikipedia</a:t>
            </a:r>
            <a:r>
              <a:rPr lang="en-US" dirty="0">
                <a:effectLst/>
              </a:rPr>
              <a:t>. (n.d.). </a:t>
            </a:r>
            <a:r>
              <a:rPr lang="en-US" i="1" dirty="0">
                <a:effectLst/>
              </a:rPr>
              <a:t>CMOS Inverter (a NOT logic gate)</a:t>
            </a:r>
            <a:r>
              <a:rPr lang="en-US" dirty="0">
                <a:effectLst/>
              </a:rPr>
              <a:t>. </a:t>
            </a:r>
            <a:r>
              <a:rPr lang="en-US" dirty="0">
                <a:hlinkClick r:id="rId4"/>
              </a:rPr>
              <a:t>CMOS - Wikipedia</a:t>
            </a:r>
            <a:endParaRPr lang="en-US" dirty="0">
              <a:effectLst/>
            </a:endParaRP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{3C661B9F-ED7E-4F0C-97E5-D2ED02EA791B}tf33713516_win32</Template>
  <TotalTime>105</TotalTime>
  <Words>668</Words>
  <Application>Microsoft Office PowerPoint</Application>
  <PresentationFormat>Widescreen</PresentationFormat>
  <Paragraphs>40</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Walbaum Display</vt:lpstr>
      <vt:lpstr>3DFloatVTI</vt:lpstr>
      <vt:lpstr>Circuit Card Inquiry Lab</vt:lpstr>
      <vt:lpstr>CMOS Inverter</vt:lpstr>
      <vt:lpstr>Where do we use it?</vt:lpstr>
      <vt:lpstr>Advantages</vt:lpstr>
      <vt:lpstr>Disadvantages </vt:lpstr>
      <vt:lpstr>Variations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Card Inquiry Lab</dc:title>
  <dc:creator>JESSICA MONIZE</dc:creator>
  <cp:lastModifiedBy>JESSICA MONIZE</cp:lastModifiedBy>
  <cp:revision>39</cp:revision>
  <dcterms:created xsi:type="dcterms:W3CDTF">2023-10-08T14:50:52Z</dcterms:created>
  <dcterms:modified xsi:type="dcterms:W3CDTF">2023-10-08T16:35:57Z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