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22"/>
  </p:notesMasterIdLst>
  <p:handoutMasterIdLst>
    <p:handoutMasterId r:id="rId23"/>
  </p:handoutMasterIdLst>
  <p:sldIdLst>
    <p:sldId id="1074" r:id="rId2"/>
    <p:sldId id="1135" r:id="rId3"/>
    <p:sldId id="1214" r:id="rId4"/>
    <p:sldId id="1217" r:id="rId5"/>
    <p:sldId id="1175" r:id="rId6"/>
    <p:sldId id="1176" r:id="rId7"/>
    <p:sldId id="1216" r:id="rId8"/>
    <p:sldId id="1218" r:id="rId9"/>
    <p:sldId id="1180" r:id="rId10"/>
    <p:sldId id="1181" r:id="rId11"/>
    <p:sldId id="1182" r:id="rId12"/>
    <p:sldId id="1219" r:id="rId13"/>
    <p:sldId id="1184" r:id="rId14"/>
    <p:sldId id="1185" r:id="rId15"/>
    <p:sldId id="1186" r:id="rId16"/>
    <p:sldId id="1188" r:id="rId17"/>
    <p:sldId id="1190" r:id="rId18"/>
    <p:sldId id="1199" r:id="rId19"/>
    <p:sldId id="1206" r:id="rId20"/>
    <p:sldId id="122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36" userDrawn="1">
          <p15:clr>
            <a:srgbClr val="A4A3A4"/>
          </p15:clr>
        </p15:guide>
        <p15:guide id="4" orient="horz" pos="3984" userDrawn="1">
          <p15:clr>
            <a:srgbClr val="A4A3A4"/>
          </p15:clr>
        </p15:guide>
        <p15:guide id="5" orient="horz" pos="912" userDrawn="1">
          <p15:clr>
            <a:srgbClr val="A4A3A4"/>
          </p15:clr>
        </p15:guide>
        <p15:guide id="6" orient="horz" pos="672" userDrawn="1">
          <p15:clr>
            <a:srgbClr val="A4A3A4"/>
          </p15:clr>
        </p15:guide>
        <p15:guide id="7" orient="horz" pos="1392" userDrawn="1">
          <p15:clr>
            <a:srgbClr val="A4A3A4"/>
          </p15:clr>
        </p15:guide>
        <p15:guide id="8" pos="384" userDrawn="1">
          <p15:clr>
            <a:srgbClr val="A4A3A4"/>
          </p15:clr>
        </p15:guide>
        <p15:guide id="9" pos="723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, Mohanapriya" initials="D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FA3"/>
    <a:srgbClr val="D4EAE4"/>
    <a:srgbClr val="99008C"/>
    <a:srgbClr val="001581"/>
    <a:srgbClr val="82007C"/>
    <a:srgbClr val="96008F"/>
    <a:srgbClr val="595375"/>
    <a:srgbClr val="6B638B"/>
    <a:srgbClr val="000000"/>
    <a:srgbClr val="FDB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52" autoAdjust="0"/>
    <p:restoredTop sz="90476" autoAdjust="0"/>
  </p:normalViewPr>
  <p:slideViewPr>
    <p:cSldViewPr>
      <p:cViewPr varScale="1">
        <p:scale>
          <a:sx n="69" d="100"/>
          <a:sy n="69" d="100"/>
        </p:scale>
        <p:origin x="696" y="44"/>
      </p:cViewPr>
      <p:guideLst>
        <p:guide orient="horz" pos="2160"/>
        <p:guide pos="3840"/>
        <p:guide orient="horz" pos="336"/>
        <p:guide orient="horz" pos="3984"/>
        <p:guide orient="horz" pos="912"/>
        <p:guide orient="horz" pos="672"/>
        <p:guide orient="horz" pos="1392"/>
        <p:guide pos="384"/>
        <p:guide pos="723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-382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8D874E-E9D5-433B-A149-BDF6BFDD40A8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CAA22-461C-45B4-A301-BFCA580174E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192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051F04-9E25-42C3-8BC5-EC2E8469D95E}" type="datetimeFigureOut">
              <a:rPr lang="en-US" smtClean="0"/>
              <a:t>11/13/2021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3D6722-9B4D-4E29-B226-C325925A81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59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If this PowerPoint presentation contains mathematical equations, you may need to check that your computer has the following installed: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1) Math Type Plugin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2) Math Player (free versions available)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3) NVDA Reader (free versions available)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885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806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Slide 2 </a:t>
            </a:r>
            <a:r>
              <a:rPr lang="en-US" sz="1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is list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of textbook LO numbers and statements</a:t>
            </a:r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Slide 2 </a:t>
            </a:r>
            <a:r>
              <a:rPr lang="en-US" sz="1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is list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of textbook LO numbers and statements</a:t>
            </a:r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03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Slide 2 </a:t>
            </a:r>
            <a:r>
              <a:rPr lang="en-US" sz="1200" b="0" i="0" u="none" strike="noStrike" cap="none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is list </a:t>
            </a:r>
            <a:r>
              <a:rPr lang="en-US" sz="1200" b="0" i="0" u="none" strike="noStrike" cap="none" dirty="0">
                <a:solidFill>
                  <a:schemeClr val="dk1"/>
                </a:solidFill>
                <a:latin typeface="+mn-lt"/>
                <a:ea typeface="Arial"/>
                <a:cs typeface="Arial"/>
                <a:sym typeface="Arial"/>
              </a:rPr>
              <a:t>of textbook LO numbers and statements</a:t>
            </a:r>
          </a:p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8804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9960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68555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31774"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73D6722-9B4D-4E29-B226-C325925A811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979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sp>
        <p:nvSpPr>
          <p:cNvPr id="9" name="Text Placeholder 8"/>
          <p:cNvSpPr>
            <a:spLocks noGrp="1"/>
          </p:cNvSpPr>
          <p:nvPr>
            <p:ph type="body" sz="quarter" idx="10" hasCustomPrompt="1"/>
          </p:nvPr>
        </p:nvSpPr>
        <p:spPr>
          <a:xfrm>
            <a:off x="2039257" y="2536404"/>
            <a:ext cx="4608327" cy="1867463"/>
          </a:xfrm>
        </p:spPr>
        <p:txBody>
          <a:bodyPr>
            <a:noAutofit/>
          </a:bodyPr>
          <a:lstStyle>
            <a:lvl1pPr marL="0" indent="0">
              <a:buNone/>
              <a:defRPr sz="6000" b="1" baseline="0">
                <a:solidFill>
                  <a:srgbClr val="FF2E2E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</a:t>
            </a:r>
          </a:p>
          <a:p>
            <a:pPr lvl="0"/>
            <a:r>
              <a:rPr lang="en-US" dirty="0"/>
              <a:t>– Ipsum.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3216275" y="6305796"/>
            <a:ext cx="79470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 Placeholder 15"/>
          <p:cNvSpPr>
            <a:spLocks noGrp="1"/>
          </p:cNvSpPr>
          <p:nvPr>
            <p:ph type="body" sz="quarter" idx="11" hasCustomPrompt="1"/>
          </p:nvPr>
        </p:nvSpPr>
        <p:spPr>
          <a:xfrm>
            <a:off x="2039258" y="4614421"/>
            <a:ext cx="5047714" cy="39994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baseline="0">
                <a:solidFill>
                  <a:srgbClr val="38516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Lorem ipsum dolor sit amet, consectetuer adipiscing elit sed.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1" y="6162525"/>
            <a:ext cx="1877002" cy="319457"/>
          </a:xfrm>
          <a:prstGeom prst="rect">
            <a:avLst/>
          </a:prstGeom>
        </p:spPr>
      </p:pic>
      <p:cxnSp>
        <p:nvCxnSpPr>
          <p:cNvPr id="21" name="Straight Connector 20"/>
          <p:cNvCxnSpPr/>
          <p:nvPr/>
        </p:nvCxnSpPr>
        <p:spPr>
          <a:xfrm>
            <a:off x="3216275" y="6410696"/>
            <a:ext cx="79470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4343"/>
            <a:ext cx="665719" cy="660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336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672">
          <p15:clr>
            <a:srgbClr val="FBAE40"/>
          </p15:clr>
        </p15:guide>
        <p15:guide id="4" pos="703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0728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2840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Chapter Ope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609600" y="215372"/>
            <a:ext cx="10972800" cy="622828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816430"/>
            <a:ext cx="10972800" cy="47897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007FA3"/>
                </a:solidFill>
              </a:defRPr>
            </a:lvl1pPr>
            <a:lvl2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buNone/>
              <a:defRPr sz="240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Add edition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6705600" y="1600202"/>
            <a:ext cx="4876800" cy="1600199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3000" baseline="0"/>
            </a:lvl1pPr>
            <a:lvl2pPr marL="0" indent="0">
              <a:spcBef>
                <a:spcPts val="0"/>
              </a:spcBef>
              <a:buNone/>
              <a:defRPr sz="4400"/>
            </a:lvl2pPr>
            <a:lvl3pPr marL="0" indent="0">
              <a:spcBef>
                <a:spcPts val="0"/>
              </a:spcBef>
              <a:buNone/>
              <a:defRPr sz="4400"/>
            </a:lvl3pPr>
            <a:lvl4pPr marL="0" indent="0">
              <a:spcBef>
                <a:spcPts val="0"/>
              </a:spcBef>
              <a:buNone/>
              <a:defRPr sz="4400"/>
            </a:lvl4pPr>
            <a:lvl5pPr marL="0" indent="0">
              <a:spcBef>
                <a:spcPts val="0"/>
              </a:spcBef>
              <a:buNone/>
              <a:defRPr sz="4400"/>
            </a:lvl5pPr>
            <a:lvl6pPr marL="0" indent="0">
              <a:spcBef>
                <a:spcPts val="0"/>
              </a:spcBef>
              <a:buNone/>
              <a:defRPr sz="4400"/>
            </a:lvl6pPr>
            <a:lvl7pPr marL="0" indent="0">
              <a:spcBef>
                <a:spcPts val="0"/>
              </a:spcBef>
              <a:buNone/>
              <a:defRPr sz="4400"/>
            </a:lvl7pPr>
            <a:lvl8pPr marL="0" indent="0">
              <a:spcBef>
                <a:spcPts val="0"/>
              </a:spcBef>
              <a:buNone/>
              <a:defRPr sz="4400"/>
            </a:lvl8pPr>
            <a:lvl9pPr marL="0" indent="0">
              <a:spcBef>
                <a:spcPts val="0"/>
              </a:spcBef>
              <a:buNone/>
              <a:defRPr sz="4400"/>
            </a:lvl9pPr>
          </a:lstStyle>
          <a:p>
            <a:pPr lvl="0"/>
            <a:r>
              <a:rPr lang="en-US" dirty="0"/>
              <a:t>Chapter ##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6705600" y="3200401"/>
            <a:ext cx="4876800" cy="2925763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/>
            </a:lvl1pPr>
            <a:lvl2pPr marL="0" indent="0">
              <a:spcBef>
                <a:spcPts val="0"/>
              </a:spcBef>
              <a:buNone/>
              <a:defRPr/>
            </a:lvl2pPr>
            <a:lvl3pPr marL="0" indent="0">
              <a:spcBef>
                <a:spcPts val="0"/>
              </a:spcBef>
              <a:buNone/>
              <a:defRPr/>
            </a:lvl3pPr>
            <a:lvl4pPr marL="0" indent="0">
              <a:spcBef>
                <a:spcPts val="0"/>
              </a:spcBef>
              <a:buNone/>
              <a:defRPr/>
            </a:lvl4pPr>
            <a:lvl5pPr marL="0" indent="0">
              <a:spcBef>
                <a:spcPts val="0"/>
              </a:spcBef>
              <a:buNone/>
              <a:defRPr/>
            </a:lvl5pPr>
            <a:lvl6pPr marL="0" indent="0">
              <a:spcBef>
                <a:spcPts val="0"/>
              </a:spcBef>
              <a:buNone/>
              <a:defRPr/>
            </a:lvl6pPr>
            <a:lvl7pPr marL="0" indent="0">
              <a:spcBef>
                <a:spcPts val="0"/>
              </a:spcBef>
              <a:buNone/>
              <a:defRPr/>
            </a:lvl7pPr>
            <a:lvl8pPr marL="0" indent="0">
              <a:spcBef>
                <a:spcPts val="0"/>
              </a:spcBef>
              <a:buNone/>
              <a:defRPr/>
            </a:lvl8pPr>
            <a:lvl9pPr marL="0" indent="0">
              <a:spcBef>
                <a:spcPts val="0"/>
              </a:spcBef>
              <a:buNone/>
              <a:defRPr/>
            </a:lvl9pPr>
          </a:lstStyle>
          <a:p>
            <a:pPr lvl="0"/>
            <a:r>
              <a:rPr lang="en-US" dirty="0"/>
              <a:t>Chapter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149600" y="4038601"/>
            <a:ext cx="8534400" cy="259080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24717668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144683"/>
            <a:ext cx="10515600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7" name="Straight Connector 16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078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Br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5867400" y="1279525"/>
            <a:ext cx="5486400" cy="3679825"/>
          </a:xfrm>
          <a:noFill/>
          <a:ln>
            <a:solidFill>
              <a:srgbClr val="FF2E2E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00F5E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831849" y="1280160"/>
            <a:ext cx="3457517" cy="1569918"/>
          </a:xfrm>
        </p:spPr>
        <p:txBody>
          <a:bodyPr anchor="b">
            <a:normAutofit/>
          </a:bodyPr>
          <a:lstStyle>
            <a:lvl1pPr>
              <a:defRPr sz="5400" b="1" baseline="0"/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Header.</a:t>
            </a:r>
          </a:p>
        </p:txBody>
      </p:sp>
      <p:sp>
        <p:nvSpPr>
          <p:cNvPr id="1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2993350"/>
            <a:ext cx="3457516" cy="1966000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100F5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More text for section breaker</a:t>
            </a:r>
          </a:p>
        </p:txBody>
      </p:sp>
    </p:spTree>
    <p:extLst>
      <p:ext uri="{BB962C8B-B14F-4D97-AF65-F5344CB8AC3E}">
        <p14:creationId xmlns:p14="http://schemas.microsoft.com/office/powerpoint/2010/main" val="251930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2144683"/>
            <a:ext cx="5170714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2" hasCustomPrompt="1"/>
          </p:nvPr>
        </p:nvSpPr>
        <p:spPr>
          <a:xfrm>
            <a:off x="6183086" y="2144682"/>
            <a:ext cx="5170714" cy="3762851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</p:spTree>
    <p:extLst>
      <p:ext uri="{BB962C8B-B14F-4D97-AF65-F5344CB8AC3E}">
        <p14:creationId xmlns:p14="http://schemas.microsoft.com/office/powerpoint/2010/main" val="264810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9788" y="2021947"/>
            <a:ext cx="5157787" cy="48312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A6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021947"/>
            <a:ext cx="5183188" cy="483128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FFA63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Sub-Title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788563"/>
            <a:ext cx="10515600" cy="1090113"/>
          </a:xfrm>
        </p:spPr>
        <p:txBody>
          <a:bodyPr>
            <a:normAutofit/>
          </a:bodyPr>
          <a:lstStyle>
            <a:lvl1pPr>
              <a:defRPr sz="4800" b="1" baseline="0"/>
            </a:lvl1pPr>
          </a:lstStyle>
          <a:p>
            <a:r>
              <a:rPr lang="en-US" dirty="0"/>
              <a:t>Main title.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3" hasCustomPrompt="1"/>
          </p:nvPr>
        </p:nvSpPr>
        <p:spPr>
          <a:xfrm>
            <a:off x="838200" y="2656115"/>
            <a:ext cx="5170714" cy="3251419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4" hasCustomPrompt="1"/>
          </p:nvPr>
        </p:nvSpPr>
        <p:spPr>
          <a:xfrm>
            <a:off x="6183086" y="2656114"/>
            <a:ext cx="5170714" cy="3251419"/>
          </a:xfrm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1400" baseline="0">
                <a:solidFill>
                  <a:srgbClr val="100F5E"/>
                </a:solidFill>
              </a:defRPr>
            </a:lvl1pPr>
          </a:lstStyle>
          <a:p>
            <a:pPr lvl="0"/>
            <a:r>
              <a:rPr lang="en-US" dirty="0"/>
              <a:t>Write page content here. Keep brief and overflow into next page.</a:t>
            </a:r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8" name="Straight Connector 17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66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27290" y="2352698"/>
            <a:ext cx="7594600" cy="255224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5400" b="1" baseline="0"/>
            </a:lvl1pPr>
          </a:lstStyle>
          <a:p>
            <a:r>
              <a:rPr lang="en-US" dirty="0"/>
              <a:t>Enter text for</a:t>
            </a:r>
            <a:br>
              <a:rPr lang="en-US" dirty="0"/>
            </a:br>
            <a:r>
              <a:rPr lang="en-US" dirty="0"/>
              <a:t>slide breaker.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0" y="434343"/>
            <a:ext cx="665719" cy="660775"/>
          </a:xfrm>
          <a:prstGeom prst="rect">
            <a:avLst/>
          </a:prstGeom>
        </p:spPr>
      </p:pic>
      <p:cxnSp>
        <p:nvCxnSpPr>
          <p:cNvPr id="12" name="Straight Connector 11"/>
          <p:cNvCxnSpPr/>
          <p:nvPr/>
        </p:nvCxnSpPr>
        <p:spPr>
          <a:xfrm>
            <a:off x="3254375" y="6305796"/>
            <a:ext cx="79089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6162525"/>
            <a:ext cx="1877002" cy="31945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3254375" y="6410696"/>
            <a:ext cx="7908925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7781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6">
          <p15:clr>
            <a:srgbClr val="FBAE40"/>
          </p15:clr>
        </p15:guide>
        <p15:guide id="2" pos="7032">
          <p15:clr>
            <a:srgbClr val="FBAE40"/>
          </p15:clr>
        </p15:guide>
        <p15:guide id="3" pos="1272">
          <p15:clr>
            <a:srgbClr val="FBAE40"/>
          </p15:clr>
        </p15:guide>
        <p15:guide id="4" pos="928" userDrawn="1">
          <p15:clr>
            <a:srgbClr val="FBAE40"/>
          </p15:clr>
        </p15:guide>
        <p15:guide id="5" pos="9376" userDrawn="1">
          <p15:clr>
            <a:srgbClr val="FBAE40"/>
          </p15:clr>
        </p15:guide>
        <p15:guide id="6" pos="169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2E2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3254375" y="6305796"/>
            <a:ext cx="7908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901" y="6162525"/>
            <a:ext cx="1877002" cy="319457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3254375" y="6410696"/>
            <a:ext cx="7908925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434343"/>
            <a:ext cx="665719" cy="660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3791" y="0"/>
            <a:ext cx="2086923" cy="2663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FBD5D3D-989E-428E-A5B2-CECADA82CFDA}"/>
              </a:ext>
            </a:extLst>
          </p:cNvPr>
          <p:cNvSpPr txBox="1"/>
          <p:nvPr userDrawn="1"/>
        </p:nvSpPr>
        <p:spPr>
          <a:xfrm>
            <a:off x="2044700" y="6374627"/>
            <a:ext cx="9550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200" dirty="0">
                <a:latin typeface="Verdana" panose="020B0604030504040204" pitchFamily="34" charset="0"/>
              </a:rPr>
              <a:t>Copyright © 2020 by Pearson Education, Inc.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4688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5760" y="320040"/>
            <a:ext cx="11430000" cy="6217920"/>
          </a:xfrm>
          <a:prstGeom prst="rect">
            <a:avLst/>
          </a:prstGeom>
          <a:solidFill>
            <a:srgbClr val="FFF3F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831849" y="1280160"/>
            <a:ext cx="3457517" cy="1569918"/>
          </a:xfrm>
        </p:spPr>
        <p:txBody>
          <a:bodyPr anchor="b">
            <a:normAutofit/>
          </a:bodyPr>
          <a:lstStyle>
            <a:lvl1pPr>
              <a:defRPr sz="5400" b="1" baseline="0"/>
            </a:lvl1pPr>
          </a:lstStyle>
          <a:p>
            <a:r>
              <a:rPr lang="en-US" dirty="0"/>
              <a:t>Section </a:t>
            </a:r>
            <a:br>
              <a:rPr lang="en-US" dirty="0"/>
            </a:br>
            <a:r>
              <a:rPr lang="en-US" dirty="0"/>
              <a:t>Header.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838200" y="2993350"/>
            <a:ext cx="3457516" cy="2635554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rgbClr val="100F5E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More text for section breaker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More text for section breaker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More text for section breaker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More text for section breaker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More text for section breaker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More text for section breaker</a:t>
            </a:r>
          </a:p>
          <a:p>
            <a:pPr lvl="0"/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38200" y="6040185"/>
            <a:ext cx="10515600" cy="365125"/>
          </a:xfrm>
        </p:spPr>
        <p:txBody>
          <a:bodyPr/>
          <a:lstStyle/>
          <a:p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2987674" y="61834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6040185"/>
            <a:ext cx="1877002" cy="319457"/>
          </a:xfrm>
          <a:prstGeom prst="rect">
            <a:avLst/>
          </a:prstGeom>
        </p:spPr>
      </p:pic>
      <p:cxnSp>
        <p:nvCxnSpPr>
          <p:cNvPr id="14" name="Straight Connector 13"/>
          <p:cNvCxnSpPr/>
          <p:nvPr/>
        </p:nvCxnSpPr>
        <p:spPr>
          <a:xfrm>
            <a:off x="2987674" y="6288356"/>
            <a:ext cx="8366126" cy="0"/>
          </a:xfrm>
          <a:prstGeom prst="line">
            <a:avLst/>
          </a:prstGeom>
          <a:ln w="19050">
            <a:solidFill>
              <a:srgbClr val="FF2E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Picture Placeholder 12"/>
          <p:cNvSpPr>
            <a:spLocks noGrp="1"/>
          </p:cNvSpPr>
          <p:nvPr>
            <p:ph type="pic" sz="quarter" idx="12" hasCustomPrompt="1"/>
          </p:nvPr>
        </p:nvSpPr>
        <p:spPr>
          <a:xfrm>
            <a:off x="5403273" y="1279525"/>
            <a:ext cx="5950527" cy="4349379"/>
          </a:xfrm>
          <a:noFill/>
          <a:ln>
            <a:solidFill>
              <a:srgbClr val="FF2E2E"/>
            </a:solidFill>
          </a:ln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100F5E"/>
                </a:solidFill>
              </a:defRPr>
            </a:lvl1pPr>
          </a:lstStyle>
          <a:p>
            <a:r>
              <a:rPr lang="en-US" dirty="0"/>
              <a:t>Add image here</a:t>
            </a:r>
          </a:p>
        </p:txBody>
      </p:sp>
    </p:spTree>
    <p:extLst>
      <p:ext uri="{BB962C8B-B14F-4D97-AF65-F5344CB8AC3E}">
        <p14:creationId xmlns:p14="http://schemas.microsoft.com/office/powerpoint/2010/main" val="2471134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DF6EFB-3F44-496C-A842-1E0B3D3B975A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093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DF6EFB-3F44-496C-A842-1E0B3D3B975A}" type="datetimeFigureOut">
              <a:rPr lang="en-US" smtClean="0"/>
              <a:pPr/>
              <a:t>11/13/2021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B2350-5261-4F5C-9DF5-EF0D264FC8D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9951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066800" y="2590800"/>
            <a:ext cx="6952343" cy="1328569"/>
          </a:xfrm>
        </p:spPr>
        <p:txBody>
          <a:bodyPr wrap="square">
            <a:spAutoFit/>
          </a:bodyPr>
          <a:lstStyle/>
          <a:p>
            <a:r>
              <a:rPr lang="en-US" altLang="en-US" sz="4000" dirty="0" smtClean="0"/>
              <a:t>Introduction </a:t>
            </a:r>
            <a:r>
              <a:rPr lang="en-US" altLang="en-US" sz="4000" dirty="0"/>
              <a:t>to</a:t>
            </a:r>
            <a:r>
              <a:rPr lang="en-US" altLang="en-US" sz="4000" dirty="0">
                <a:solidFill>
                  <a:srgbClr val="FFFFFF"/>
                </a:solidFill>
              </a:rPr>
              <a:t> </a:t>
            </a:r>
            <a:endParaRPr lang="en-US" altLang="en-US" sz="4000" dirty="0" smtClean="0">
              <a:solidFill>
                <a:srgbClr val="FFFFFF"/>
              </a:solidFill>
            </a:endParaRPr>
          </a:p>
          <a:p>
            <a:r>
              <a:rPr lang="en-US" altLang="en-US" sz="4000" dirty="0" smtClean="0"/>
              <a:t>Analytics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940375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34269"/>
            <a:ext cx="11201400" cy="480131"/>
          </a:xfrm>
        </p:spPr>
        <p:txBody>
          <a:bodyPr wrap="square">
            <a:spAutoFit/>
          </a:bodyPr>
          <a:lstStyle/>
          <a:p>
            <a:r>
              <a:rPr lang="en-IN" sz="2800" dirty="0"/>
              <a:t>Key Characteristics &amp; Capabilities of Decision Support System</a:t>
            </a:r>
            <a:endParaRPr lang="en-US" sz="2800" dirty="0"/>
          </a:p>
        </p:txBody>
      </p:sp>
      <p:pic>
        <p:nvPicPr>
          <p:cNvPr id="3074" name="Picture 2" descr="A web diagram with Decision Support System (DSS) at the center leads to the following points:&#10;1. Provides support for semi structured or unstructured problems  &#10;2. Supports managers at all levels&#10;3. Supports individuals and groups&#10;4. Supports interdependent or sequential decisions&#10;5. Supports intelligence, design, choice, and implementation&#10;6. Support variety of decision processes and styles&#10;7. Is adaptable and flexible &#10;8. Provides interactivity, ease of use&#10;9. Improves effectiveness and efficiency&#10;10. Provides complete human control of the process&#10;11. Provides ease of development by end users&#10;12. Provides models and analysis&#10;13. Provides data access&#10;14. Can be standalone, integrated, and Web based tool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48"/>
          <a:stretch/>
        </p:blipFill>
        <p:spPr bwMode="auto">
          <a:xfrm>
            <a:off x="3523503" y="1012113"/>
            <a:ext cx="5315697" cy="5160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473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53400" cy="535531"/>
          </a:xfrm>
        </p:spPr>
        <p:txBody>
          <a:bodyPr wrap="square">
            <a:spAutoFit/>
          </a:bodyPr>
          <a:lstStyle/>
          <a:p>
            <a:r>
              <a:rPr lang="en-US" sz="3200" dirty="0"/>
              <a:t>Components of a </a:t>
            </a:r>
            <a:r>
              <a:rPr lang="en-US" sz="3200" spc="-450" dirty="0"/>
              <a:t>D S </a:t>
            </a:r>
            <a:r>
              <a:rPr lang="en-US" sz="3200" spc="-450" dirty="0" err="1"/>
              <a:t>S</a:t>
            </a:r>
            <a:endParaRPr lang="en-US" sz="3200" spc="-4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752600"/>
            <a:ext cx="5761630" cy="1448089"/>
          </a:xfr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FA3"/>
                </a:solidFill>
              </a:rPr>
              <a:t>The Data Management System</a:t>
            </a:r>
          </a:p>
          <a:p>
            <a:pPr marL="829818" lvl="1" indent="-342900"/>
            <a:r>
              <a:rPr lang="en-US" sz="2000" dirty="0" smtClean="0"/>
              <a:t>Database </a:t>
            </a:r>
            <a:r>
              <a:rPr lang="en-US" sz="2000" dirty="0"/>
              <a:t>management system (</a:t>
            </a:r>
            <a:r>
              <a:rPr lang="en-US" sz="2000" spc="-300" dirty="0"/>
              <a:t>D B M </a:t>
            </a:r>
            <a:r>
              <a:rPr lang="en-US" sz="2000" dirty="0"/>
              <a:t>S)</a:t>
            </a:r>
          </a:p>
          <a:p>
            <a:pPr marL="829818" lvl="1" indent="-342900"/>
            <a:r>
              <a:rPr lang="en-US" sz="2000" dirty="0"/>
              <a:t>Data directory</a:t>
            </a:r>
          </a:p>
          <a:p>
            <a:pPr marL="829818" lvl="1" indent="-342900"/>
            <a:r>
              <a:rPr lang="en-US" sz="2000" dirty="0"/>
              <a:t>Query facility</a:t>
            </a:r>
          </a:p>
        </p:txBody>
      </p:sp>
      <p:pic>
        <p:nvPicPr>
          <p:cNvPr id="4098" name="Picture 2" descr="• At the center, five boxes labeled as follows are contained within a rectangle:&#10;• Data Management&#10;• Model Management&#10;• External Models&#10;• Knowledge-Based Subsystems&#10;• User Interface&#10;• To the left, 3 cylinders, labeled ERP/POS, Legacy, and Web, etc., under the header Data followed by the phrase internal and/or external point to data management.&#10;• At the top, there are two boxes labeled the following:&#10;• Other computer-based systems &#10;• Internet, Intranet, Extranet&#10;• At the bottom, there are two boxes labeled the following:&#10;• Organizational Knowledgebase&#10;• Manager (user)&#10;• Multiple double-sided arrows extend between the following pairs of boxes:&#10;• Data Management and Model Management&#10;• Model Management and External Models&#10;• External Models and Knowledge-Based Subsystems&#10;• External Models and User Interface&#10;• Knowledge-Based Subsystems and User Interface&#10;• Data Management and Knowledge-Based Subsystems&#10;• Data Management and User Interface&#10;• Knowledge-Based Subsystems and Organizational Knowledgebase&#10;• User Interface and Manager (user)&#10;• Other computer-based systems and Internet, Intranet, Extranet&#10;• Two double sided arrows extend from Other computer-based systems and Internet, Intranet, Extranet to the rectangle in the cent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76"/>
          <a:stretch/>
        </p:blipFill>
        <p:spPr bwMode="auto">
          <a:xfrm>
            <a:off x="6781800" y="1628775"/>
            <a:ext cx="4870904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530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8153400" cy="535531"/>
          </a:xfrm>
        </p:spPr>
        <p:txBody>
          <a:bodyPr wrap="square">
            <a:spAutoFit/>
          </a:bodyPr>
          <a:lstStyle/>
          <a:p>
            <a:r>
              <a:rPr lang="en-US" sz="3200" dirty="0"/>
              <a:t>Components of a </a:t>
            </a:r>
            <a:r>
              <a:rPr lang="en-US" sz="3200" spc="-450" dirty="0"/>
              <a:t>D S </a:t>
            </a:r>
            <a:r>
              <a:rPr lang="en-US" sz="3200" spc="-450" dirty="0" err="1"/>
              <a:t>S</a:t>
            </a:r>
            <a:endParaRPr lang="en-US" sz="3200" spc="-45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5370" y="1752600"/>
            <a:ext cx="7819030" cy="2746906"/>
          </a:xfrm>
        </p:spPr>
        <p:txBody>
          <a:bodyPr wrap="square">
            <a:spAutoFit/>
          </a:bodyPr>
          <a:lstStyle/>
          <a:p>
            <a:pPr marL="457200" indent="-457200"/>
            <a:r>
              <a:rPr lang="en-IN" sz="2000" dirty="0">
                <a:solidFill>
                  <a:srgbClr val="007FA3"/>
                </a:solidFill>
              </a:rPr>
              <a:t>The Model Management Subsystem</a:t>
            </a:r>
            <a:endParaRPr lang="en-US" sz="2000" dirty="0">
              <a:solidFill>
                <a:srgbClr val="007FA3"/>
              </a:solidFill>
            </a:endParaRPr>
          </a:p>
          <a:p>
            <a:pPr marL="829818" lvl="1" indent="-342900"/>
            <a:r>
              <a:rPr lang="en-IN" sz="1800" dirty="0"/>
              <a:t>Model base</a:t>
            </a:r>
          </a:p>
          <a:p>
            <a:pPr marL="829818" lvl="1" indent="-342900"/>
            <a:r>
              <a:rPr lang="en-IN" sz="1800" dirty="0" err="1" smtClean="0"/>
              <a:t>Modeling</a:t>
            </a:r>
            <a:r>
              <a:rPr lang="en-IN" sz="1800" dirty="0" smtClean="0"/>
              <a:t> </a:t>
            </a:r>
            <a:r>
              <a:rPr lang="en-IN" sz="1800" dirty="0"/>
              <a:t>language</a:t>
            </a:r>
          </a:p>
          <a:p>
            <a:pPr marL="829818" lvl="1" indent="-342900"/>
            <a:r>
              <a:rPr lang="en-IN" sz="1800" dirty="0"/>
              <a:t>Model directory</a:t>
            </a:r>
          </a:p>
          <a:p>
            <a:pPr marL="829818" lvl="1" indent="-342900"/>
            <a:r>
              <a:rPr lang="en-IN" sz="1800" dirty="0"/>
              <a:t>Model execution, integration, and command processor</a:t>
            </a:r>
          </a:p>
          <a:p>
            <a:pPr indent="-198882"/>
            <a:r>
              <a:rPr lang="en-IN" sz="2000" dirty="0">
                <a:solidFill>
                  <a:srgbClr val="007FA3"/>
                </a:solidFill>
              </a:rPr>
              <a:t>The User Interface Subsystem</a:t>
            </a:r>
          </a:p>
          <a:p>
            <a:pPr indent="-198882"/>
            <a:r>
              <a:rPr lang="en-IN" sz="2000" dirty="0">
                <a:solidFill>
                  <a:srgbClr val="007FA3"/>
                </a:solidFill>
              </a:rPr>
              <a:t>The </a:t>
            </a:r>
            <a:r>
              <a:rPr lang="en-IN" sz="2000" dirty="0" smtClean="0">
                <a:solidFill>
                  <a:srgbClr val="007FA3"/>
                </a:solidFill>
              </a:rPr>
              <a:t>Knowledge-base </a:t>
            </a:r>
            <a:r>
              <a:rPr lang="en-IN" sz="2000" dirty="0">
                <a:solidFill>
                  <a:srgbClr val="007FA3"/>
                </a:solidFill>
              </a:rPr>
              <a:t>Subsystem</a:t>
            </a:r>
          </a:p>
          <a:p>
            <a:pPr marL="486918" lvl="1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669864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66"/>
            <a:ext cx="10591800" cy="867930"/>
          </a:xfrm>
        </p:spPr>
        <p:txBody>
          <a:bodyPr wrap="square">
            <a:spAutoFit/>
          </a:bodyPr>
          <a:lstStyle/>
          <a:p>
            <a:r>
              <a:rPr lang="en-IN" sz="2800" dirty="0"/>
              <a:t>Evolution of Decision Support, Business Intelligence,  Analytics, AI</a:t>
            </a:r>
            <a:endParaRPr lang="en-US" sz="2800" dirty="0"/>
          </a:p>
        </p:txBody>
      </p:sp>
      <p:pic>
        <p:nvPicPr>
          <p:cNvPr id="5122" name="Picture 2" descr="• 5 arrows shaded in different colors point to the right and are arranged one after the other labeled the following in order from left to right:&#10;• Decision Support Systems&#10;• Enterprise/Executive IS&#10;• Business Intelligence&#10;• Analytics&#10;• Big Data &#10;• Automation&#10;• A line with arrow heads pointing to the right and spaces for each decade from 1970s to 2020s represents the timeline of the evolution.&#10;• Decision support is below 1970s on the timeline and above it, the following are listed:&#10;• Decision Support Systems&#10;• AI/Expert Systems&#10;• Routine Reporting&#10;• Enterprise/Executive I S is below 1980s on the timeline and above it, the following are listed:&#10;• Enterprise Resource Planning&#10;• On-Demand Static Reporting&#10;• Relational DBMS&#10;• Business Intelligence is below 1990s and early 2000s on the timeline and above it, the following are listed:&#10;• Executive Information Systems&#10;• Dashboards, Scorecards&#10;• Data Warehousing&#10;• Analytics is below late 2000s on the timeline and above it, the following are listed:&#10;• Business Intelligence, BPM&#10;• Data/Text/Web Mining&#10;• Software as a Service&#10;• Big Data is under 2010s on the timeline and above it, the following are listed:&#10;• Social Network/Media Analytics&#10;• In-Memory/In-Database/MPP&#10;• Cloud, Big Data Analytics&#10;• Automation is under 2020s on the timeline and above it, the following are listed:&#10;• Robotics, Smart Robo-Assistants&#10;• Al/Deep Learning, loT/Sensors&#10;• Automated Analytic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234"/>
          <a:stretch/>
        </p:blipFill>
        <p:spPr bwMode="auto">
          <a:xfrm>
            <a:off x="871764" y="1752600"/>
            <a:ext cx="10449054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02955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862" y="914400"/>
            <a:ext cx="8153400" cy="480131"/>
          </a:xfrm>
        </p:spPr>
        <p:txBody>
          <a:bodyPr wrap="square">
            <a:spAutoFit/>
          </a:bodyPr>
          <a:lstStyle/>
          <a:p>
            <a:r>
              <a:rPr lang="en-IN" sz="2800" dirty="0"/>
              <a:t>A Framework for Business Intelligence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6313" y="2133600"/>
            <a:ext cx="9739952" cy="3041345"/>
          </a:xfrm>
        </p:spPr>
        <p:txBody>
          <a:bodyPr wrap="square">
            <a:spAutoFit/>
          </a:bodyPr>
          <a:lstStyle/>
          <a:p>
            <a:r>
              <a:rPr lang="en-US" sz="2000" dirty="0"/>
              <a:t>Definitions of business intelligence (</a:t>
            </a:r>
            <a:r>
              <a:rPr lang="en-US" sz="2000" spc="-300" dirty="0"/>
              <a:t>B </a:t>
            </a:r>
            <a:r>
              <a:rPr lang="en-US" sz="2000" dirty="0"/>
              <a:t>I)</a:t>
            </a:r>
          </a:p>
          <a:p>
            <a:r>
              <a:rPr lang="en-US" sz="2000" dirty="0"/>
              <a:t>A brief history of </a:t>
            </a:r>
            <a:r>
              <a:rPr lang="en-US" sz="2000" spc="-300" dirty="0"/>
              <a:t>B </a:t>
            </a:r>
            <a:r>
              <a:rPr lang="en-US" sz="2000" dirty="0"/>
              <a:t>I</a:t>
            </a:r>
          </a:p>
          <a:p>
            <a:r>
              <a:rPr lang="en-US" sz="2000" dirty="0"/>
              <a:t>The architecture of </a:t>
            </a:r>
            <a:r>
              <a:rPr lang="en-US" sz="2000" spc="-300" dirty="0"/>
              <a:t>B </a:t>
            </a:r>
            <a:r>
              <a:rPr lang="en-US" sz="2000" dirty="0"/>
              <a:t>I</a:t>
            </a:r>
          </a:p>
          <a:p>
            <a:pPr marL="829818" lvl="1" indent="-342900"/>
            <a:r>
              <a:rPr lang="en-US" sz="1800" dirty="0"/>
              <a:t>Data warehousing (</a:t>
            </a:r>
            <a:r>
              <a:rPr lang="en-US" sz="1800" spc="-300" dirty="0"/>
              <a:t>D </a:t>
            </a:r>
            <a:r>
              <a:rPr lang="en-US" sz="1800" dirty="0"/>
              <a:t>W) [as a foundation of </a:t>
            </a:r>
            <a:r>
              <a:rPr lang="en-US" sz="1800" spc="-300" dirty="0"/>
              <a:t>B </a:t>
            </a:r>
            <a:r>
              <a:rPr lang="en-US" sz="1800" dirty="0"/>
              <a:t>I]</a:t>
            </a:r>
          </a:p>
          <a:p>
            <a:pPr marL="829818" lvl="1" indent="-342900"/>
            <a:r>
              <a:rPr lang="en-US" sz="1800" dirty="0"/>
              <a:t>Business performance management (</a:t>
            </a:r>
            <a:r>
              <a:rPr lang="en-US" sz="1800" spc="-300" dirty="0"/>
              <a:t>B P </a:t>
            </a:r>
            <a:r>
              <a:rPr lang="en-US" sz="1800" dirty="0"/>
              <a:t>M)</a:t>
            </a:r>
          </a:p>
          <a:p>
            <a:pPr marL="829818" lvl="1" indent="-342900"/>
            <a:r>
              <a:rPr lang="en-US" sz="1800" dirty="0"/>
              <a:t>User interface (dashboard)</a:t>
            </a:r>
          </a:p>
          <a:p>
            <a:r>
              <a:rPr lang="en-US" sz="2000" dirty="0"/>
              <a:t>Transaction processing versus analytics processing</a:t>
            </a:r>
          </a:p>
          <a:p>
            <a:r>
              <a:rPr lang="en-US" sz="2000" dirty="0"/>
              <a:t>Appropriate planning and alignment of </a:t>
            </a:r>
            <a:r>
              <a:rPr lang="en-US" sz="2000" spc="-300" dirty="0"/>
              <a:t>B </a:t>
            </a:r>
            <a:r>
              <a:rPr lang="en-US" sz="2000" dirty="0"/>
              <a:t>I with the business strategy</a:t>
            </a:r>
          </a:p>
        </p:txBody>
      </p:sp>
    </p:spTree>
    <p:extLst>
      <p:ext uri="{BB962C8B-B14F-4D97-AF65-F5344CB8AC3E}">
        <p14:creationId xmlns:p14="http://schemas.microsoft.com/office/powerpoint/2010/main" val="13378203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4269"/>
            <a:ext cx="8153400" cy="480131"/>
          </a:xfrm>
        </p:spPr>
        <p:txBody>
          <a:bodyPr wrap="square">
            <a:spAutoFit/>
          </a:bodyPr>
          <a:lstStyle/>
          <a:p>
            <a:r>
              <a:rPr lang="en-IN" sz="2800" dirty="0"/>
              <a:t>Evolution of Business Intelligence (</a:t>
            </a:r>
            <a:r>
              <a:rPr lang="en-IN" sz="2800" spc="-450" dirty="0"/>
              <a:t>B </a:t>
            </a:r>
            <a:r>
              <a:rPr lang="en-IN" sz="2800" dirty="0"/>
              <a:t>I)</a:t>
            </a:r>
            <a:endParaRPr lang="en-US" sz="2800" dirty="0"/>
          </a:p>
        </p:txBody>
      </p:sp>
      <p:pic>
        <p:nvPicPr>
          <p:cNvPr id="6146" name="Picture 2" descr="• At the center is a box labeled Business Intelligence. There is also an illustration of a light bulb inside the box.&#10;• There are 18 text boxes surrounding Business Intelligence. &#10;• 14 of these point to Business Intelligence. They are labeled the following in clockwise order:&#10;• Data Marts&#10;• Data Warehouse&#10;• DSS&#10;• Spreadsheets (MS Excel)&#10;• Portals&#10;• Broadcasting Tools&#10;• Predictive Analytics&#10;• Data and Text Mining&#10;• Alerts and Notifications&#10;• Workflow&#10;• Scorecards and Dashboards&#10;• Digital Cockpits and Dashboards&#10;• OLAP&#10;• Financial Reporting&#10;• EIS/ESS&#10;• An arrow from Data warehouse points to Data Marts.&#10;• Boxes labeled Metadata and ETL point to Data warehouse.&#10;• A box labeled Querying and Reporting points to Metadata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4"/>
          <a:stretch/>
        </p:blipFill>
        <p:spPr bwMode="auto">
          <a:xfrm>
            <a:off x="2821814" y="1112262"/>
            <a:ext cx="6490833" cy="4983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44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153400" cy="480131"/>
          </a:xfrm>
        </p:spPr>
        <p:txBody>
          <a:bodyPr wrap="square">
            <a:spAutoFit/>
          </a:bodyPr>
          <a:lstStyle/>
          <a:p>
            <a:r>
              <a:rPr lang="en-IN" sz="2800" dirty="0"/>
              <a:t>Data Warehouse Framework</a:t>
            </a:r>
            <a:endParaRPr lang="en-US" sz="2800" dirty="0"/>
          </a:p>
        </p:txBody>
      </p:sp>
      <p:pic>
        <p:nvPicPr>
          <p:cNvPr id="8194" name="Picture 2" descr="The illustration shows 5 vertical layers.&#10;• The first layer is a vertical rectangle titled data sources with 5 cylinders. They are labeled the following:&#10;• ERP&#10;• Legacy&#10;• POS&#10;• Other OLTP/Web&#10;• External Data&#10;• An arrow leads to the second layer which is another vertical rectangle titled ETL processes with 5 boxes with the following labels:&#10;• Select&#10;• Extract&#10;• Transform&#10;• Integrate&#10;• Load&#10;• An arrow leads to the third layer which consists of 3 cylinders.&#10;• The first cylinder at the top is labeled Metadata and shaded blue.&#10;• The second cylinder is slightly larger than the first one and is labeled Enterprise Data Warehouse. It is shaded blue.&#10;• The third cylinder at the bottom is the same size as the second one and is labeled Replication. It is shaded violet.&#10;• The fourth layer is a vertical rectangle titled Data marts with 4 cylinders labeled the following:&#10;• Data mart (Marketing)&#10;• Data mart (Operations)&#10;• Data mart (Finance)&#10;• Data mart (...)&#10;• Enterprise Data Warehouse has 4 arrows pointing to each cylinder in the fourth layer.&#10;• A dotted line from Metadata labeled No data mart options points to the final layer.&#10;• A solid line runs from each cylinder to a rectangle block labeled API/Middleware.&#10;• The fifth layer is titled Applications (Visualization) and contains the following enclosed in a rectangle:&#10;• The phrase Data/Text Mining beside a graphic of a computer with a C. R. T. monitor.&#10;• The phrase OLAP, Dashboard, Web beside a graphic of a tablet with a stylus.&#10;• The phrase Routine Business Reporting beside a graphic of a computer with a slim monitor.&#10;• The phrase Custom-Built Applications beside a graphic of a laptop.&#10;• 4 double-sided arrows point from API/Middleware to each component in the final layer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383"/>
          <a:stretch/>
        </p:blipFill>
        <p:spPr bwMode="auto">
          <a:xfrm>
            <a:off x="765744" y="1295400"/>
            <a:ext cx="9017223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8085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8153400" cy="480131"/>
          </a:xfrm>
        </p:spPr>
        <p:txBody>
          <a:bodyPr wrap="square">
            <a:spAutoFit/>
          </a:bodyPr>
          <a:lstStyle/>
          <a:p>
            <a:r>
              <a:rPr lang="en-IN" sz="2800" dirty="0"/>
              <a:t>Analytics Overview</a:t>
            </a:r>
            <a:endParaRPr lang="en-US" sz="2800" dirty="0"/>
          </a:p>
        </p:txBody>
      </p:sp>
      <p:pic>
        <p:nvPicPr>
          <p:cNvPr id="9218" name="Picture 2" descr="• At the top, a rectangle is labeled Business Analytics. Arrows from Business Analytics point to 3 column headings of a table.&#10;• The 3 column headings in order from left to right are: Descriptive, Predictive, and Prescriptive.&#10;• The table has 3 rows with the following headings in order from top to bottom: Questions, Enablers, and Out-comes.&#10;• For the row heading Questions under column Descriptive are the following questions:&#10;• What happened?&#10;• What is happening?&#10;• For the row heading Enablers under column Descriptive is the following list:&#10;• Business reporting&#10;• Dashboards&#10;• Scorecards&#10;• Data warehousing &#10;• For the row heading Outcomes under column Descriptive is the following text: Well-defined business problems and opportunities.&#10;• For the row heading Questions under column Predictive is the following questions:&#10;• What will happen?&#10;• Why will it happen?&#10;• For the row heading Enablers under column Predictive is the following list:&#10;• Data mining&#10;• Text mining&#10;• Web/media mining&#10;• Forecasting&#10;• For the row heading Outcomes under column Predictive is the following text: Accurate projections of future events and outcomes.&#10;• For the row heading Questions under column Prescriptive is the following questions:&#10;• What should I do?&#10;• Why should I do it?&#10;• For the row heading Enablers under column Prescriptive is the following list:&#10;• Optimization&#10;• Simulation&#10;• Decision modeling&#10;• Expert systems&#10;• For the row heading Outcomes under column Prescriptive is the following text: Best possible business decisions and action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06"/>
          <a:stretch/>
        </p:blipFill>
        <p:spPr bwMode="auto">
          <a:xfrm>
            <a:off x="2879042" y="1005811"/>
            <a:ext cx="6874558" cy="5178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916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510470"/>
            <a:ext cx="8153400" cy="480131"/>
          </a:xfrm>
        </p:spPr>
        <p:txBody>
          <a:bodyPr wrap="square">
            <a:spAutoFit/>
          </a:bodyPr>
          <a:lstStyle/>
          <a:p>
            <a:r>
              <a:rPr lang="en-US" sz="2800" dirty="0"/>
              <a:t>Artificial Intelligence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10586113" cy="3733843"/>
          </a:xfrm>
        </p:spPr>
        <p:txBody>
          <a:bodyPr wrap="square">
            <a:spAutoFit/>
          </a:bodyPr>
          <a:lstStyle/>
          <a:p>
            <a:pPr marL="285750" indent="-285750"/>
            <a:r>
              <a:rPr lang="en-US" sz="2400" dirty="0"/>
              <a:t>What Is artificial intelligence (</a:t>
            </a:r>
            <a:r>
              <a:rPr lang="en-US" sz="2400" spc="-300" dirty="0"/>
              <a:t>A </a:t>
            </a:r>
            <a:r>
              <a:rPr lang="en-US" sz="2400" dirty="0"/>
              <a:t>I)?</a:t>
            </a:r>
          </a:p>
          <a:p>
            <a:pPr marL="781050" lvl="1" indent="-295275"/>
            <a:r>
              <a:rPr lang="en-US" sz="2000" dirty="0"/>
              <a:t>Technology that can learn to do things better over time.</a:t>
            </a:r>
          </a:p>
          <a:p>
            <a:pPr marL="781050" lvl="1" indent="-295275"/>
            <a:r>
              <a:rPr lang="en-US" sz="2000" dirty="0"/>
              <a:t>Technology that can understand human language.</a:t>
            </a:r>
          </a:p>
          <a:p>
            <a:pPr marL="781050" lvl="1" indent="-295275"/>
            <a:r>
              <a:rPr lang="en-US" sz="2000" dirty="0"/>
              <a:t>Technology that can answer questions.</a:t>
            </a:r>
          </a:p>
          <a:p>
            <a:pPr marL="285750" indent="-285750"/>
            <a:endParaRPr lang="en-US" sz="2400" dirty="0" smtClean="0"/>
          </a:p>
          <a:p>
            <a:pPr marL="285750" indent="-285750"/>
            <a:r>
              <a:rPr lang="en-US" sz="2400" dirty="0" smtClean="0"/>
              <a:t>The </a:t>
            </a:r>
            <a:r>
              <a:rPr lang="en-US" sz="2400" dirty="0"/>
              <a:t>major benefits of </a:t>
            </a:r>
            <a:r>
              <a:rPr lang="en-US" sz="2400" spc="-300" dirty="0"/>
              <a:t>A </a:t>
            </a:r>
            <a:r>
              <a:rPr lang="en-US" sz="2400" dirty="0"/>
              <a:t>I</a:t>
            </a:r>
          </a:p>
          <a:p>
            <a:pPr marL="781050" lvl="1" indent="-295275"/>
            <a:r>
              <a:rPr lang="en-US" sz="2000" dirty="0"/>
              <a:t>Reduction in the cost of performing work. </a:t>
            </a:r>
          </a:p>
          <a:p>
            <a:pPr marL="781050" lvl="1" indent="-295275"/>
            <a:r>
              <a:rPr lang="en-US" sz="2000" dirty="0"/>
              <a:t>Work can be performed much faster.</a:t>
            </a:r>
          </a:p>
          <a:p>
            <a:pPr marL="781050" lvl="1" indent="-295275"/>
            <a:r>
              <a:rPr lang="en-US" sz="2000" dirty="0"/>
              <a:t>Work is more consistent than human work.</a:t>
            </a:r>
          </a:p>
          <a:p>
            <a:pPr marL="781050" lvl="1" indent="-295275"/>
            <a:r>
              <a:rPr lang="en-US" sz="2000" dirty="0"/>
              <a:t>Increased productivity, </a:t>
            </a:r>
            <a:r>
              <a:rPr lang="en-US" sz="2000" dirty="0" smtClean="0"/>
              <a:t>profitability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173564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34269"/>
            <a:ext cx="8153400" cy="480131"/>
          </a:xfrm>
        </p:spPr>
        <p:txBody>
          <a:bodyPr wrap="square">
            <a:spAutoFit/>
          </a:bodyPr>
          <a:lstStyle/>
          <a:p>
            <a:r>
              <a:rPr lang="en-IN" sz="2800" dirty="0"/>
              <a:t>Overview of Analytics Ecosystem</a:t>
            </a:r>
            <a:endParaRPr lang="en-US" sz="2800" dirty="0"/>
          </a:p>
        </p:txBody>
      </p:sp>
      <p:pic>
        <p:nvPicPr>
          <p:cNvPr id="11266" name="Picture 2" descr="• At the center of the graphic is an ellipse labeled Analytics User Organization.&#10;• Surrounding the ellipse are 2 layers of petals with labels on each petal&#10;• The first layer has 4 petals. They are labeled the following in clockwise order:&#10;• Regulators and Policy Makers&#10;• Analytics Industry Analysts and Influencers&#10;• Academic Institutions and Certification Agencies&#10;• Application Developers: Industry Specific or General&#10;• The first layer has 6 petals. They are labeled the following in clockwise order:&#10;• Data Management Infrastructure Providers&#10;• Data Warehouse Providers&#10;• Middleware Providers&#10;• Data Service Providers&#10;• Analytics-Focused Software Developers&#10;• Data Generation Infrastructure Provid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7"/>
          <a:stretch/>
        </p:blipFill>
        <p:spPr bwMode="auto">
          <a:xfrm>
            <a:off x="3429000" y="1143000"/>
            <a:ext cx="5834321" cy="4952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9228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854"/>
            <a:ext cx="10515600" cy="535531"/>
          </a:xfrm>
        </p:spPr>
        <p:txBody>
          <a:bodyPr wrap="square">
            <a:spAutoFit/>
          </a:bodyPr>
          <a:lstStyle/>
          <a:p>
            <a:r>
              <a:rPr lang="en-IN" altLang="en-US" sz="3200" dirty="0"/>
              <a:t>Learning Objectives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3760004"/>
          </a:xfr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Understand the need for computerized support of managerial decision making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Understand the development of systems for providing decision-making support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Recognize the evolution of such computerized support to the current state of analytics/data science and artificial intelligence.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Describe the business intelligence (BI) methodology and concepts.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Understand the different types of analytics and review 	selected applications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Understand the basic concepts of artificial intelligence (AI) and see selected applications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Understand the analytics ecosystem to identify various key players and career opportunities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4379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01908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854"/>
            <a:ext cx="10515600" cy="535531"/>
          </a:xfrm>
        </p:spPr>
        <p:txBody>
          <a:bodyPr wrap="square">
            <a:spAutoFit/>
          </a:bodyPr>
          <a:lstStyle/>
          <a:p>
            <a:r>
              <a:rPr lang="en-US" sz="3200" dirty="0"/>
              <a:t>Decision Making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2800767"/>
          </a:xfrm>
        </p:spPr>
        <p:txBody>
          <a:bodyPr wrap="square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/>
              <a:t>Understand </a:t>
            </a:r>
            <a:r>
              <a:rPr lang="en-US" sz="2000" dirty="0"/>
              <a:t>the decision you have to make.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Collect all the information.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Identify the alternatives.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Evaluate the pros and cons.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Select the best alternative.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Make the decision.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Evaluate the impact of your decision</a:t>
            </a:r>
          </a:p>
        </p:txBody>
      </p:sp>
    </p:spTree>
    <p:extLst>
      <p:ext uri="{BB962C8B-B14F-4D97-AF65-F5344CB8AC3E}">
        <p14:creationId xmlns:p14="http://schemas.microsoft.com/office/powerpoint/2010/main" val="2601560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65854"/>
            <a:ext cx="10515600" cy="535531"/>
          </a:xfrm>
        </p:spPr>
        <p:txBody>
          <a:bodyPr wrap="square">
            <a:spAutoFit/>
          </a:bodyPr>
          <a:lstStyle/>
          <a:p>
            <a:r>
              <a:rPr lang="en-US" sz="3200" dirty="0"/>
              <a:t>Technologies for Data Analysis &amp; Decision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44683"/>
            <a:ext cx="10515600" cy="2800767"/>
          </a:xfr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Group communication and collaboration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 smtClean="0"/>
              <a:t>Data management – </a:t>
            </a:r>
            <a:r>
              <a:rPr lang="en-US" sz="2000" dirty="0"/>
              <a:t>m</a:t>
            </a:r>
            <a:r>
              <a:rPr lang="en-US" sz="2000" dirty="0" smtClean="0"/>
              <a:t>anaging </a:t>
            </a:r>
            <a:r>
              <a:rPr lang="en-US" sz="2000" dirty="0"/>
              <a:t>giant data warehouses and Big Data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Analytical support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Overcoming cognitive limits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Knowledge management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Anywhere, anytime support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/>
              <a:t>Innovation and artificial intelligence</a:t>
            </a:r>
          </a:p>
        </p:txBody>
      </p:sp>
    </p:spTree>
    <p:extLst>
      <p:ext uri="{BB962C8B-B14F-4D97-AF65-F5344CB8AC3E}">
        <p14:creationId xmlns:p14="http://schemas.microsoft.com/office/powerpoint/2010/main" val="301886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• Three phases are arranged one below the other, each with an arrow leading to the next phase. &#10;• Reality, through simplification and assumptions, leads to Intelligence. &#10;• The box titled Intelligence lists the following:&#10;• Organization objectives&#10;• Search and scanning procedures&#10;• Data collection&#10;• Problem identification&#10;• Problem ownership&#10;• Problem classification&#10;• Problem statement&#10;• An arrow labeled Problem Statement leads to a box titled Design that lists the following:&#10;• Formulate a model&#10;• Set criteria for choice&#10;• Search for alternatives&#10;• Predict and measure outcomes&#10;• An arrow labeled Alternatives leads to a box titled Choice that lists the following:&#10;• Solution to the model&#10;• Sensitivity analysis&#10;• Selection to the best (good) alternative(s)&#10;• Plan for implementation&#10;• Choice points to Implementation of the solution. &#10;• From this box, Success leads back to Reality and Failure leads back to Choice, Design and Intelligence.&#10;• Design and Choice each have arrows labeled Validation of the Model and Verification, Testing of the Proposed Solution respectively, that point to Reality.&#10;• An arrow from Reality with the labels Simplification and Assumptions leads to Intelligence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62"/>
          <a:stretch/>
        </p:blipFill>
        <p:spPr bwMode="auto">
          <a:xfrm>
            <a:off x="3886200" y="1065854"/>
            <a:ext cx="5183503" cy="494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C8F7864-87AD-444E-BC4A-7717E58BC376}"/>
              </a:ext>
            </a:extLst>
          </p:cNvPr>
          <p:cNvSpPr txBox="1">
            <a:spLocks/>
          </p:cNvSpPr>
          <p:nvPr/>
        </p:nvSpPr>
        <p:spPr>
          <a:xfrm>
            <a:off x="838200" y="378869"/>
            <a:ext cx="10515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Decision Making Process</a:t>
            </a:r>
          </a:p>
        </p:txBody>
      </p:sp>
    </p:spTree>
    <p:extLst>
      <p:ext uri="{BB962C8B-B14F-4D97-AF65-F5344CB8AC3E}">
        <p14:creationId xmlns:p14="http://schemas.microsoft.com/office/powerpoint/2010/main" val="211436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8" y="2180453"/>
            <a:ext cx="10495722" cy="2045688"/>
          </a:xfrm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  <a:tabLst>
                <a:tab pos="542925" algn="l"/>
              </a:tabLst>
            </a:pPr>
            <a:r>
              <a:rPr lang="en-US" sz="2400" dirty="0">
                <a:solidFill>
                  <a:srgbClr val="FF0000"/>
                </a:solidFill>
              </a:rPr>
              <a:t>Phase 1 - The Intelligence Phase: Problem (or Opportunity) Identification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 smtClean="0"/>
              <a:t>Data </a:t>
            </a:r>
            <a:r>
              <a:rPr lang="en-US" sz="2000" dirty="0"/>
              <a:t>collection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Problem classification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Problem decomposition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/>
              <a:t>Problem ownership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7EDF4-B67B-4BF1-9275-604FF0F888E0}"/>
              </a:ext>
            </a:extLst>
          </p:cNvPr>
          <p:cNvSpPr txBox="1">
            <a:spLocks/>
          </p:cNvSpPr>
          <p:nvPr/>
        </p:nvSpPr>
        <p:spPr>
          <a:xfrm>
            <a:off x="838200" y="1065854"/>
            <a:ext cx="10515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Decision Making Processes</a:t>
            </a:r>
          </a:p>
        </p:txBody>
      </p:sp>
    </p:spTree>
    <p:extLst>
      <p:ext uri="{BB962C8B-B14F-4D97-AF65-F5344CB8AC3E}">
        <p14:creationId xmlns:p14="http://schemas.microsoft.com/office/powerpoint/2010/main" val="197661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8" y="2180453"/>
            <a:ext cx="10495722" cy="2525307"/>
          </a:xfr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Phase 2 - The Design Phase</a:t>
            </a:r>
          </a:p>
          <a:p>
            <a:pPr marL="1028700" lvl="1" indent="-342900">
              <a:buClr>
                <a:schemeClr val="tx1"/>
              </a:buClr>
              <a:tabLst>
                <a:tab pos="542925" algn="l"/>
              </a:tabLst>
            </a:pPr>
            <a:r>
              <a:rPr lang="en-US" sz="1800" dirty="0">
                <a:solidFill>
                  <a:srgbClr val="100F5E"/>
                </a:solidFill>
              </a:rPr>
              <a:t>Models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Phase 3 - The Choice Phase </a:t>
            </a:r>
          </a:p>
          <a:p>
            <a:pPr marL="971550" lvl="1" indent="-285750">
              <a:buClr>
                <a:schemeClr val="tx1"/>
              </a:buClr>
              <a:tabLst>
                <a:tab pos="542925" algn="l"/>
              </a:tabLst>
            </a:pPr>
            <a:r>
              <a:rPr lang="en-US" sz="1800" dirty="0">
                <a:solidFill>
                  <a:srgbClr val="100F5E"/>
                </a:solidFill>
              </a:rPr>
              <a:t>Evaluating alternatives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Phase 4 - The Implementation Phase</a:t>
            </a:r>
          </a:p>
          <a:p>
            <a:pPr marL="971550" lvl="1" indent="-285750">
              <a:buClr>
                <a:schemeClr val="tx1"/>
              </a:buClr>
              <a:tabLst>
                <a:tab pos="542925" algn="l"/>
              </a:tabLst>
            </a:pPr>
            <a:r>
              <a:rPr lang="en-US" sz="1800" dirty="0">
                <a:solidFill>
                  <a:srgbClr val="100F5E"/>
                </a:solidFill>
              </a:rPr>
              <a:t>Implementing the solution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Phase 5 - The Monitoring Phase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7EDF4-B67B-4BF1-9275-604FF0F888E0}"/>
              </a:ext>
            </a:extLst>
          </p:cNvPr>
          <p:cNvSpPr txBox="1">
            <a:spLocks/>
          </p:cNvSpPr>
          <p:nvPr/>
        </p:nvSpPr>
        <p:spPr>
          <a:xfrm>
            <a:off x="838200" y="1065854"/>
            <a:ext cx="10515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Decision Making Processes</a:t>
            </a:r>
          </a:p>
        </p:txBody>
      </p:sp>
    </p:spTree>
    <p:extLst>
      <p:ext uri="{BB962C8B-B14F-4D97-AF65-F5344CB8AC3E}">
        <p14:creationId xmlns:p14="http://schemas.microsoft.com/office/powerpoint/2010/main" val="695322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78" y="2180453"/>
            <a:ext cx="10495722" cy="2746906"/>
          </a:xfrm>
        </p:spPr>
        <p:txBody>
          <a:bodyPr wrap="square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Degree of structuredness</a:t>
            </a:r>
          </a:p>
          <a:p>
            <a:pPr marL="1028700" lvl="1" indent="-342900">
              <a:buClr>
                <a:schemeClr val="tx1"/>
              </a:buClr>
              <a:tabLst>
                <a:tab pos="542925" algn="l"/>
              </a:tabLst>
            </a:pPr>
            <a:r>
              <a:rPr lang="en-US" sz="1800" dirty="0">
                <a:solidFill>
                  <a:srgbClr val="100F5E"/>
                </a:solidFill>
              </a:rPr>
              <a:t>Structured, unstructured, semi-structured problems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  <a:tabLst>
                <a:tab pos="542925" algn="l"/>
              </a:tabLst>
            </a:pPr>
            <a:r>
              <a:rPr lang="en-US" sz="2000" dirty="0">
                <a:solidFill>
                  <a:srgbClr val="FF0000"/>
                </a:solidFill>
              </a:rPr>
              <a:t>Type of control</a:t>
            </a:r>
          </a:p>
          <a:p>
            <a:pPr marL="829818" lvl="1" indent="-342900"/>
            <a:r>
              <a:rPr lang="en-US" sz="1800" dirty="0">
                <a:solidFill>
                  <a:srgbClr val="100F5E"/>
                </a:solidFill>
              </a:rPr>
              <a:t>Operational, managerial, strategic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The decision Support </a:t>
            </a:r>
            <a:r>
              <a:rPr lang="en-US" sz="2000" dirty="0" smtClean="0">
                <a:solidFill>
                  <a:srgbClr val="FF0000"/>
                </a:solidFill>
              </a:rPr>
              <a:t>matrix</a:t>
            </a:r>
            <a:endParaRPr lang="en-US" sz="2000" dirty="0">
              <a:solidFill>
                <a:srgbClr val="FF0000"/>
              </a:solidFill>
            </a:endParaRPr>
          </a:p>
          <a:p>
            <a:pPr marL="829818" lvl="1" indent="-342900"/>
            <a:r>
              <a:rPr lang="en-US" sz="1800" dirty="0">
                <a:solidFill>
                  <a:srgbClr val="100F5E"/>
                </a:solidFill>
              </a:rPr>
              <a:t>Structured decisions</a:t>
            </a:r>
          </a:p>
          <a:p>
            <a:pPr marL="829818" lvl="1" indent="-342900"/>
            <a:r>
              <a:rPr lang="en-US" sz="1800" dirty="0">
                <a:solidFill>
                  <a:srgbClr val="100F5E"/>
                </a:solidFill>
              </a:rPr>
              <a:t>Unstructured decisions</a:t>
            </a:r>
          </a:p>
          <a:p>
            <a:pPr marL="829818" lvl="1" indent="-342900"/>
            <a:r>
              <a:rPr lang="en-US" sz="1800" dirty="0">
                <a:solidFill>
                  <a:srgbClr val="100F5E"/>
                </a:solidFill>
              </a:rPr>
              <a:t>Semi-structured problems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97EDF4-B67B-4BF1-9275-604FF0F888E0}"/>
              </a:ext>
            </a:extLst>
          </p:cNvPr>
          <p:cNvSpPr txBox="1">
            <a:spLocks/>
          </p:cNvSpPr>
          <p:nvPr/>
        </p:nvSpPr>
        <p:spPr>
          <a:xfrm>
            <a:off x="838200" y="1065854"/>
            <a:ext cx="10515600" cy="53553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3200" dirty="0"/>
              <a:t>The Classical Decision Support System Framework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0523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0154" y="304800"/>
            <a:ext cx="8153400" cy="535531"/>
          </a:xfrm>
        </p:spPr>
        <p:txBody>
          <a:bodyPr wrap="square">
            <a:spAutoFit/>
          </a:bodyPr>
          <a:lstStyle/>
          <a:p>
            <a:r>
              <a:rPr lang="en-US" sz="3200" dirty="0"/>
              <a:t>Decision Support Framework</a:t>
            </a:r>
          </a:p>
        </p:txBody>
      </p:sp>
      <p:pic>
        <p:nvPicPr>
          <p:cNvPr id="2050" name="Picture 2" descr="The table has 3 columns and 3 rows. The column headings in order from left to right are Operational Control, Managerial Control, and Strategic Planning. The row headings are Structured, Semi structured, and Unstructured.&#10;• For the row heading Structured under Operational Control is the following list:&#10;• Monitoring accounts receivable&#10;• Monitoring accounts payable&#10;• Placing order entries&#10;• For the row heading Structured under Managerial Control is the following list:&#10;• Analyzing budget&#10;• Forecasting short-term&#10;• Reporting on personnel&#10;• Making or buying&#10;• For the row heading Structured under Strategic Planning is the following list:&#10;• Managing finances&#10;• Monitoring investment portfolio&#10;• Locating warehouse&#10;• Monitoring distribution systems&#10;• For the row heading Semi structured under Operational Control is the following list:&#10;• Scheduling production&#10;• Controlling inventory&#10;• For the row heading Semi structured under Managerial Control is the following list:&#10;• Evaluating credit&#10;• Preparing budget&#10;• Laying out plant&#10;• Scheduling project&#10;• Designing reward system&#10;• Categorizing inventory&#10;• For the row heading Semi structured under Strategic Planning is the following list:&#10;• Building a new plant&#10;• Planning mergers and acquisitions&#10;• Planning new products&#10;• Planning compensation&#10;• Providing quality assurance&#10;• Establishing human resources policies&#10;• Planning inventory&#10;• For the row heading Unstructured under Operational Control is the following list:&#10;• Buying software&#10;• Approving loans&#10;• Operating a help desk&#10;• Selecting a cover for a magazine&#10;• For the row heading Unstructured under Managerial Control is the following list:&#10;• Negotiating&#10;• Recruiting an executive&#10;• Buying hardware&#10;• Lobbying&#10;• For the row heading Unstructured under Strategic Planning is the following list:&#10;• Planning research and development&#10;• Developing new technologies&#10;• Planning social responsibility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44"/>
          <a:stretch/>
        </p:blipFill>
        <p:spPr bwMode="auto">
          <a:xfrm>
            <a:off x="3114675" y="1028701"/>
            <a:ext cx="5667914" cy="514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2231733"/>
      </p:ext>
    </p:extLst>
  </p:cSld>
  <p:clrMapOvr>
    <a:masterClrMapping/>
  </p:clrMapOvr>
</p:sld>
</file>

<file path=ppt/theme/theme1.xml><?xml version="1.0" encoding="utf-8"?>
<a:theme xmlns:a="http://schemas.openxmlformats.org/drawingml/2006/main" name="Java - Chapter 1 - Introduction">
  <a:themeElements>
    <a:clrScheme name="Semicolon - Brand">
      <a:dk1>
        <a:srgbClr val="FF0000"/>
      </a:dk1>
      <a:lt1>
        <a:sysClr val="window" lastClr="FFFFFF"/>
      </a:lt1>
      <a:dk2>
        <a:srgbClr val="FF0000"/>
      </a:dk2>
      <a:lt2>
        <a:srgbClr val="FFF3F3"/>
      </a:lt2>
      <a:accent1>
        <a:srgbClr val="FF6131"/>
      </a:accent1>
      <a:accent2>
        <a:srgbClr val="FFA631"/>
      </a:accent2>
      <a:accent3>
        <a:srgbClr val="38516D"/>
      </a:accent3>
      <a:accent4>
        <a:srgbClr val="F5E232"/>
      </a:accent4>
      <a:accent5>
        <a:srgbClr val="100F5E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Pearson 508">
      <a:dk1>
        <a:sysClr val="windowText" lastClr="000000"/>
      </a:dk1>
      <a:lt1>
        <a:sysClr val="window" lastClr="FFFFFF"/>
      </a:lt1>
      <a:dk2>
        <a:srgbClr val="000000"/>
      </a:dk2>
      <a:lt2>
        <a:srgbClr val="EEEEEE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 Classic 2">
      <a:maj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1400</TotalTime>
  <Words>552</Words>
  <Application>Microsoft Office PowerPoint</Application>
  <PresentationFormat>Widescreen</PresentationFormat>
  <Paragraphs>116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Verdana</vt:lpstr>
      <vt:lpstr>Java - Chapter 1 - Introduction</vt:lpstr>
      <vt:lpstr>PowerPoint Presentation</vt:lpstr>
      <vt:lpstr>Learning Objectives</vt:lpstr>
      <vt:lpstr>Decision Making Process</vt:lpstr>
      <vt:lpstr>Technologies for Data Analysis &amp; Decision Support</vt:lpstr>
      <vt:lpstr>PowerPoint Presentation</vt:lpstr>
      <vt:lpstr>PowerPoint Presentation</vt:lpstr>
      <vt:lpstr>PowerPoint Presentation</vt:lpstr>
      <vt:lpstr>PowerPoint Presentation</vt:lpstr>
      <vt:lpstr>Decision Support Framework</vt:lpstr>
      <vt:lpstr>Key Characteristics &amp; Capabilities of Decision Support System</vt:lpstr>
      <vt:lpstr>Components of a D S S</vt:lpstr>
      <vt:lpstr>Components of a D S S</vt:lpstr>
      <vt:lpstr>Evolution of Decision Support, Business Intelligence,  Analytics, AI</vt:lpstr>
      <vt:lpstr>A Framework for Business Intelligence</vt:lpstr>
      <vt:lpstr>Evolution of Business Intelligence (B I)</vt:lpstr>
      <vt:lpstr>Data Warehouse Framework</vt:lpstr>
      <vt:lpstr>Analytics Overview</vt:lpstr>
      <vt:lpstr>Artificial Intelligence Overview</vt:lpstr>
      <vt:lpstr>Overview of Analytics Ecosystem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Semicolon</dc:creator>
  <cp:lastModifiedBy>Sam</cp:lastModifiedBy>
  <cp:revision>45</cp:revision>
  <dcterms:created xsi:type="dcterms:W3CDTF">2020-07-17T19:51:09Z</dcterms:created>
  <dcterms:modified xsi:type="dcterms:W3CDTF">2021-11-14T18:22:47Z</dcterms:modified>
</cp:coreProperties>
</file>