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0"/>
  </p:notesMasterIdLst>
  <p:handoutMasterIdLst>
    <p:handoutMasterId r:id="rId21"/>
  </p:handoutMasterIdLst>
  <p:sldIdLst>
    <p:sldId id="1074" r:id="rId2"/>
    <p:sldId id="1135" r:id="rId3"/>
    <p:sldId id="1212" r:id="rId4"/>
    <p:sldId id="1171" r:id="rId5"/>
    <p:sldId id="1172" r:id="rId6"/>
    <p:sldId id="1173" r:id="rId7"/>
    <p:sldId id="1174" r:id="rId8"/>
    <p:sldId id="1177" r:id="rId9"/>
    <p:sldId id="1178" r:id="rId10"/>
    <p:sldId id="1214" r:id="rId11"/>
    <p:sldId id="1180" r:id="rId12"/>
    <p:sldId id="1181" r:id="rId13"/>
    <p:sldId id="1182" r:id="rId14"/>
    <p:sldId id="1186" r:id="rId15"/>
    <p:sldId id="1215" r:id="rId16"/>
    <p:sldId id="1192" r:id="rId17"/>
    <p:sldId id="1194" r:id="rId18"/>
    <p:sldId id="12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36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  <p15:guide id="5" orient="horz" pos="912" userDrawn="1">
          <p15:clr>
            <a:srgbClr val="A4A3A4"/>
          </p15:clr>
        </p15:guide>
        <p15:guide id="6" orient="horz" pos="672" userDrawn="1">
          <p15:clr>
            <a:srgbClr val="A4A3A4"/>
          </p15:clr>
        </p15:guide>
        <p15:guide id="7" pos="384" userDrawn="1">
          <p15:clr>
            <a:srgbClr val="A4A3A4"/>
          </p15:clr>
        </p15:guide>
        <p15:guide id="8" pos="7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99008C"/>
    <a:srgbClr val="001581"/>
    <a:srgbClr val="82007C"/>
    <a:srgbClr val="96008F"/>
    <a:srgbClr val="595375"/>
    <a:srgbClr val="6B638B"/>
    <a:srgbClr val="000000"/>
    <a:srgbClr val="FDB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5" autoAdjust="0"/>
    <p:restoredTop sz="81074" autoAdjust="0"/>
  </p:normalViewPr>
  <p:slideViewPr>
    <p:cSldViewPr>
      <p:cViewPr varScale="1">
        <p:scale>
          <a:sx n="69" d="100"/>
          <a:sy n="69" d="100"/>
        </p:scale>
        <p:origin x="112" y="44"/>
      </p:cViewPr>
      <p:guideLst>
        <p:guide orient="horz" pos="2160"/>
        <p:guide pos="3840"/>
        <p:guide orient="horz" pos="336"/>
        <p:guide orient="horz" pos="3984"/>
        <p:guide orient="horz" pos="912"/>
        <p:guide orient="horz" pos="672"/>
        <p:guide pos="384"/>
        <p:guide pos="7232"/>
      </p:guideLst>
    </p:cSldViewPr>
  </p:slideViewPr>
  <p:outlineViewPr>
    <p:cViewPr>
      <p:scale>
        <a:sx n="33" d="100"/>
        <a:sy n="33" d="100"/>
      </p:scale>
      <p:origin x="0" y="15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If this PowerPoint presentation contains mathematical equations, you may need to check that your computer has the following installed: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1) Math Type Plugin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2) Math Player (free versions available)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8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7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Slide 2 </a:t>
            </a:r>
            <a:r>
              <a:rPr lang="en-US" sz="12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is list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of textbook LO numbers and statements</a:t>
            </a:r>
          </a:p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1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1" y="0"/>
            <a:ext cx="2086923" cy="266310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39257" y="2536404"/>
            <a:ext cx="4608327" cy="1867463"/>
          </a:xfrm>
        </p:spPr>
        <p:txBody>
          <a:bodyPr>
            <a:noAutofit/>
          </a:bodyPr>
          <a:lstStyle>
            <a:lvl1pPr marL="0" indent="0">
              <a:buNone/>
              <a:defRPr sz="6000" b="1" baseline="0">
                <a:solidFill>
                  <a:srgbClr val="FF2E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</a:t>
            </a:r>
          </a:p>
          <a:p>
            <a:pPr lvl="0"/>
            <a:r>
              <a:rPr lang="en-US" dirty="0"/>
              <a:t>– Ipsum.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216275" y="6305796"/>
            <a:ext cx="79470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39258" y="4614421"/>
            <a:ext cx="5047714" cy="39994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3851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 sed.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6162525"/>
            <a:ext cx="1877002" cy="319457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216275" y="6410696"/>
            <a:ext cx="79470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4343"/>
            <a:ext cx="665719" cy="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5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72">
          <p15:clr>
            <a:srgbClr val="FBAE40"/>
          </p15:clr>
        </p15:guide>
        <p15:guide id="4" pos="70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38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96900" y="3048000"/>
            <a:ext cx="109728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09600" y="4495800"/>
            <a:ext cx="10871200" cy="68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56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88563"/>
            <a:ext cx="10515600" cy="1090113"/>
          </a:xfrm>
        </p:spPr>
        <p:txBody>
          <a:bodyPr>
            <a:normAutofit/>
          </a:bodyPr>
          <a:lstStyle>
            <a:lvl1pPr>
              <a:defRPr sz="48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144683"/>
            <a:ext cx="10515600" cy="376285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7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5867400" y="1279525"/>
            <a:ext cx="5486400" cy="3679825"/>
          </a:xfrm>
          <a:noFill/>
          <a:ln>
            <a:solidFill>
              <a:srgbClr val="FF2E2E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00F5E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1849" y="1280160"/>
            <a:ext cx="3457517" cy="1569918"/>
          </a:xfrm>
        </p:spPr>
        <p:txBody>
          <a:bodyPr anchor="b">
            <a:normAutofit/>
          </a:bodyPr>
          <a:lstStyle>
            <a:lvl1pPr>
              <a:defRPr sz="5400" b="1" baseline="0"/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2993350"/>
            <a:ext cx="3457516" cy="1966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100F5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More text for 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260416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88563"/>
            <a:ext cx="10515600" cy="1090113"/>
          </a:xfrm>
        </p:spPr>
        <p:txBody>
          <a:bodyPr>
            <a:normAutofit/>
          </a:bodyPr>
          <a:lstStyle>
            <a:lvl1pPr>
              <a:defRPr sz="48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144683"/>
            <a:ext cx="5170714" cy="376285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183086" y="2144682"/>
            <a:ext cx="5170714" cy="376285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</p:spTree>
    <p:extLst>
      <p:ext uri="{BB962C8B-B14F-4D97-AF65-F5344CB8AC3E}">
        <p14:creationId xmlns:p14="http://schemas.microsoft.com/office/powerpoint/2010/main" val="91809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2021947"/>
            <a:ext cx="5157787" cy="48312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A6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21947"/>
            <a:ext cx="5183188" cy="48312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A6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88563"/>
            <a:ext cx="10515600" cy="1090113"/>
          </a:xfrm>
        </p:spPr>
        <p:txBody>
          <a:bodyPr>
            <a:normAutofit/>
          </a:bodyPr>
          <a:lstStyle>
            <a:lvl1pPr>
              <a:defRPr sz="48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2656115"/>
            <a:ext cx="5170714" cy="3251419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3086" y="2656114"/>
            <a:ext cx="5170714" cy="3251419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1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7290" y="2352698"/>
            <a:ext cx="7594600" cy="255224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 b="1" baseline="0"/>
            </a:lvl1pPr>
          </a:lstStyle>
          <a:p>
            <a:r>
              <a:rPr lang="en-US" dirty="0"/>
              <a:t>Enter text for</a:t>
            </a:r>
            <a:br>
              <a:rPr lang="en-US" dirty="0"/>
            </a:br>
            <a:r>
              <a:rPr lang="en-US" dirty="0"/>
              <a:t>slide breaker.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1" y="0"/>
            <a:ext cx="2086923" cy="2663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34343"/>
            <a:ext cx="665719" cy="6607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254375" y="6305796"/>
            <a:ext cx="79089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6162525"/>
            <a:ext cx="1877002" cy="31945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54375" y="6410696"/>
            <a:ext cx="79089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>
          <p15:clr>
            <a:srgbClr val="FBAE40"/>
          </p15:clr>
        </p15:guide>
        <p15:guide id="2" pos="7032">
          <p15:clr>
            <a:srgbClr val="FBAE40"/>
          </p15:clr>
        </p15:guide>
        <p15:guide id="3" pos="12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54375" y="6305796"/>
            <a:ext cx="7908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6162525"/>
            <a:ext cx="1877002" cy="3194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254375" y="6410696"/>
            <a:ext cx="7908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4343"/>
            <a:ext cx="665719" cy="66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1" y="0"/>
            <a:ext cx="2086923" cy="2663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0F636A-8D7C-449A-9250-EC875961628E}"/>
              </a:ext>
            </a:extLst>
          </p:cNvPr>
          <p:cNvSpPr txBox="1"/>
          <p:nvPr userDrawn="1"/>
        </p:nvSpPr>
        <p:spPr>
          <a:xfrm>
            <a:off x="2044700" y="6374627"/>
            <a:ext cx="955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Verdana" panose="020B0604030504040204" pitchFamily="34" charset="0"/>
              </a:rPr>
              <a:t>Copyright © 2020 by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757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149600" y="4038601"/>
            <a:ext cx="8534400" cy="2590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9362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0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2568786"/>
            <a:ext cx="5943600" cy="2336024"/>
          </a:xfrm>
        </p:spPr>
        <p:txBody>
          <a:bodyPr wrap="square">
            <a:spAutoFit/>
          </a:bodyPr>
          <a:lstStyle/>
          <a:p>
            <a:r>
              <a:rPr lang="en-US" altLang="en-US" sz="5400" dirty="0" smtClean="0">
                <a:latin typeface="+mj-lt"/>
              </a:rPr>
              <a:t>Introduction to Artificial Intelligence</a:t>
            </a:r>
            <a:endParaRPr lang="en-IN" sz="5400" dirty="0"/>
          </a:p>
        </p:txBody>
      </p:sp>
      <p:sp>
        <p:nvSpPr>
          <p:cNvPr id="8" name="TextBox 9"/>
          <p:cNvSpPr txBox="1"/>
          <p:nvPr/>
        </p:nvSpPr>
        <p:spPr>
          <a:xfrm>
            <a:off x="6096000" y="4724401"/>
            <a:ext cx="2971808" cy="57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solidFill>
                  <a:schemeClr val="bg1"/>
                </a:solidFill>
              </a:rPr>
              <a:t>Slide in this Presentation Contain Hyperlinks. JAWS users should be able to get a list of links by using INSERT+F7</a:t>
            </a:r>
          </a:p>
        </p:txBody>
      </p:sp>
    </p:spTree>
    <p:extLst>
      <p:ext uri="{BB962C8B-B14F-4D97-AF65-F5344CB8AC3E}">
        <p14:creationId xmlns:p14="http://schemas.microsoft.com/office/powerpoint/2010/main" val="29403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550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Human and </a:t>
            </a:r>
            <a:r>
              <a:rPr lang="en-US" sz="3600" dirty="0" smtClean="0">
                <a:latin typeface="+mj-lt"/>
              </a:rPr>
              <a:t>Computer Intelligence</a:t>
            </a: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495522"/>
            <a:ext cx="10515600" cy="4127284"/>
          </a:xfrm>
        </p:spPr>
        <p:txBody>
          <a:bodyPr wrap="square">
            <a:spAutoFit/>
          </a:bodyPr>
          <a:lstStyle/>
          <a:p>
            <a:r>
              <a:rPr lang="en-US" sz="2400" dirty="0" smtClean="0"/>
              <a:t>Types </a:t>
            </a:r>
            <a:r>
              <a:rPr lang="en-US" sz="2400" dirty="0"/>
              <a:t>of intelligence: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Linguistic and </a:t>
            </a:r>
            <a:r>
              <a:rPr lang="en-US" sz="2000" dirty="0" smtClean="0">
                <a:solidFill>
                  <a:srgbClr val="FF0000"/>
                </a:solidFill>
              </a:rPr>
              <a:t>verbal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Logical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Spatial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Body/movement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Musical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Interpersonal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Intrapersonal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Naturalist</a:t>
            </a:r>
            <a:endParaRPr lang="en-US" sz="2400" dirty="0" smtClean="0"/>
          </a:p>
          <a:p>
            <a:r>
              <a:rPr lang="en-US" sz="2400" dirty="0" smtClean="0"/>
              <a:t>Intelligence </a:t>
            </a:r>
            <a:r>
              <a:rPr lang="en-US" sz="2400" dirty="0"/>
              <a:t>is not a simple concept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51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550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Human and </a:t>
            </a:r>
            <a:r>
              <a:rPr lang="en-US" sz="3600" dirty="0" smtClean="0">
                <a:latin typeface="+mj-lt"/>
              </a:rPr>
              <a:t>Computer Intelligence</a:t>
            </a: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495522"/>
            <a:ext cx="10515600" cy="2856167"/>
          </a:xfrm>
        </p:spPr>
        <p:txBody>
          <a:bodyPr wrap="square">
            <a:spAutoFit/>
          </a:bodyPr>
          <a:lstStyle/>
          <a:p>
            <a:r>
              <a:rPr lang="en-US" sz="2400" dirty="0" smtClean="0"/>
              <a:t>Content </a:t>
            </a:r>
            <a:r>
              <a:rPr lang="en-US" sz="2400" dirty="0"/>
              <a:t>of intelligence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Reasoning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Learning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Logic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Problem-solving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Perception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Linguistic </a:t>
            </a:r>
            <a:r>
              <a:rPr lang="en-US" sz="2000" dirty="0">
                <a:solidFill>
                  <a:srgbClr val="FF0000"/>
                </a:solidFill>
              </a:rPr>
              <a:t>ability</a:t>
            </a:r>
          </a:p>
        </p:txBody>
      </p:sp>
    </p:spTree>
    <p:extLst>
      <p:ext uri="{BB962C8B-B14F-4D97-AF65-F5344CB8AC3E}">
        <p14:creationId xmlns:p14="http://schemas.microsoft.com/office/powerpoint/2010/main" val="38033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30591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Human and Computer </a:t>
            </a:r>
            <a:r>
              <a:rPr lang="en-US" sz="3600" dirty="0" smtClean="0">
                <a:latin typeface="+mj-lt"/>
              </a:rPr>
              <a:t>Intelligence</a:t>
            </a: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52063"/>
            <a:ext cx="10515600" cy="3687163"/>
          </a:xfrm>
        </p:spPr>
        <p:txBody>
          <a:bodyPr wrap="square">
            <a:spAutoFit/>
          </a:bodyPr>
          <a:lstStyle/>
          <a:p>
            <a:pPr marL="255588" indent="-255588">
              <a:tabLst>
                <a:tab pos="0" algn="l"/>
              </a:tabLst>
            </a:pPr>
            <a:r>
              <a:rPr lang="en-US" sz="2400" dirty="0"/>
              <a:t>Capabilities of intelligence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Learning or understanding from experience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Making sense out of ambiguous, incomplete, or even contradictory messages and information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Responding quickly and successfully to a new situation (i.e., using the most correct responses)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Understanding and inferring in a rational way, solving problems, and directing conduct effectively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Applying knowledge to manipulate </a:t>
            </a:r>
            <a:r>
              <a:rPr lang="en-US" sz="2000" dirty="0" smtClean="0">
                <a:solidFill>
                  <a:srgbClr val="FF0000"/>
                </a:solidFill>
              </a:rPr>
              <a:t>environment</a:t>
            </a:r>
            <a:endParaRPr lang="en-US" sz="2000" dirty="0">
              <a:solidFill>
                <a:srgbClr val="FF0000"/>
              </a:solidFill>
            </a:endParaRP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Recognizing and judging the relative importance of different elements in a situation</a:t>
            </a:r>
          </a:p>
        </p:txBody>
      </p:sp>
    </p:spTree>
    <p:extLst>
      <p:ext uri="{BB962C8B-B14F-4D97-AF65-F5344CB8AC3E}">
        <p14:creationId xmlns:p14="http://schemas.microsoft.com/office/powerpoint/2010/main" val="15995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14007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Human and Computer </a:t>
            </a:r>
            <a:r>
              <a:rPr lang="en-US" sz="3600" dirty="0" smtClean="0">
                <a:latin typeface="+mj-lt"/>
              </a:rPr>
              <a:t>Intelligence</a:t>
            </a: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1" y="1219200"/>
            <a:ext cx="10515600" cy="424732"/>
          </a:xfr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/>
              <a:t>Comparing </a:t>
            </a:r>
            <a:r>
              <a:rPr lang="en-US" sz="2400" dirty="0"/>
              <a:t>human intelligence with </a:t>
            </a:r>
            <a:r>
              <a:rPr lang="en-US" sz="2400" spc="-300" dirty="0" smtClean="0"/>
              <a:t>AI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24336"/>
              </p:ext>
            </p:extLst>
          </p:nvPr>
        </p:nvGraphicFramePr>
        <p:xfrm>
          <a:off x="1752600" y="2057400"/>
          <a:ext cx="8839200" cy="34289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332">
                <a:tc>
                  <a:txBody>
                    <a:bodyPr/>
                    <a:lstStyle/>
                    <a:p>
                      <a:pPr algn="l"/>
                      <a:r>
                        <a:rPr lang="en-IN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Human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87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fast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be slow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81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Emotions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yet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be positive or negative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87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Computation speed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fast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Slow, may have trouble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071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Imagination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what is programmed for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expand existing knowledge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Answers to questions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in the program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be innovative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887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Flexibility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Rigid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Large, flexible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52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Major </a:t>
            </a:r>
            <a:r>
              <a:rPr lang="en-US" sz="3600" spc="-450" dirty="0" smtClean="0">
                <a:latin typeface="+mj-lt"/>
              </a:rPr>
              <a:t>AI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Technologies</a:t>
            </a:r>
          </a:p>
        </p:txBody>
      </p:sp>
      <p:pic>
        <p:nvPicPr>
          <p:cNvPr id="5122" name="Picture 2" descr="The diagram shows the following:&#10;• An ellipse labeled Artificial Intelligence is at the center of the flowchart. &#10;• Multiple colored boxes surround the ellipse:&#10;• 5 light blue boxes labeled:&#10;• Autonomous Vehicle&#10;• Robotics&#10;• Knowledge Systems&#10;• Chatbots&#10;• Intelligent Agents&#10;• 4 green boxes labeled:&#10;• Image Generations&#10;• Degenerated Reality&#10;• Video Analysis&#10;• Machine Computer Visions&#10;• One dark blue box labeled Cognitive Computing.&#10;• 3 light beige boxes labeled:&#10;• Machine Learning&#10;• Neural Network&#10;• Deep Learning&#10;• 3 dark beige boxes labeled:&#10;• Machine Translation of Languages&#10;• Speech and Voice Understanding and Generation&#10;• Natural Language Process&#10;• Machine Computer Visions, Cognitive Computing, Machine Learning, Intelligent Agents, Natural Language Process, Chatbots, and Knowledge systems have arrows that point to Artificial Intelligence. &#10;• Arrows point from:&#10;• Image Generations to Degenerated Reality&#10;• Machine Computer Visions to Autonomous Vehicle&#10;• Machine Computer Visions to Image Generations&#10;• Machine Computer Visions to Degenerated Reality&#10;• Neural Network to Machine Learning&#10;• Machine Learning to Deep Learning&#10;• Natural Language Process to Speech to Voice Understanding and Generation&#10;• Machine Translation of Languages to Speech and Voice Understanding and Generation&#10;• Natural Language Process to Robotics&#10;• Chatbots to Robotics&#10;• Knowledge Systems to Robotics&#10;• Robotics to Autonomous Vehic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7"/>
          <a:stretch/>
        </p:blipFill>
        <p:spPr bwMode="auto">
          <a:xfrm>
            <a:off x="2617719" y="1507042"/>
            <a:ext cx="6194561" cy="40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9789" y="2021947"/>
            <a:ext cx="3275012" cy="483128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100F5E"/>
                </a:solidFill>
              </a:rPr>
              <a:t>Knowledge </a:t>
            </a:r>
            <a:r>
              <a:rPr lang="en-US" sz="1600" dirty="0" smtClean="0">
                <a:solidFill>
                  <a:srgbClr val="100F5E"/>
                </a:solidFill>
              </a:rPr>
              <a:t>sourced</a:t>
            </a:r>
            <a:endParaRPr lang="en-US" sz="1600" dirty="0">
              <a:solidFill>
                <a:srgbClr val="100F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572000" y="2021947"/>
            <a:ext cx="3200400" cy="4831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100F5E"/>
                </a:solidFill>
              </a:rPr>
              <a:t>Cognitive </a:t>
            </a:r>
            <a:r>
              <a:rPr lang="en-US" sz="1600" dirty="0" smtClean="0">
                <a:solidFill>
                  <a:srgbClr val="100F5E"/>
                </a:solidFill>
              </a:rPr>
              <a:t>computing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Knowledge and Expert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38200" y="2656115"/>
            <a:ext cx="3276600" cy="3251419"/>
          </a:xfrm>
        </p:spPr>
        <p:txBody>
          <a:bodyPr/>
          <a:lstStyle/>
          <a:p>
            <a:pPr marL="258318" lvl="1" indent="-171450">
              <a:spcBef>
                <a:spcPts val="1000"/>
              </a:spcBef>
            </a:pPr>
            <a:r>
              <a:rPr lang="en-US" sz="1800" dirty="0">
                <a:solidFill>
                  <a:srgbClr val="FF0000"/>
                </a:solidFill>
              </a:rPr>
              <a:t>Knowledge </a:t>
            </a:r>
            <a:r>
              <a:rPr lang="en-US" sz="1800" dirty="0" smtClean="0">
                <a:solidFill>
                  <a:srgbClr val="FF0000"/>
                </a:solidFill>
              </a:rPr>
              <a:t>acquisition</a:t>
            </a:r>
          </a:p>
          <a:p>
            <a:pPr marL="715518" lvl="2" indent="-171450">
              <a:spcBef>
                <a:spcPts val="10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Identifying </a:t>
            </a:r>
            <a:r>
              <a:rPr lang="en-US" sz="1600" dirty="0">
                <a:solidFill>
                  <a:srgbClr val="FF0000"/>
                </a:solidFill>
              </a:rPr>
              <a:t>experts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1800" dirty="0">
                <a:solidFill>
                  <a:srgbClr val="FF0000"/>
                </a:solidFill>
              </a:rPr>
              <a:t>Knowledge representation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1800" dirty="0">
                <a:solidFill>
                  <a:srgbClr val="FF0000"/>
                </a:solidFill>
              </a:rPr>
              <a:t>Reasoning from knowledge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82886" y="2656114"/>
            <a:ext cx="3189514" cy="3251419"/>
          </a:xfrm>
        </p:spPr>
        <p:txBody>
          <a:bodyPr/>
          <a:lstStyle/>
          <a:p>
            <a:pPr marL="258318" lvl="1" indent="-171450">
              <a:spcBef>
                <a:spcPts val="1000"/>
              </a:spcBef>
            </a:pPr>
            <a:r>
              <a:rPr lang="en-US" sz="1800" dirty="0">
                <a:solidFill>
                  <a:srgbClr val="FF0000"/>
                </a:solidFill>
              </a:rPr>
              <a:t>Knowledge derived from cognitive science 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1800" dirty="0">
                <a:solidFill>
                  <a:srgbClr val="FF0000"/>
                </a:solidFill>
              </a:rPr>
              <a:t>Self learning algorithms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153400" y="2058014"/>
            <a:ext cx="3200400" cy="483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FFA63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100F5E"/>
                </a:solidFill>
              </a:rPr>
              <a:t>Augmented reality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164286" y="2692181"/>
            <a:ext cx="3570514" cy="32514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00F5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8318" lvl="1" indent="-171450">
              <a:spcBef>
                <a:spcPts val="1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Integration </a:t>
            </a:r>
            <a:r>
              <a:rPr lang="en-US" sz="1800" dirty="0">
                <a:solidFill>
                  <a:srgbClr val="FF0000"/>
                </a:solidFill>
              </a:rPr>
              <a:t>of digital </a:t>
            </a:r>
            <a:r>
              <a:rPr lang="en-US" sz="1800" dirty="0" smtClean="0">
                <a:solidFill>
                  <a:srgbClr val="FF0000"/>
                </a:solidFill>
              </a:rPr>
              <a:t>info </a:t>
            </a:r>
            <a:r>
              <a:rPr lang="en-US" sz="1800" dirty="0">
                <a:solidFill>
                  <a:srgbClr val="FF0000"/>
                </a:solidFill>
              </a:rPr>
              <a:t>within </a:t>
            </a:r>
            <a:r>
              <a:rPr lang="en-US" sz="1800" dirty="0" smtClean="0">
                <a:solidFill>
                  <a:srgbClr val="FF0000"/>
                </a:solidFill>
              </a:rPr>
              <a:t>user environment </a:t>
            </a:r>
            <a:r>
              <a:rPr lang="en-US" sz="1800" dirty="0">
                <a:solidFill>
                  <a:srgbClr val="FF0000"/>
                </a:solidFill>
              </a:rPr>
              <a:t>in real time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1800" dirty="0">
                <a:solidFill>
                  <a:srgbClr val="FF0000"/>
                </a:solidFill>
              </a:rPr>
              <a:t>Real + virtual combined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1800" dirty="0">
                <a:solidFill>
                  <a:srgbClr val="FF0000"/>
                </a:solidFill>
              </a:rPr>
              <a:t>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334593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" grpId="0" uiExpand="1" build="p"/>
      <p:bldP spid="6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10515600" cy="1090113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Automated Decision Making Process</a:t>
            </a:r>
          </a:p>
        </p:txBody>
      </p:sp>
      <p:pic>
        <p:nvPicPr>
          <p:cNvPr id="6146" name="Picture 2" descr="The flowchart starts from the top left with a graphic of a man and a woman labeled Sources of Knowledge. &#10;• Under Sources of Knowledge is written Documented Knowledge Data Information, which has three arrows pointing to the next step:&#10;• The top half reads: Knowledge Acquisition, Validation, Verification.&#10;• The bottom half reads: Natural Language Understanding.&#10;• An arrow leads to the next step that reads: Knowledge Organization and Representation&#10;• From this another arrow leads to an ellipse labeled Knowledge Repository&#10;• Multiple blue boxes further illustrate the process and are labeled as follows:&#10;• Knowledge Refining&#10;• Explanation Justification&#10;• Response Generation&#10;• Natural Language Generation&#10;• User Interface&#10;• Q&amp;A Problem Analysis Identification&#10;• To the right, a graphic of a CPU labeled System Brain, Search Inferencing, Reasoning has arrows pointing to Knowledge Repository and Response Generation.&#10;• Response Generation has arrows pointing to Knowledge Refining, Explanation Justification, and Natural Language Generation.&#10;• Explanation Justification points to Natural Language Generation.&#10;• Another arrow points from Natural Language Generation to User Interface and User Interface to Q&amp;A Problem Analysis Identification&#10;• Q&amp;A Problem Analysis Identification has an arrow that points to System Brain, Search Inferencing, Reasoning&#10;• The graphic of 2 men and a woman at the bottom left labeled Knowledge Users have double sided arrows pointing to User Interfac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8"/>
          <a:stretch/>
        </p:blipFill>
        <p:spPr bwMode="auto">
          <a:xfrm>
            <a:off x="2590800" y="1371600"/>
            <a:ext cx="7993510" cy="43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50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Using </a:t>
            </a:r>
            <a:r>
              <a:rPr lang="en-US" sz="3600" dirty="0" smtClean="0">
                <a:latin typeface="+mj-lt"/>
              </a:rPr>
              <a:t>AI in </a:t>
            </a:r>
            <a:r>
              <a:rPr lang="en-US" sz="3600" dirty="0">
                <a:latin typeface="+mj-lt"/>
              </a:rPr>
              <a:t>Decision Making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495522"/>
            <a:ext cx="10515600" cy="3666645"/>
          </a:xfrm>
        </p:spPr>
        <p:txBody>
          <a:bodyPr>
            <a:spAutoFit/>
          </a:bodyPr>
          <a:lstStyle/>
          <a:p>
            <a:r>
              <a:rPr lang="en-US" sz="2400" dirty="0"/>
              <a:t>Issues </a:t>
            </a:r>
            <a:r>
              <a:rPr lang="en-US" sz="2400" dirty="0" smtClean="0"/>
              <a:t>and </a:t>
            </a:r>
            <a:r>
              <a:rPr lang="en-US" sz="2400" dirty="0"/>
              <a:t>factors: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The nature of the decision [routine </a:t>
            </a:r>
            <a:r>
              <a:rPr lang="en-US" sz="2000" dirty="0" err="1">
                <a:solidFill>
                  <a:srgbClr val="FF0000"/>
                </a:solidFill>
              </a:rPr>
              <a:t>vs</a:t>
            </a:r>
            <a:r>
              <a:rPr lang="en-US" sz="2000" dirty="0">
                <a:solidFill>
                  <a:srgbClr val="FF0000"/>
                </a:solidFill>
              </a:rPr>
              <a:t> non-routine]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The method of support / technologies used</a:t>
            </a:r>
          </a:p>
          <a:p>
            <a:pPr marL="715518" lvl="2" indent="-171450">
              <a:spcBef>
                <a:spcPts val="1000"/>
              </a:spcBef>
            </a:pPr>
            <a:r>
              <a:rPr lang="en-US" sz="1600" dirty="0">
                <a:solidFill>
                  <a:srgbClr val="FF0000"/>
                </a:solidFill>
              </a:rPr>
              <a:t>Expert systems, recommender systems</a:t>
            </a:r>
          </a:p>
          <a:p>
            <a:pPr marL="715518" lvl="2" indent="-171450">
              <a:spcBef>
                <a:spcPts val="1000"/>
              </a:spcBef>
            </a:pPr>
            <a:r>
              <a:rPr lang="en-US" sz="1600" dirty="0">
                <a:solidFill>
                  <a:srgbClr val="FF0000"/>
                </a:solidFill>
              </a:rPr>
              <a:t>Deep learning, pattern recognition, biometrics recognition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Cost-benefit </a:t>
            </a:r>
            <a:r>
              <a:rPr lang="en-US" sz="2000" dirty="0">
                <a:solidFill>
                  <a:srgbClr val="FF0000"/>
                </a:solidFill>
              </a:rPr>
              <a:t>and risk analysis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Using business rules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algorithms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8661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8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9535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/>
              <a:t>Learning </a:t>
            </a:r>
            <a:r>
              <a:rPr lang="en-US" sz="3600" dirty="0" smtClean="0"/>
              <a:t>Objectives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0515600" cy="1990288"/>
          </a:xfr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Understand </a:t>
            </a:r>
            <a:r>
              <a:rPr lang="en-US" sz="2000" dirty="0">
                <a:solidFill>
                  <a:srgbClr val="FF0000"/>
                </a:solidFill>
              </a:rPr>
              <a:t>the concepts of artificial </a:t>
            </a:r>
            <a:r>
              <a:rPr lang="en-US" sz="2000" dirty="0" smtClean="0">
                <a:solidFill>
                  <a:srgbClr val="FF0000"/>
                </a:solidFill>
              </a:rPr>
              <a:t>intelligence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Become </a:t>
            </a:r>
            <a:r>
              <a:rPr lang="en-US" sz="2000" dirty="0">
                <a:solidFill>
                  <a:srgbClr val="FF0000"/>
                </a:solidFill>
              </a:rPr>
              <a:t>familiar with the drivers, capabilities, and benefits of </a:t>
            </a:r>
            <a:r>
              <a:rPr lang="en-US" sz="2000" dirty="0" smtClean="0">
                <a:solidFill>
                  <a:srgbClr val="FF0000"/>
                </a:solidFill>
              </a:rPr>
              <a:t>AI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Describe </a:t>
            </a:r>
            <a:r>
              <a:rPr lang="en-US" sz="2000" dirty="0">
                <a:solidFill>
                  <a:srgbClr val="FF0000"/>
                </a:solidFill>
              </a:rPr>
              <a:t>human and machine </a:t>
            </a:r>
            <a:r>
              <a:rPr lang="en-US" sz="2000" dirty="0" smtClean="0">
                <a:solidFill>
                  <a:srgbClr val="FF0000"/>
                </a:solidFill>
              </a:rPr>
              <a:t>intelligence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Describe </a:t>
            </a:r>
            <a:r>
              <a:rPr lang="en-US" sz="2000" dirty="0">
                <a:solidFill>
                  <a:srgbClr val="FF0000"/>
                </a:solidFill>
              </a:rPr>
              <a:t>the major </a:t>
            </a:r>
            <a:r>
              <a:rPr lang="en-US" sz="2000" dirty="0" smtClean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technologies and some </a:t>
            </a:r>
            <a:r>
              <a:rPr lang="en-US" sz="2000" dirty="0" smtClean="0">
                <a:solidFill>
                  <a:srgbClr val="FF0000"/>
                </a:solidFill>
              </a:rPr>
              <a:t>derivatives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Discuss </a:t>
            </a:r>
            <a:r>
              <a:rPr lang="en-US" sz="2000" dirty="0">
                <a:solidFill>
                  <a:srgbClr val="FF0000"/>
                </a:solidFill>
              </a:rPr>
              <a:t>the manner in which </a:t>
            </a:r>
            <a:r>
              <a:rPr lang="en-US" sz="2000" dirty="0" smtClean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supports decision </a:t>
            </a:r>
            <a:r>
              <a:rPr lang="en-US" sz="2000" dirty="0" smtClean="0">
                <a:solidFill>
                  <a:srgbClr val="FF0000"/>
                </a:solidFill>
              </a:rPr>
              <a:t>making</a:t>
            </a:r>
          </a:p>
        </p:txBody>
      </p:sp>
    </p:spTree>
    <p:extLst>
      <p:ext uri="{BB962C8B-B14F-4D97-AF65-F5344CB8AC3E}">
        <p14:creationId xmlns:p14="http://schemas.microsoft.com/office/powerpoint/2010/main" val="19443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5409"/>
            <a:ext cx="10515600" cy="1090113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Introduction to Artificial Intelligence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752600"/>
            <a:ext cx="10515600" cy="4276042"/>
          </a:xfrm>
        </p:spPr>
        <p:txBody>
          <a:bodyPr>
            <a:spAutoFit/>
          </a:bodyPr>
          <a:lstStyle/>
          <a:p>
            <a:pPr marL="258318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Subfield of computer science </a:t>
            </a:r>
          </a:p>
          <a:p>
            <a:pPr marL="258318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Focused on developing programs that enable computers display “intelligent” behavior</a:t>
            </a:r>
          </a:p>
          <a:p>
            <a:pPr marL="258318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Intelligence displayed by machines as opposed to natural intelligence</a:t>
            </a:r>
            <a:endParaRPr lang="en-US" sz="2000" dirty="0">
              <a:solidFill>
                <a:srgbClr val="FF0000"/>
              </a:solidFill>
            </a:endParaRPr>
          </a:p>
          <a:p>
            <a:pPr marL="258318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Strong relationship </a:t>
            </a:r>
            <a:r>
              <a:rPr lang="en-US" sz="2000" dirty="0">
                <a:solidFill>
                  <a:srgbClr val="FF0000"/>
                </a:solidFill>
              </a:rPr>
              <a:t>between </a:t>
            </a:r>
            <a:r>
              <a:rPr lang="en-US" sz="2000" spc="-300" dirty="0" smtClean="0">
                <a:solidFill>
                  <a:srgbClr val="FF0000"/>
                </a:solidFill>
              </a:rPr>
              <a:t>AI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logic</a:t>
            </a:r>
          </a:p>
          <a:p>
            <a:pPr marL="258318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Typical approaches have included simulating </a:t>
            </a:r>
            <a:r>
              <a:rPr lang="en-US" sz="2000" dirty="0">
                <a:solidFill>
                  <a:srgbClr val="FF0000"/>
                </a:solidFill>
              </a:rPr>
              <a:t>the brain, modeling human problem solving, </a:t>
            </a:r>
            <a:r>
              <a:rPr lang="en-US" sz="2000" dirty="0" smtClean="0">
                <a:solidFill>
                  <a:srgbClr val="FF0000"/>
                </a:solidFill>
              </a:rPr>
              <a:t>formal logic, large </a:t>
            </a:r>
            <a:r>
              <a:rPr lang="en-US" sz="2000" dirty="0">
                <a:solidFill>
                  <a:srgbClr val="FF0000"/>
                </a:solidFill>
              </a:rPr>
              <a:t>databases of knowledge and imitating animal </a:t>
            </a:r>
            <a:r>
              <a:rPr lang="en-US" sz="2000" dirty="0">
                <a:solidFill>
                  <a:srgbClr val="FF0000"/>
                </a:solidFill>
              </a:rPr>
              <a:t>behavior</a:t>
            </a:r>
          </a:p>
          <a:p>
            <a:pPr marL="258318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Common </a:t>
            </a:r>
            <a:r>
              <a:rPr lang="en-US" sz="2000" dirty="0">
                <a:solidFill>
                  <a:srgbClr val="FF0000"/>
                </a:solidFill>
              </a:rPr>
              <a:t>problem-solving techniques such as: </a:t>
            </a:r>
          </a:p>
          <a:p>
            <a:pPr marL="944118" lvl="1" indent="-171450"/>
            <a:r>
              <a:rPr lang="en-US" sz="1600" dirty="0">
                <a:solidFill>
                  <a:srgbClr val="FF0000"/>
                </a:solidFill>
              </a:rPr>
              <a:t>Search and mathematical optimization</a:t>
            </a:r>
          </a:p>
          <a:p>
            <a:pPr marL="944118" lvl="1" indent="-171450"/>
            <a:r>
              <a:rPr lang="en-US" sz="1600" dirty="0">
                <a:solidFill>
                  <a:srgbClr val="FF0000"/>
                </a:solidFill>
              </a:rPr>
              <a:t>Formal logic</a:t>
            </a:r>
          </a:p>
          <a:p>
            <a:pPr marL="944118" lvl="1" indent="-171450"/>
            <a:r>
              <a:rPr lang="en-US" sz="1600" dirty="0">
                <a:solidFill>
                  <a:srgbClr val="FF0000"/>
                </a:solidFill>
              </a:rPr>
              <a:t>Artificial neural networks</a:t>
            </a:r>
          </a:p>
          <a:p>
            <a:pPr marL="944118" lvl="1" indent="-171450"/>
            <a:r>
              <a:rPr lang="en-US" sz="1600" dirty="0">
                <a:solidFill>
                  <a:srgbClr val="FF0000"/>
                </a:solidFill>
              </a:rPr>
              <a:t>Statistics and probability </a:t>
            </a:r>
            <a:r>
              <a:rPr lang="en-US" sz="1600" dirty="0" smtClean="0">
                <a:solidFill>
                  <a:srgbClr val="FF0000"/>
                </a:solidFill>
              </a:rPr>
              <a:t>methods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285750" indent="-2857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62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30591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The Functionalities and Applications of </a:t>
            </a:r>
            <a:r>
              <a:rPr lang="en-IN" sz="3600" spc="-450" dirty="0" smtClean="0">
                <a:latin typeface="+mj-lt"/>
              </a:rPr>
              <a:t>AI</a:t>
            </a:r>
            <a:endParaRPr lang="en-US" sz="3600" dirty="0">
              <a:latin typeface="+mj-lt"/>
            </a:endParaRPr>
          </a:p>
        </p:txBody>
      </p:sp>
      <p:pic>
        <p:nvPicPr>
          <p:cNvPr id="1026" name="Picture 2" descr="The details of the graphic are as follows:&#10;• On the trunk of the tree is written The AI Tree. &#10;• The area below the ground is labeled Foundations and the area above it is labeled Technologies and Applications. &#10;• The following are listed in boxes at the root endings of the tree: &#10;• Philosophy&#10;• Human Behavior&#10;• Neurology&#10;• Sociology&#10;• Psychology&#10;• Human Cognition&#10;• IoT&#10;• Logic&#10;• Linguistics&#10;• Robotics&#10;• Biology&#10;• Mathematics&#10;• M2M&#10;• Computer Science&#10;• Engineering&#10;• Management Science&#10;• Information Systems&#10;• Statistics&#10;• Fuzzy Logic &#10;• Pattern Recognition&#10;• The following are listed in boxes on the branches and leaves of the tree: &#10;• Intelligence&#10;• Tutoring&#10;• Autonomous Vehicles&#10;• Speech Understanding&#10;• Automatic Programming&#10;• Game Playing&#10;• Computer Vision&#10;• Augmented Reality&#10;• Expert Systems&#10;• Smart Homes&#10;• Intelligent Agents&#10;• Natural Language Processing&#10;• Personal Assistant&#10;• Machine Learning&#10;• Voice Recognition&#10;• Neutral Networks&#10;• Genetic Algorithms&#10;• Smart Cities&#10;• Deep Learning&#10;• Smart Factories &#10;• Robo Adviso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"/>
          <a:stretch/>
        </p:blipFill>
        <p:spPr bwMode="auto">
          <a:xfrm>
            <a:off x="2895600" y="1600200"/>
            <a:ext cx="6683887" cy="440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4391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Artificial </a:t>
            </a:r>
            <a:r>
              <a:rPr lang="en-US" sz="3600" dirty="0" smtClean="0">
                <a:latin typeface="+mj-lt"/>
              </a:rPr>
              <a:t>Intelligence – Major Goals </a:t>
            </a: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10515600" cy="3077766"/>
          </a:xfrm>
        </p:spPr>
        <p:txBody>
          <a:bodyPr>
            <a:spAutoFit/>
          </a:bodyPr>
          <a:lstStyle/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Introduce </a:t>
            </a:r>
            <a:r>
              <a:rPr lang="en-US" sz="2000" dirty="0">
                <a:solidFill>
                  <a:srgbClr val="FF0000"/>
                </a:solidFill>
              </a:rPr>
              <a:t>creativity in business processes and decision </a:t>
            </a:r>
            <a:r>
              <a:rPr lang="en-US" sz="2000" dirty="0" smtClean="0">
                <a:solidFill>
                  <a:srgbClr val="FF0000"/>
                </a:solidFill>
              </a:rPr>
              <a:t>making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Reasoning</a:t>
            </a:r>
            <a:endParaRPr lang="en-US" sz="2000" dirty="0">
              <a:solidFill>
                <a:srgbClr val="FF0000"/>
              </a:solidFill>
            </a:endParaRP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Knowledge representation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Planning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Learning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Natural language processing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Perceiving </a:t>
            </a:r>
            <a:r>
              <a:rPr lang="en-US" sz="2000" dirty="0">
                <a:solidFill>
                  <a:srgbClr val="FF0000"/>
                </a:solidFill>
              </a:rPr>
              <a:t>– and </a:t>
            </a:r>
            <a:r>
              <a:rPr lang="en-US" sz="2000" dirty="0">
                <a:solidFill>
                  <a:srgbClr val="FF0000"/>
                </a:solidFill>
              </a:rPr>
              <a:t>properly </a:t>
            </a:r>
            <a:r>
              <a:rPr lang="en-US" sz="2000" dirty="0" smtClean="0">
                <a:solidFill>
                  <a:srgbClr val="FF0000"/>
                </a:solidFill>
              </a:rPr>
              <a:t>reacting </a:t>
            </a:r>
            <a:r>
              <a:rPr lang="en-US" sz="2000" dirty="0">
                <a:solidFill>
                  <a:srgbClr val="FF0000"/>
                </a:solidFill>
              </a:rPr>
              <a:t>to changes </a:t>
            </a:r>
            <a:r>
              <a:rPr lang="en-US" sz="2000" dirty="0">
                <a:solidFill>
                  <a:srgbClr val="FF0000"/>
                </a:solidFill>
              </a:rPr>
              <a:t>that </a:t>
            </a:r>
            <a:r>
              <a:rPr lang="en-US" sz="2000" dirty="0">
                <a:solidFill>
                  <a:srgbClr val="FF0000"/>
                </a:solidFill>
              </a:rPr>
              <a:t>influence specific business processes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12689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4391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Drivers of Artificial Intelligence</a:t>
            </a: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23488"/>
            <a:ext cx="10515600" cy="2395528"/>
          </a:xfrm>
        </p:spPr>
        <p:txBody>
          <a:bodyPr>
            <a:spAutoFit/>
          </a:bodyPr>
          <a:lstStyle/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Interest </a:t>
            </a:r>
            <a:r>
              <a:rPr lang="en-US" sz="2000" dirty="0">
                <a:solidFill>
                  <a:srgbClr val="FF0000"/>
                </a:solidFill>
              </a:rPr>
              <a:t>in smart machines and artificial brains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The low cost of </a:t>
            </a:r>
            <a:r>
              <a:rPr lang="en-US" sz="2000" dirty="0" smtClean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applications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pressure on management to increase productivity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The availability of quality data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The increasing functionalities and reduced cost of computers in general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The development of new information technologies, particularly the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4485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550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Benefits of Artificial Intelligence</a:t>
            </a: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547574"/>
            <a:ext cx="10515600" cy="2800767"/>
          </a:xfrm>
        </p:spPr>
        <p:txBody>
          <a:bodyPr>
            <a:spAutoFit/>
          </a:bodyPr>
          <a:lstStyle/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has the ability to complete certain tasks much faster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Consistency </a:t>
            </a:r>
            <a:r>
              <a:rPr lang="en-US" sz="2000" dirty="0">
                <a:solidFill>
                  <a:srgbClr val="FF0000"/>
                </a:solidFill>
              </a:rPr>
              <a:t>of the work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machines do not make arbitrary mistakes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systems allow for continuous improvement projects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can be used for predictive analysis </a:t>
            </a:r>
            <a:r>
              <a:rPr lang="en-US" sz="2000" dirty="0" smtClean="0">
                <a:solidFill>
                  <a:srgbClr val="FF0000"/>
                </a:solidFill>
              </a:rPr>
              <a:t>via its </a:t>
            </a:r>
            <a:r>
              <a:rPr lang="en-US" sz="2000" dirty="0">
                <a:solidFill>
                  <a:srgbClr val="FF0000"/>
                </a:solidFill>
              </a:rPr>
              <a:t>capability of pattern recognition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can manage delays and blockages in business processes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machines do not stop to rest or </a:t>
            </a:r>
            <a:r>
              <a:rPr lang="en-US" sz="2000" dirty="0" smtClean="0">
                <a:solidFill>
                  <a:srgbClr val="FF0000"/>
                </a:solidFill>
              </a:rPr>
              <a:t>sleep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1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4391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Some Limitations of Artificial Intelligence</a:t>
            </a: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447800"/>
            <a:ext cx="10515600" cy="3206006"/>
          </a:xfrm>
        </p:spPr>
        <p:txBody>
          <a:bodyPr>
            <a:spAutoFit/>
          </a:bodyPr>
          <a:lstStyle/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Lack </a:t>
            </a:r>
            <a:r>
              <a:rPr lang="en-US" sz="2000" dirty="0">
                <a:solidFill>
                  <a:srgbClr val="FF0000"/>
                </a:solidFill>
              </a:rPr>
              <a:t>human touch and feel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Lack attention to non-task surroundings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Can lead people to rely on </a:t>
            </a:r>
            <a:r>
              <a:rPr lang="en-US" sz="2000" dirty="0">
                <a:solidFill>
                  <a:srgbClr val="FF0000"/>
                </a:solidFill>
              </a:rPr>
              <a:t>AI </a:t>
            </a:r>
            <a:r>
              <a:rPr lang="en-US" sz="2000" dirty="0">
                <a:solidFill>
                  <a:srgbClr val="FF0000"/>
                </a:solidFill>
              </a:rPr>
              <a:t>machines too much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Can be programmed to create destruction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Can cause many people to lose their jobs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Can start to think by themselves, causing significant damage </a:t>
            </a:r>
          </a:p>
          <a:p>
            <a:pPr marL="715518" lvl="2" indent="-171450">
              <a:spcBef>
                <a:spcPts val="1000"/>
              </a:spcBef>
            </a:pPr>
            <a:r>
              <a:rPr lang="en-US" sz="1600" dirty="0">
                <a:solidFill>
                  <a:srgbClr val="FF0000"/>
                </a:solidFill>
              </a:rPr>
              <a:t>Hypothetically … no evidence of that!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These limitations are diminishing over time</a:t>
            </a:r>
          </a:p>
        </p:txBody>
      </p:sp>
    </p:spTree>
    <p:extLst>
      <p:ext uri="{BB962C8B-B14F-4D97-AF65-F5344CB8AC3E}">
        <p14:creationId xmlns:p14="http://schemas.microsoft.com/office/powerpoint/2010/main" val="38469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4391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What AI Can and Cannot Do</a:t>
            </a: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394913"/>
            <a:ext cx="10515600" cy="3372205"/>
          </a:xfrm>
        </p:spPr>
        <p:txBody>
          <a:bodyPr>
            <a:spAutoFit/>
          </a:bodyPr>
          <a:lstStyle/>
          <a:p>
            <a:r>
              <a:rPr lang="en-US" sz="2400" dirty="0" smtClean="0"/>
              <a:t>Three </a:t>
            </a:r>
            <a:r>
              <a:rPr lang="en-US" sz="2400" dirty="0"/>
              <a:t>flavors of </a:t>
            </a:r>
            <a:r>
              <a:rPr lang="en-US" sz="2400" spc="-300" dirty="0" smtClean="0"/>
              <a:t>AI</a:t>
            </a:r>
            <a:r>
              <a:rPr lang="en-US" sz="2400" dirty="0" smtClean="0"/>
              <a:t> </a:t>
            </a:r>
            <a:r>
              <a:rPr lang="en-US" sz="2400" dirty="0"/>
              <a:t>decisions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Assisted intelligence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Autonomous intelligence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Augmented intelligence</a:t>
            </a:r>
          </a:p>
          <a:p>
            <a:endParaRPr lang="en-US" sz="2400" dirty="0" smtClean="0"/>
          </a:p>
          <a:p>
            <a:r>
              <a:rPr lang="en-US" sz="2400" dirty="0" smtClean="0"/>
              <a:t>Artificial </a:t>
            </a:r>
            <a:r>
              <a:rPr lang="en-US" sz="2400" dirty="0"/>
              <a:t>brain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A people made machine “as intelligent, creative, and self-aware as humans”</a:t>
            </a:r>
          </a:p>
          <a:p>
            <a:pPr marL="258318" lvl="1" indent="-171450"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To date, no one has created such a machine</a:t>
            </a:r>
          </a:p>
        </p:txBody>
      </p:sp>
    </p:spTree>
    <p:extLst>
      <p:ext uri="{BB962C8B-B14F-4D97-AF65-F5344CB8AC3E}">
        <p14:creationId xmlns:p14="http://schemas.microsoft.com/office/powerpoint/2010/main" val="33168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Java - Chapter 1 - Introduction">
  <a:themeElements>
    <a:clrScheme name="Semicolon - Brand">
      <a:dk1>
        <a:srgbClr val="FF0000"/>
      </a:dk1>
      <a:lt1>
        <a:sysClr val="window" lastClr="FFFFFF"/>
      </a:lt1>
      <a:dk2>
        <a:srgbClr val="FF0000"/>
      </a:dk2>
      <a:lt2>
        <a:srgbClr val="FFF3F3"/>
      </a:lt2>
      <a:accent1>
        <a:srgbClr val="FF6131"/>
      </a:accent1>
      <a:accent2>
        <a:srgbClr val="FFA631"/>
      </a:accent2>
      <a:accent3>
        <a:srgbClr val="38516D"/>
      </a:accent3>
      <a:accent4>
        <a:srgbClr val="F5E232"/>
      </a:accent4>
      <a:accent5>
        <a:srgbClr val="100F5E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- Chapter 1 - Introduction</Template>
  <TotalTime>25438</TotalTime>
  <Words>714</Words>
  <Application>Microsoft Office PowerPoint</Application>
  <PresentationFormat>Widescreen</PresentationFormat>
  <Paragraphs>157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Verdana</vt:lpstr>
      <vt:lpstr>Java - Chapter 1 - Introduction</vt:lpstr>
      <vt:lpstr>PowerPoint Presentation</vt:lpstr>
      <vt:lpstr>Learning Objectives</vt:lpstr>
      <vt:lpstr>Introduction to Artificial Intelligence</vt:lpstr>
      <vt:lpstr>The Functionalities and Applications of AI</vt:lpstr>
      <vt:lpstr>Artificial Intelligence – Major Goals </vt:lpstr>
      <vt:lpstr>Drivers of Artificial Intelligence</vt:lpstr>
      <vt:lpstr>Benefits of Artificial Intelligence</vt:lpstr>
      <vt:lpstr>Some Limitations of Artificial Intelligence</vt:lpstr>
      <vt:lpstr>What AI Can and Cannot Do</vt:lpstr>
      <vt:lpstr>Human and Computer Intelligence</vt:lpstr>
      <vt:lpstr>Human and Computer Intelligence</vt:lpstr>
      <vt:lpstr>Human and Computer Intelligence</vt:lpstr>
      <vt:lpstr>Human and Computer Intelligence</vt:lpstr>
      <vt:lpstr>Major AI Technologies</vt:lpstr>
      <vt:lpstr>Knowledge and Expert Systems</vt:lpstr>
      <vt:lpstr>Automated Decision Making Process</vt:lpstr>
      <vt:lpstr>Using AI in Decision Making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Analytics, Data Science and Artifical Intelligence: Systems for Decision Support, Eleventh Edition</dc:title>
  <dc:subject>Business</dc:subject>
  <dc:creator>Ramesh Sharda / Dursun Delen / Efraim Turban</dc:creator>
  <cp:keywords>Artifical Intelligence</cp:keywords>
  <cp:lastModifiedBy>Sam</cp:lastModifiedBy>
  <cp:revision>4663</cp:revision>
  <dcterms:created xsi:type="dcterms:W3CDTF">2014-07-14T20:04:21Z</dcterms:created>
  <dcterms:modified xsi:type="dcterms:W3CDTF">2021-11-14T18:21:45Z</dcterms:modified>
</cp:coreProperties>
</file>