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3"/>
  </p:notesMasterIdLst>
  <p:handoutMasterIdLst>
    <p:handoutMasterId r:id="rId34"/>
  </p:handoutMasterIdLst>
  <p:sldIdLst>
    <p:sldId id="1074" r:id="rId2"/>
    <p:sldId id="1135" r:id="rId3"/>
    <p:sldId id="1169" r:id="rId4"/>
    <p:sldId id="1171" r:id="rId5"/>
    <p:sldId id="1172" r:id="rId6"/>
    <p:sldId id="1173" r:id="rId7"/>
    <p:sldId id="1175" r:id="rId8"/>
    <p:sldId id="1176" r:id="rId9"/>
    <p:sldId id="1177" r:id="rId10"/>
    <p:sldId id="1234" r:id="rId11"/>
    <p:sldId id="1183" r:id="rId12"/>
    <p:sldId id="1184" r:id="rId13"/>
    <p:sldId id="1185" r:id="rId14"/>
    <p:sldId id="1235" r:id="rId15"/>
    <p:sldId id="1187" r:id="rId16"/>
    <p:sldId id="1236" r:id="rId17"/>
    <p:sldId id="1192" r:id="rId18"/>
    <p:sldId id="1193" r:id="rId19"/>
    <p:sldId id="1194" r:id="rId20"/>
    <p:sldId id="1237" r:id="rId21"/>
    <p:sldId id="1238" r:id="rId22"/>
    <p:sldId id="1239" r:id="rId23"/>
    <p:sldId id="1240" r:id="rId24"/>
    <p:sldId id="1241" r:id="rId25"/>
    <p:sldId id="1242" r:id="rId26"/>
    <p:sldId id="1210" r:id="rId27"/>
    <p:sldId id="1219" r:id="rId28"/>
    <p:sldId id="1223" r:id="rId29"/>
    <p:sldId id="1244" r:id="rId30"/>
    <p:sldId id="1227" r:id="rId31"/>
    <p:sldId id="124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36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  <p15:guide id="5" orient="horz" pos="672" userDrawn="1">
          <p15:clr>
            <a:srgbClr val="A4A3A4"/>
          </p15:clr>
        </p15:guide>
        <p15:guide id="6" orient="horz" pos="1152" userDrawn="1">
          <p15:clr>
            <a:srgbClr val="A4A3A4"/>
          </p15:clr>
        </p15:guide>
        <p15:guide id="7" pos="384" userDrawn="1">
          <p15:clr>
            <a:srgbClr val="A4A3A4"/>
          </p15:clr>
        </p15:guide>
        <p15:guide id="8" pos="7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  <p:cmAuthor id="2" name="Vinothini Radhakrishnan" initials="VR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81"/>
    <a:srgbClr val="D4EAE4"/>
    <a:srgbClr val="007FA3"/>
    <a:srgbClr val="99008C"/>
    <a:srgbClr val="82007C"/>
    <a:srgbClr val="96008F"/>
    <a:srgbClr val="595375"/>
    <a:srgbClr val="6B638B"/>
    <a:srgbClr val="000000"/>
    <a:srgbClr val="FDB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9" autoAdjust="0"/>
    <p:restoredTop sz="92563" autoAdjust="0"/>
  </p:normalViewPr>
  <p:slideViewPr>
    <p:cSldViewPr>
      <p:cViewPr varScale="1">
        <p:scale>
          <a:sx n="64" d="100"/>
          <a:sy n="64" d="100"/>
        </p:scale>
        <p:origin x="808" y="36"/>
      </p:cViewPr>
      <p:guideLst>
        <p:guide orient="horz" pos="2160"/>
        <p:guide pos="3840"/>
        <p:guide orient="horz" pos="336"/>
        <p:guide orient="horz" pos="3984"/>
        <p:guide orient="horz" pos="672"/>
        <p:guide orient="horz" pos="1152"/>
        <p:guide pos="384"/>
        <p:guide pos="7232"/>
      </p:guideLst>
    </p:cSldViewPr>
  </p:slideViewPr>
  <p:outlineViewPr>
    <p:cViewPr>
      <p:scale>
        <a:sx n="33" d="100"/>
        <a:sy n="33" d="100"/>
      </p:scale>
      <p:origin x="0" y="33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If this PowerPoint presentation contains mathematical equations, you may need to check that your computer has the following installed: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1) Math Type Plugin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2) Math Player (free versions available)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88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5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70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23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Slide 2 is list of textbook LO numbers and statements</a:t>
            </a:r>
          </a:p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70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36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79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9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59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28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91" y="0"/>
            <a:ext cx="2086923" cy="266310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39257" y="2536404"/>
            <a:ext cx="4608327" cy="1867463"/>
          </a:xfrm>
        </p:spPr>
        <p:txBody>
          <a:bodyPr>
            <a:noAutofit/>
          </a:bodyPr>
          <a:lstStyle>
            <a:lvl1pPr marL="0" indent="0">
              <a:buNone/>
              <a:defRPr sz="6000" b="1" baseline="0">
                <a:solidFill>
                  <a:srgbClr val="FF2E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</a:t>
            </a:r>
          </a:p>
          <a:p>
            <a:pPr lvl="0"/>
            <a:r>
              <a:rPr lang="en-US" dirty="0"/>
              <a:t>– Ipsum.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216275" y="6305796"/>
            <a:ext cx="794702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39258" y="4614421"/>
            <a:ext cx="5047714" cy="39994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3851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 sed.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6162525"/>
            <a:ext cx="1877002" cy="319457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3216275" y="6410696"/>
            <a:ext cx="794702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4343"/>
            <a:ext cx="665719" cy="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3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72">
          <p15:clr>
            <a:srgbClr val="FBAE40"/>
          </p15:clr>
        </p15:guide>
        <p15:guide id="4" pos="70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88563"/>
            <a:ext cx="10515600" cy="1090113"/>
          </a:xfrm>
        </p:spPr>
        <p:txBody>
          <a:bodyPr>
            <a:normAutofit/>
          </a:bodyPr>
          <a:lstStyle>
            <a:lvl1pPr>
              <a:defRPr sz="4800" b="1" baseline="0"/>
            </a:lvl1pPr>
          </a:lstStyle>
          <a:p>
            <a:r>
              <a:rPr lang="en-US" dirty="0"/>
              <a:t>Main title.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144683"/>
            <a:ext cx="10515600" cy="3762851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5867400" y="1279525"/>
            <a:ext cx="5486400" cy="3679825"/>
          </a:xfrm>
          <a:noFill/>
          <a:ln>
            <a:solidFill>
              <a:srgbClr val="FF2E2E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00F5E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1849" y="1280160"/>
            <a:ext cx="3457517" cy="1569918"/>
          </a:xfrm>
        </p:spPr>
        <p:txBody>
          <a:bodyPr anchor="b">
            <a:normAutofit/>
          </a:bodyPr>
          <a:lstStyle>
            <a:lvl1pPr>
              <a:defRPr sz="5400" b="1" baseline="0"/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2993350"/>
            <a:ext cx="3457516" cy="1966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100F5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More text for 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223897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88563"/>
            <a:ext cx="10515600" cy="1090113"/>
          </a:xfrm>
        </p:spPr>
        <p:txBody>
          <a:bodyPr>
            <a:normAutofit/>
          </a:bodyPr>
          <a:lstStyle>
            <a:lvl1pPr>
              <a:defRPr sz="4800" b="1" baseline="0"/>
            </a:lvl1pPr>
          </a:lstStyle>
          <a:p>
            <a:r>
              <a:rPr lang="en-US" dirty="0"/>
              <a:t>Main title.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144683"/>
            <a:ext cx="5170714" cy="3762851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183086" y="2144682"/>
            <a:ext cx="5170714" cy="3762851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</p:spTree>
    <p:extLst>
      <p:ext uri="{BB962C8B-B14F-4D97-AF65-F5344CB8AC3E}">
        <p14:creationId xmlns:p14="http://schemas.microsoft.com/office/powerpoint/2010/main" val="31571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2021947"/>
            <a:ext cx="5157787" cy="48312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A63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21947"/>
            <a:ext cx="5183188" cy="48312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A63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88563"/>
            <a:ext cx="10515600" cy="1090113"/>
          </a:xfrm>
        </p:spPr>
        <p:txBody>
          <a:bodyPr>
            <a:normAutofit/>
          </a:bodyPr>
          <a:lstStyle>
            <a:lvl1pPr>
              <a:defRPr sz="4800" b="1" baseline="0"/>
            </a:lvl1pPr>
          </a:lstStyle>
          <a:p>
            <a:r>
              <a:rPr lang="en-US" dirty="0"/>
              <a:t>Main title.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2656115"/>
            <a:ext cx="5170714" cy="3251419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3086" y="2656114"/>
            <a:ext cx="5170714" cy="3251419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4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27290" y="2352698"/>
            <a:ext cx="7594600" cy="255224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 b="1" baseline="0"/>
            </a:lvl1pPr>
          </a:lstStyle>
          <a:p>
            <a:r>
              <a:rPr lang="en-US" dirty="0"/>
              <a:t>Enter text for</a:t>
            </a:r>
            <a:br>
              <a:rPr lang="en-US" dirty="0"/>
            </a:br>
            <a:r>
              <a:rPr lang="en-US" dirty="0"/>
              <a:t>slide breaker.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91" y="0"/>
            <a:ext cx="2086923" cy="2663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34343"/>
            <a:ext cx="665719" cy="66077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254375" y="6305796"/>
            <a:ext cx="790892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6162525"/>
            <a:ext cx="1877002" cy="31945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54375" y="6410696"/>
            <a:ext cx="790892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41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">
          <p15:clr>
            <a:srgbClr val="FBAE40"/>
          </p15:clr>
        </p15:guide>
        <p15:guide id="2" pos="7032">
          <p15:clr>
            <a:srgbClr val="FBAE40"/>
          </p15:clr>
        </p15:guide>
        <p15:guide id="3" pos="12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54375" y="6305796"/>
            <a:ext cx="79089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6162525"/>
            <a:ext cx="1877002" cy="3194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254375" y="6410696"/>
            <a:ext cx="79089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4343"/>
            <a:ext cx="665719" cy="66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91" y="0"/>
            <a:ext cx="2086923" cy="26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0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90" r:id="rId8"/>
    <p:sldLayoutId id="214748369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7800" y="2057400"/>
            <a:ext cx="6248400" cy="2214965"/>
          </a:xfrm>
        </p:spPr>
        <p:txBody>
          <a:bodyPr wrap="square">
            <a:spAutoFit/>
          </a:bodyPr>
          <a:lstStyle/>
          <a:p>
            <a:r>
              <a:rPr lang="en-US" altLang="en-US" sz="4800" dirty="0">
                <a:latin typeface="+mj-lt"/>
              </a:rPr>
              <a:t>Chapter 3:</a:t>
            </a:r>
          </a:p>
          <a:p>
            <a:pPr>
              <a:buClrTx/>
              <a:defRPr/>
            </a:pPr>
            <a:r>
              <a:rPr lang="en-IN" altLang="en-US" sz="4800" dirty="0" smtClean="0">
                <a:ea typeface="Verdana" panose="020B0604030504040204" pitchFamily="34" charset="0"/>
                <a:cs typeface="Verdana" panose="020B0604030504040204" pitchFamily="34" charset="0"/>
              </a:rPr>
              <a:t>Statistical </a:t>
            </a:r>
            <a:r>
              <a:rPr lang="en-IN" altLang="en-US" sz="4800" dirty="0" err="1">
                <a:ea typeface="Verdana" panose="020B0604030504040204" pitchFamily="34" charset="0"/>
                <a:cs typeface="Verdana" panose="020B0604030504040204" pitchFamily="34" charset="0"/>
              </a:rPr>
              <a:t>Modeling</a:t>
            </a:r>
            <a:r>
              <a:rPr lang="en-IN" altLang="en-US" sz="48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altLang="en-US" sz="4800" dirty="0" smtClean="0"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en-IN" altLang="en-US" sz="4800" dirty="0">
                <a:ea typeface="Verdana" panose="020B0604030504040204" pitchFamily="34" charset="0"/>
                <a:cs typeface="Verdana" panose="020B0604030504040204" pitchFamily="34" charset="0"/>
              </a:rPr>
              <a:t>Visualization</a:t>
            </a:r>
            <a:endParaRPr lang="en-US" altLang="en-US" sz="48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6791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dirty="0" smtClean="0"/>
              <a:t>Statistical Modelling for Business Analytics</a:t>
            </a:r>
            <a:endParaRPr lang="en-US" sz="3600" dirty="0"/>
          </a:p>
        </p:txBody>
      </p:sp>
      <p:pic>
        <p:nvPicPr>
          <p:cNvPr id="9" name="Picture 2" descr="• The diagram flows from top to bottom.&#10;• At the top is a rectangle labeled Business Analytics.&#10;• 3 arrows from Business Analytics branch out to the following below it:&#10;• Descriptive&#10;• Predictive&#10;• Prescriptive&#10;• 2 arrows from Descriptive branch out to OLAP ad Statistics.&#10;• 2 arrows from Statistics branch out to Descriptive and Inferential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4"/>
          <a:stretch/>
        </p:blipFill>
        <p:spPr bwMode="auto">
          <a:xfrm>
            <a:off x="2905946" y="1685927"/>
            <a:ext cx="5770507" cy="433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2069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dirty="0"/>
              <a:t>Statistical </a:t>
            </a:r>
            <a:r>
              <a:rPr lang="en-IN" sz="3600" dirty="0" smtClean="0"/>
              <a:t>Modelling </a:t>
            </a:r>
            <a:r>
              <a:rPr lang="en-IN" sz="3600" dirty="0"/>
              <a:t>for Business </a:t>
            </a:r>
            <a:r>
              <a:rPr lang="en-IN" sz="3600" dirty="0" smtClean="0"/>
              <a:t>Analytics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7755"/>
            <a:ext cx="10515600" cy="3069045"/>
          </a:xfr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581"/>
                </a:solidFill>
              </a:rPr>
              <a:t>Statistics</a:t>
            </a:r>
          </a:p>
          <a:p>
            <a:pPr marL="742950" lvl="2" indent="-285750">
              <a:spcBef>
                <a:spcPts val="1000"/>
              </a:spcBef>
              <a:buClr>
                <a:schemeClr val="tx1"/>
              </a:buClr>
              <a:buSzPct val="100000"/>
              <a:tabLst>
                <a:tab pos="542925" algn="l"/>
              </a:tabLst>
            </a:pPr>
            <a:r>
              <a:rPr lang="en-US" dirty="0">
                <a:solidFill>
                  <a:srgbClr val="FF0000"/>
                </a:solidFill>
              </a:rPr>
              <a:t>A collection of mathematical techniques to characterize and interpret data</a:t>
            </a:r>
          </a:p>
          <a:p>
            <a:r>
              <a:rPr lang="en-US" sz="2400" dirty="0">
                <a:solidFill>
                  <a:srgbClr val="001581"/>
                </a:solidFill>
              </a:rPr>
              <a:t>Descriptive Statistics</a:t>
            </a:r>
          </a:p>
          <a:p>
            <a:pPr marL="742950" lvl="2" indent="-285750">
              <a:spcBef>
                <a:spcPts val="1000"/>
              </a:spcBef>
              <a:buClr>
                <a:schemeClr val="tx1"/>
              </a:buClr>
              <a:buSzPct val="100000"/>
              <a:tabLst>
                <a:tab pos="542925" algn="l"/>
              </a:tabLst>
            </a:pPr>
            <a:r>
              <a:rPr lang="en-US" dirty="0">
                <a:solidFill>
                  <a:srgbClr val="FF0000"/>
                </a:solidFill>
              </a:rPr>
              <a:t>Describing the data (as it is)</a:t>
            </a:r>
          </a:p>
          <a:p>
            <a:r>
              <a:rPr lang="en-US" sz="2400" dirty="0">
                <a:solidFill>
                  <a:srgbClr val="001581"/>
                </a:solidFill>
              </a:rPr>
              <a:t>Inferential statistics</a:t>
            </a:r>
          </a:p>
          <a:p>
            <a:pPr marL="742950" lvl="2" indent="-285750">
              <a:spcBef>
                <a:spcPts val="1000"/>
              </a:spcBef>
              <a:buClr>
                <a:schemeClr val="tx1"/>
              </a:buClr>
              <a:buSzPct val="100000"/>
              <a:tabLst>
                <a:tab pos="542925" algn="l"/>
              </a:tabLst>
            </a:pPr>
            <a:r>
              <a:rPr lang="en-US" dirty="0">
                <a:solidFill>
                  <a:srgbClr val="FF0000"/>
                </a:solidFill>
              </a:rPr>
              <a:t>Drawing inferences about the population based on a sample data</a:t>
            </a:r>
          </a:p>
          <a:p>
            <a:r>
              <a:rPr lang="en-US" sz="2400" dirty="0"/>
              <a:t>Descriptive statistics for descriptive analytics</a:t>
            </a:r>
          </a:p>
        </p:txBody>
      </p:sp>
    </p:spTree>
    <p:extLst>
      <p:ext uri="{BB962C8B-B14F-4D97-AF65-F5344CB8AC3E}">
        <p14:creationId xmlns:p14="http://schemas.microsoft.com/office/powerpoint/2010/main" val="41066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1090113"/>
          </a:xfrm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Descriptive Statistics Measures of Centrality </a:t>
            </a:r>
            <a:r>
              <a:rPr lang="en-IN" sz="3600" dirty="0" smtClean="0">
                <a:latin typeface="+mj-lt"/>
              </a:rPr>
              <a:t>Tendency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Arithmetic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838200" y="3615811"/>
            <a:ext cx="8153400" cy="1751249"/>
          </a:xfrm>
        </p:spPr>
        <p:txBody>
          <a:bodyPr>
            <a:spAutoFit/>
          </a:bodyPr>
          <a:lstStyle/>
          <a:p>
            <a:pPr marL="0" indent="0">
              <a:buSzPct val="100000"/>
              <a:buNone/>
            </a:pPr>
            <a:r>
              <a:rPr lang="en-US" sz="2400" dirty="0" smtClean="0">
                <a:solidFill>
                  <a:srgbClr val="001581"/>
                </a:solidFill>
              </a:rPr>
              <a:t>Median</a:t>
            </a:r>
            <a:endParaRPr lang="en-US" sz="2400" dirty="0">
              <a:solidFill>
                <a:srgbClr val="001581"/>
              </a:solidFill>
            </a:endParaRPr>
          </a:p>
          <a:p>
            <a:pPr marL="742950" lvl="2" indent="-285750">
              <a:spcBef>
                <a:spcPts val="1000"/>
              </a:spcBef>
              <a:buClr>
                <a:schemeClr val="tx1"/>
              </a:buClr>
              <a:buSzPct val="100000"/>
              <a:tabLst>
                <a:tab pos="542925" algn="l"/>
              </a:tabLst>
            </a:pPr>
            <a:r>
              <a:rPr lang="en-US" sz="2200" dirty="0">
                <a:solidFill>
                  <a:srgbClr val="FF0000"/>
                </a:solidFill>
              </a:rPr>
              <a:t>The number in the middle</a:t>
            </a:r>
          </a:p>
          <a:p>
            <a:pPr marL="0" indent="0">
              <a:buSzPct val="100000"/>
              <a:buNone/>
            </a:pPr>
            <a:r>
              <a:rPr lang="en-US" sz="2400" dirty="0" smtClean="0">
                <a:solidFill>
                  <a:srgbClr val="001581"/>
                </a:solidFill>
              </a:rPr>
              <a:t>Mode</a:t>
            </a:r>
            <a:endParaRPr lang="en-US" sz="2400" dirty="0">
              <a:solidFill>
                <a:srgbClr val="001581"/>
              </a:solidFill>
            </a:endParaRPr>
          </a:p>
          <a:p>
            <a:pPr marL="742950" lvl="2" indent="-285750">
              <a:spcBef>
                <a:spcPts val="1000"/>
              </a:spcBef>
              <a:buClr>
                <a:schemeClr val="tx1"/>
              </a:buClr>
              <a:buSzPct val="100000"/>
              <a:tabLst>
                <a:tab pos="542925" algn="l"/>
              </a:tabLst>
            </a:pPr>
            <a:r>
              <a:rPr lang="en-US" sz="2200" dirty="0">
                <a:solidFill>
                  <a:srgbClr val="FF0000"/>
                </a:solidFill>
              </a:rPr>
              <a:t>The most frequent observation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421776" y="2481656"/>
            <a:ext cx="5629748" cy="991076"/>
            <a:chOff x="2421776" y="2095935"/>
            <a:chExt cx="5629748" cy="991076"/>
          </a:xfrm>
        </p:grpSpPr>
        <p:graphicFrame>
          <p:nvGraphicFramePr>
            <p:cNvPr id="5" name="Object 4" descr="Small x bar equals the fraction of small x sub 1 plus small x sub 2 plus ellipsis plus small x sub n divided by small n.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855520"/>
                </p:ext>
              </p:extLst>
            </p:nvPr>
          </p:nvGraphicFramePr>
          <p:xfrm>
            <a:off x="2421776" y="2133677"/>
            <a:ext cx="2988425" cy="917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18" name="Equation" r:id="rId4" imgW="1282680" imgH="393480" progId="Equation.DSMT4">
                    <p:embed/>
                  </p:oleObj>
                </mc:Choice>
                <mc:Fallback>
                  <p:oleObj name="Equation" r:id="rId4" imgW="128268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421776" y="2133677"/>
                          <a:ext cx="2988425" cy="9172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 descr="Small x bar equals the fraction summation from limits i equals 1to n of small  x sub i divided by small n.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47867"/>
                </p:ext>
              </p:extLst>
            </p:nvPr>
          </p:nvGraphicFramePr>
          <p:xfrm>
            <a:off x="6444369" y="2095935"/>
            <a:ext cx="1607155" cy="9910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19" r:id="rId6" imgW="761760" imgH="469800" progId="">
                    <p:embed/>
                  </p:oleObj>
                </mc:Choice>
                <mc:Fallback>
                  <p:oleObj r:id="rId6" imgW="761760" imgH="46980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44369" y="2095935"/>
                          <a:ext cx="1607155" cy="9910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981200"/>
            <a:ext cx="8153400" cy="42473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rgbClr val="100F5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1581"/>
                </a:solidFill>
              </a:rPr>
              <a:t>Arithmetic mean</a:t>
            </a:r>
            <a:endParaRPr lang="en-US" sz="2400" dirty="0">
              <a:solidFill>
                <a:srgbClr val="0015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Descriptive Statistics Measures of </a:t>
            </a:r>
            <a:r>
              <a:rPr lang="en-IN" sz="3600" dirty="0" smtClean="0">
                <a:latin typeface="+mj-lt"/>
              </a:rPr>
              <a:t>Dispersion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5552"/>
            <a:ext cx="10515600" cy="2028248"/>
          </a:xfr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2400" dirty="0">
                <a:solidFill>
                  <a:srgbClr val="001581"/>
                </a:solidFill>
              </a:rPr>
              <a:t>Dispersion</a:t>
            </a:r>
          </a:p>
          <a:p>
            <a:pPr marL="793941" lvl="1" indent="-342900">
              <a:buSzPct val="100000"/>
            </a:pPr>
            <a:r>
              <a:rPr lang="en-US" sz="2000" dirty="0"/>
              <a:t>Degree of variation in a given variable</a:t>
            </a:r>
          </a:p>
          <a:p>
            <a:pPr>
              <a:buSzPct val="100000"/>
            </a:pPr>
            <a:r>
              <a:rPr lang="en-US" sz="2400" dirty="0">
                <a:solidFill>
                  <a:srgbClr val="001581"/>
                </a:solidFill>
              </a:rPr>
              <a:t>Range</a:t>
            </a:r>
          </a:p>
          <a:p>
            <a:pPr marL="793941" lvl="1" indent="-342900">
              <a:buSzPct val="100000"/>
            </a:pPr>
            <a:r>
              <a:rPr lang="en-US" sz="2000" dirty="0"/>
              <a:t>Max - Min</a:t>
            </a:r>
          </a:p>
          <a:p>
            <a:pPr>
              <a:buSzPct val="100000"/>
            </a:pPr>
            <a:r>
              <a:rPr lang="en-US" sz="2400" dirty="0">
                <a:solidFill>
                  <a:srgbClr val="001581"/>
                </a:solidFill>
              </a:rPr>
              <a:t>Variance	                       Standard Deviation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948600" y="4724400"/>
            <a:ext cx="8153400" cy="765851"/>
          </a:xfrm>
        </p:spPr>
        <p:txBody>
          <a:bodyPr>
            <a:spAutoFit/>
          </a:bodyPr>
          <a:lstStyle/>
          <a:p>
            <a:pPr marL="0" indent="0">
              <a:buSzPct val="100000"/>
              <a:buNone/>
            </a:pPr>
            <a:r>
              <a:rPr lang="en-US" sz="2400" dirty="0">
                <a:solidFill>
                  <a:srgbClr val="001581"/>
                </a:solidFill>
              </a:rPr>
              <a:t>Mean Absolute </a:t>
            </a:r>
            <a:r>
              <a:rPr lang="en-US" sz="2400" dirty="0" smtClean="0">
                <a:solidFill>
                  <a:srgbClr val="001581"/>
                </a:solidFill>
              </a:rPr>
              <a:t>Deviation (MAD)</a:t>
            </a:r>
            <a:endParaRPr lang="en-US" sz="2400" dirty="0">
              <a:solidFill>
                <a:srgbClr val="001581"/>
              </a:solidFill>
            </a:endParaRPr>
          </a:p>
          <a:p>
            <a:pPr marL="793941" lvl="1" indent="-342900">
              <a:buSzPct val="100000"/>
            </a:pPr>
            <a:r>
              <a:rPr lang="en-US" sz="2000" dirty="0"/>
              <a:t>Average absolute deviation from the mean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48600" y="3581400"/>
            <a:ext cx="5861775" cy="983895"/>
            <a:chOff x="948600" y="4207230"/>
            <a:chExt cx="5861775" cy="983895"/>
          </a:xfrm>
        </p:grpSpPr>
        <p:graphicFrame>
          <p:nvGraphicFramePr>
            <p:cNvPr id="7" name="Object 6" descr="S squared equals to the fraction summation from limits I equals 1 to n of the squared value of the difference of small  x sub I and small x bar divided by the difference of small n and 1.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763534"/>
                </p:ext>
              </p:extLst>
            </p:nvPr>
          </p:nvGraphicFramePr>
          <p:xfrm>
            <a:off x="948600" y="4207230"/>
            <a:ext cx="2101612" cy="845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6" name="Equation" r:id="rId4" imgW="1168200" imgH="469800" progId="Equation.DSMT4">
                    <p:embed/>
                  </p:oleObj>
                </mc:Choice>
                <mc:Fallback>
                  <p:oleObj name="Equation" r:id="rId4" imgW="1168200" imgH="469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48600" y="4207230"/>
                          <a:ext cx="2101612" cy="845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 descr="S equals the square root of the fraction summation from limits i equals 1 to n of the squared value of small  x sub i and small  x bar divided by the difference of small n and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5639152"/>
                </p:ext>
              </p:extLst>
            </p:nvPr>
          </p:nvGraphicFramePr>
          <p:xfrm>
            <a:off x="4572000" y="4237038"/>
            <a:ext cx="2238375" cy="954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7" name="Equation" r:id="rId6" imgW="1218960" imgH="520560" progId="Equation.DSMT4">
                    <p:embed/>
                  </p:oleObj>
                </mc:Choice>
                <mc:Fallback>
                  <p:oleObj name="Equation" r:id="rId6" imgW="1218960" imgH="5205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237038"/>
                          <a:ext cx="2238375" cy="954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49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b="0" dirty="0">
                <a:latin typeface="+mj-lt"/>
              </a:rPr>
              <a:t>Descriptive Statistics Measures of </a:t>
            </a:r>
            <a:r>
              <a:rPr lang="en-IN" sz="3600" b="0" dirty="0" smtClean="0">
                <a:latin typeface="+mj-lt"/>
              </a:rPr>
              <a:t>Dispersion</a:t>
            </a:r>
            <a:endParaRPr lang="en-US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5552"/>
            <a:ext cx="4953000" cy="1401409"/>
          </a:xfr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Quartiles</a:t>
            </a:r>
          </a:p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Box-and-Whiskers </a:t>
            </a:r>
            <a:r>
              <a:rPr lang="en-US" sz="2000" dirty="0" smtClean="0">
                <a:solidFill>
                  <a:srgbClr val="FF0000"/>
                </a:solidFill>
              </a:rPr>
              <a:t>Plot</a:t>
            </a:r>
          </a:p>
          <a:p>
            <a:pPr marL="793941" lvl="1" indent="-342900">
              <a:buSzPct val="100000"/>
            </a:pPr>
            <a:r>
              <a:rPr lang="en-US" sz="1800" dirty="0"/>
              <a:t>a.k.a. box-plot</a:t>
            </a:r>
          </a:p>
          <a:p>
            <a:pPr marL="793941" lvl="1" indent="-342900">
              <a:buSzPct val="100000"/>
            </a:pPr>
            <a:r>
              <a:rPr lang="en-US" sz="1800" dirty="0"/>
              <a:t>Versatile / </a:t>
            </a:r>
            <a:r>
              <a:rPr lang="en-US" sz="1800" dirty="0" smtClean="0"/>
              <a:t>informative</a:t>
            </a:r>
            <a:endParaRPr lang="en-US" sz="1800" dirty="0"/>
          </a:p>
        </p:txBody>
      </p:sp>
      <p:pic>
        <p:nvPicPr>
          <p:cNvPr id="9" name="Picture 2" descr="The first box plot from the left represents Variable 1. The second box plot represents Variable 2. In the box plot, a vertical rectangle is at the center with a horizontal line dividing it into two equal parts. The term x is written just below the horizontal line. A vertical line extends from the top and bottom of the rectangle. &#10;Various elements of the second box plot are marked as follows:&#10;• Two dots high above the rectangle are labeled as Outliers, Larger than 1.5 times the upper quartile.&#10;• The highest point on the vertical line extending from the top of the rectangle is labeled as Max, Largest value, excluding larger outliers.&#10;• The top of the rectangle itself is labeled as Upper Quartile, 25% of data is larger than this value.&#10;• The mid-point of the rectangle is labeled as Median, 50% of data is larger than this value – middle of dataset. &#10;• The term x is labeled as Median, Simple average of the dataset.&#10;• The bottom of the rectangle itself is labeled as Lower Quartile, 25% of data is smaller than this value.&#10;• The lowest point on the vertical line extending from the bottom of the rectangle is labeled as Min, Smallest value, excluding smaller outliers.&#10;• Two dots well below the rectangle are labeled as Outliers, Smaller than 1.5 times the lowest quartile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2"/>
          <a:stretch/>
        </p:blipFill>
        <p:spPr bwMode="auto">
          <a:xfrm>
            <a:off x="7010400" y="1200531"/>
            <a:ext cx="3734735" cy="483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52069"/>
            <a:ext cx="11201400" cy="590931"/>
          </a:xfrm>
        </p:spPr>
        <p:txBody>
          <a:bodyPr wrap="square">
            <a:spAutoFit/>
          </a:bodyPr>
          <a:lstStyle/>
          <a:p>
            <a:r>
              <a:rPr lang="en-IN" sz="3600" b="0" dirty="0">
                <a:latin typeface="+mj-lt"/>
              </a:rPr>
              <a:t>Descriptive Statistics Measures of Centrality </a:t>
            </a:r>
            <a:r>
              <a:rPr lang="en-IN" sz="3600" b="0" dirty="0" smtClean="0">
                <a:latin typeface="+mj-lt"/>
              </a:rPr>
              <a:t>Tendency</a:t>
            </a:r>
            <a:endParaRPr lang="en-US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36944"/>
            <a:ext cx="10515600" cy="1226490"/>
          </a:xfr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2400" dirty="0">
                <a:solidFill>
                  <a:srgbClr val="001581"/>
                </a:solidFill>
              </a:rPr>
              <a:t>Histogram - frequency chart</a:t>
            </a:r>
          </a:p>
          <a:p>
            <a:pPr>
              <a:buSzPct val="100000"/>
            </a:pPr>
            <a:r>
              <a:rPr lang="en-US" sz="2400" dirty="0" err="1">
                <a:solidFill>
                  <a:srgbClr val="001581"/>
                </a:solidFill>
              </a:rPr>
              <a:t>Skewness</a:t>
            </a:r>
            <a:endParaRPr lang="en-US" sz="2400" dirty="0">
              <a:solidFill>
                <a:srgbClr val="001581"/>
              </a:solidFill>
            </a:endParaRPr>
          </a:p>
          <a:p>
            <a:pPr marL="793941" lvl="1" indent="-342900">
              <a:buSzPct val="100000"/>
            </a:pPr>
            <a:r>
              <a:rPr lang="en-US" sz="2000" dirty="0"/>
              <a:t>Measure of asymmetry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3709767"/>
            <a:ext cx="8153400" cy="765851"/>
          </a:xfrm>
        </p:spPr>
        <p:txBody>
          <a:bodyPr>
            <a:spAutoFit/>
          </a:bodyPr>
          <a:lstStyle/>
          <a:p>
            <a:pPr marL="0" indent="0">
              <a:buSzPct val="100000"/>
              <a:buNone/>
            </a:pPr>
            <a:r>
              <a:rPr lang="en-US" sz="2400" dirty="0">
                <a:solidFill>
                  <a:srgbClr val="001581"/>
                </a:solidFill>
              </a:rPr>
              <a:t>Kurtosis</a:t>
            </a:r>
          </a:p>
          <a:p>
            <a:pPr marL="793941" lvl="1" indent="-342900">
              <a:buSzPct val="100000"/>
            </a:pPr>
            <a:r>
              <a:rPr lang="en-US" sz="2000" dirty="0"/>
              <a:t>Peak/tall/skinny nature of the distribution</a:t>
            </a:r>
          </a:p>
        </p:txBody>
      </p:sp>
      <p:graphicFrame>
        <p:nvGraphicFramePr>
          <p:cNvPr id="7" name="Object 6" descr="skewness equals small s equals the fraction summation from limits i equals 1 to n of the cubed value of the difference of small x sub i and small x bar divided by open parenthesis small n minus 1 close parenthesis multiplies small s cubed.&#10;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21279"/>
              </p:ext>
            </p:extLst>
          </p:nvPr>
        </p:nvGraphicFramePr>
        <p:xfrm>
          <a:off x="4777847" y="2390843"/>
          <a:ext cx="3365614" cy="91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4" name="Equation" r:id="rId4" imgW="1815840" imgH="495000" progId="Equation.DSMT4">
                  <p:embed/>
                </p:oleObj>
              </mc:Choice>
              <mc:Fallback>
                <p:oleObj name="Equation" r:id="rId4" imgW="18158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7847" y="2390843"/>
                        <a:ext cx="3365614" cy="91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 descr="kurtosis equals cap K equals the difference of fraction summation from limits i equals 1 to n of the fourth power of the difference of small x sub i and small x bar divided by the product of small n and small s to the power of 4,minus 3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1096"/>
              </p:ext>
            </p:extLst>
          </p:nvPr>
        </p:nvGraphicFramePr>
        <p:xfrm>
          <a:off x="6444089" y="3757378"/>
          <a:ext cx="3366449" cy="78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5" r:id="rId6" imgW="2006280" imgH="469800" progId="">
                  <p:embed/>
                </p:oleObj>
              </mc:Choice>
              <mc:Fallback>
                <p:oleObj r:id="rId6" imgW="2006280" imgH="4698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44089" y="3757378"/>
                        <a:ext cx="3366449" cy="788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4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11506200" cy="590931"/>
          </a:xfrm>
        </p:spPr>
        <p:txBody>
          <a:bodyPr wrap="square">
            <a:spAutoFit/>
          </a:bodyPr>
          <a:lstStyle/>
          <a:p>
            <a:r>
              <a:rPr lang="en-IN" sz="3600" b="0" dirty="0"/>
              <a:t>Relationship Between Dispersion and Shape Properties</a:t>
            </a:r>
            <a:endParaRPr lang="en-US" b="0" dirty="0"/>
          </a:p>
        </p:txBody>
      </p:sp>
      <p:pic>
        <p:nvPicPr>
          <p:cNvPr id="6" name="Picture 2" descr="The two line graphs are drawn one on top of the other. &#10;• In the graph on top, the y-axis has five long markings with a shorter marking at the mid-point of any two consecutive long markings. The x-axis has the numbers from –3 to 3 marked at intervals of 0.5. Between any two consecutive numbers on the x-axis, two vertical bars are drawn.   &#10;• Line graph (a) starts from just above the x-axis at point –4. The line rises steadily, reaching up to the top marking on the y-axis at point 0 on the x-axis. The line falls thereafter reaching just above the x-axis at point 4.  &#10;• Line graph (b) starts from just above the x-axis at point –4. The line rises steadily, reaching up to the mid-point of the y-axis at point 0 on the x-axis. The line falls thereafter reaching just above the x-axis at point 4.   &#10;• In the graph at the bottom, the y-axis has three long markings with a shorter marking at the mid-point of any two consecutive long markings. The x-axis uses the same numbers as in the x-axis of the top graph, that is, from –3 to 3 marked at intervals of 0.5. Between any two consecutive n¬umbers on the x-axis, two vertical bars are drawn.   &#10;• Line graph (c) starts from just above the x-axis at point –4. The line rises steadily, reaching up to the top marking of the y-axis at point –2 on the x-axis. The line falls thereafter reaching just above the x-axis at point 4.  &#10;• Line graph (d) starts from just above the x-axis at point –4. The line rises steadily, reaching up to top marking of the y-axis at point 2 on the x-axis. The line falls thereafter reaching just above the x-axis at point 4.&#10;• Line graphs (c) and (d) intersect at a point directly above the 0 marking on the x-axis. 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0"/>
          <a:stretch/>
        </p:blipFill>
        <p:spPr bwMode="auto">
          <a:xfrm>
            <a:off x="3983052" y="1219200"/>
            <a:ext cx="4302095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Regression </a:t>
            </a:r>
            <a:r>
              <a:rPr lang="en-IN" sz="3600" dirty="0" err="1">
                <a:latin typeface="+mj-lt"/>
              </a:rPr>
              <a:t>Modeling</a:t>
            </a:r>
            <a:r>
              <a:rPr lang="en-IN" sz="3600" dirty="0">
                <a:latin typeface="+mj-lt"/>
              </a:rPr>
              <a:t> for Inferential Statistics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4683"/>
            <a:ext cx="10515600" cy="3200363"/>
          </a:xfr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2400" dirty="0">
                <a:solidFill>
                  <a:srgbClr val="002060"/>
                </a:solidFill>
              </a:rPr>
              <a:t>Regression</a:t>
            </a:r>
          </a:p>
          <a:p>
            <a:pPr marL="793941" lvl="1" indent="-342900">
              <a:buSzPct val="100000"/>
            </a:pPr>
            <a:r>
              <a:rPr lang="en-US" sz="2400" dirty="0"/>
              <a:t>A part of inferential statistics </a:t>
            </a:r>
          </a:p>
          <a:p>
            <a:pPr marL="793941" lvl="1" indent="-342900">
              <a:buSzPct val="100000"/>
            </a:pPr>
            <a:r>
              <a:rPr lang="en-US" sz="2400" dirty="0"/>
              <a:t>The most widely known and used analytics technique in statistics</a:t>
            </a:r>
          </a:p>
          <a:p>
            <a:pPr marL="793941" lvl="1" indent="-342900">
              <a:buSzPct val="100000"/>
            </a:pPr>
            <a:r>
              <a:rPr lang="en-US" sz="2400" dirty="0"/>
              <a:t>Used to characterize relationship between explanatory (input) and response (output) variable</a:t>
            </a:r>
          </a:p>
          <a:p>
            <a:pPr>
              <a:buSzPct val="100000"/>
            </a:pPr>
            <a:r>
              <a:rPr lang="en-US" sz="2400" dirty="0"/>
              <a:t>It can be used for</a:t>
            </a:r>
          </a:p>
          <a:p>
            <a:pPr marL="793941" lvl="1" indent="-342900">
              <a:buSzPct val="100000"/>
            </a:pPr>
            <a:r>
              <a:rPr lang="en-US" sz="2400" dirty="0"/>
              <a:t>Hypothesis testing (explanation)</a:t>
            </a:r>
          </a:p>
          <a:p>
            <a:pPr marL="793941" lvl="1" indent="-342900">
              <a:buSzPct val="100000"/>
            </a:pPr>
            <a:r>
              <a:rPr lang="en-US" sz="2400" dirty="0"/>
              <a:t>Forecasting (prediction)</a:t>
            </a:r>
          </a:p>
        </p:txBody>
      </p:sp>
    </p:spTree>
    <p:extLst>
      <p:ext uri="{BB962C8B-B14F-4D97-AF65-F5344CB8AC3E}">
        <p14:creationId xmlns:p14="http://schemas.microsoft.com/office/powerpoint/2010/main" val="109871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154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Regression </a:t>
            </a:r>
            <a:r>
              <a:rPr lang="en-IN" sz="3600" dirty="0" err="1" smtClean="0">
                <a:latin typeface="+mj-lt"/>
              </a:rPr>
              <a:t>Modeling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4683"/>
            <a:ext cx="10515600" cy="3328604"/>
          </a:xfr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2400" dirty="0"/>
              <a:t>Correlation versus Regression </a:t>
            </a:r>
          </a:p>
          <a:p>
            <a:pPr marL="793941" lvl="1" indent="-342900">
              <a:buSzPct val="100000"/>
            </a:pPr>
            <a:r>
              <a:rPr lang="en-US" sz="2400" dirty="0"/>
              <a:t>What is the difference (or relationship)? </a:t>
            </a:r>
          </a:p>
          <a:p>
            <a:pPr>
              <a:buSzPct val="100000"/>
            </a:pPr>
            <a:r>
              <a:rPr lang="en-US" sz="2400" dirty="0"/>
              <a:t>Simple Regression versus Multiple Regression</a:t>
            </a:r>
          </a:p>
          <a:p>
            <a:pPr marL="793941" lvl="1" indent="-342900">
              <a:buSzPct val="100000"/>
            </a:pPr>
            <a:r>
              <a:rPr lang="en-US" sz="2400" dirty="0" smtClean="0"/>
              <a:t>Based </a:t>
            </a:r>
            <a:r>
              <a:rPr lang="en-US" sz="2400" dirty="0"/>
              <a:t>on number of input variables</a:t>
            </a:r>
          </a:p>
          <a:p>
            <a:pPr>
              <a:buSzPct val="100000"/>
            </a:pPr>
            <a:r>
              <a:rPr lang="en-US" sz="2400" dirty="0"/>
              <a:t>How do we develop linear regression models?</a:t>
            </a:r>
          </a:p>
          <a:p>
            <a:pPr marL="793941" lvl="1" indent="-342900">
              <a:buSzPct val="100000"/>
            </a:pPr>
            <a:r>
              <a:rPr lang="en-US" sz="2400" dirty="0"/>
              <a:t>Scatter plots (visualization—for simple regression) </a:t>
            </a:r>
          </a:p>
          <a:p>
            <a:pPr marL="793941" lvl="1" indent="-342900">
              <a:buSzPct val="100000"/>
            </a:pPr>
            <a:r>
              <a:rPr lang="en-US" sz="2400" dirty="0"/>
              <a:t>Ordinary least squares method</a:t>
            </a:r>
          </a:p>
          <a:p>
            <a:pPr marL="1367028" lvl="2" indent="-342900">
              <a:buSzPct val="100000"/>
            </a:pPr>
            <a:r>
              <a:rPr lang="en-US" sz="2400" dirty="0"/>
              <a:t>A line that minimizes squared of the errors  </a:t>
            </a:r>
          </a:p>
        </p:txBody>
      </p:sp>
    </p:spTree>
    <p:extLst>
      <p:ext uri="{BB962C8B-B14F-4D97-AF65-F5344CB8AC3E}">
        <p14:creationId xmlns:p14="http://schemas.microsoft.com/office/powerpoint/2010/main" val="133409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4388"/>
            <a:ext cx="8153400" cy="590931"/>
          </a:xfrm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Regression </a:t>
            </a:r>
            <a:r>
              <a:rPr lang="en-IN" sz="3600" dirty="0" err="1" smtClean="0">
                <a:latin typeface="+mj-lt"/>
              </a:rPr>
              <a:t>Modeling</a:t>
            </a:r>
            <a:endParaRPr lang="en-US" dirty="0">
              <a:latin typeface="+mj-lt"/>
            </a:endParaRPr>
          </a:p>
        </p:txBody>
      </p:sp>
      <p:pic>
        <p:nvPicPr>
          <p:cNvPr id="17410" name="Picture 2" descr="• The x-axis is labeled Explanatory Variable and the y-axis is labeled Response Variable. &#10;• A line starts from the point on y-axis where y is equal to beta sub 0, inclined at an angle of beta sub 1.&#10;• Two lines intersect the regression line and each other along the middle.&#10;• Multiple points are plotted on the graph which represent a scatter plot.&#10;• The points are denser closer to the regression line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3"/>
          <a:stretch/>
        </p:blipFill>
        <p:spPr bwMode="auto">
          <a:xfrm>
            <a:off x="2203186" y="768407"/>
            <a:ext cx="7758422" cy="554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8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5054"/>
            <a:ext cx="10515600" cy="757130"/>
          </a:xfrm>
        </p:spPr>
        <p:txBody>
          <a:bodyPr wrap="square">
            <a:spAutoFit/>
          </a:bodyPr>
          <a:lstStyle/>
          <a:p>
            <a:r>
              <a:rPr lang="en-IN" altLang="en-US" dirty="0"/>
              <a:t>Learning </a:t>
            </a:r>
            <a:r>
              <a:rPr lang="en-IN" alt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4683"/>
            <a:ext cx="10515600" cy="2395528"/>
          </a:xfr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Understand </a:t>
            </a:r>
            <a:r>
              <a:rPr lang="en-US" sz="2000" dirty="0">
                <a:solidFill>
                  <a:srgbClr val="FF0000"/>
                </a:solidFill>
              </a:rPr>
              <a:t>the nature of data as it relates to business </a:t>
            </a:r>
            <a:r>
              <a:rPr lang="en-US" sz="2000" dirty="0" smtClean="0">
                <a:solidFill>
                  <a:srgbClr val="FF0000"/>
                </a:solidFill>
              </a:rPr>
              <a:t>intelligence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BI</a:t>
            </a:r>
            <a:r>
              <a:rPr lang="en-US" sz="2000" dirty="0">
                <a:solidFill>
                  <a:srgbClr val="FF0000"/>
                </a:solidFill>
              </a:rPr>
              <a:t>) and analytics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Learn </a:t>
            </a:r>
            <a:r>
              <a:rPr lang="en-US" sz="2000" dirty="0">
                <a:solidFill>
                  <a:srgbClr val="FF0000"/>
                </a:solidFill>
              </a:rPr>
              <a:t>the methods used to make real-world data </a:t>
            </a:r>
            <a:r>
              <a:rPr lang="en-US" sz="2000" dirty="0" smtClean="0">
                <a:solidFill>
                  <a:srgbClr val="FF0000"/>
                </a:solidFill>
              </a:rPr>
              <a:t>analytics </a:t>
            </a:r>
            <a:r>
              <a:rPr lang="en-US" sz="2000" dirty="0">
                <a:solidFill>
                  <a:srgbClr val="FF0000"/>
                </a:solidFill>
              </a:rPr>
              <a:t>ready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Describe </a:t>
            </a:r>
            <a:r>
              <a:rPr lang="en-US" sz="2000" dirty="0">
                <a:solidFill>
                  <a:srgbClr val="FF0000"/>
                </a:solidFill>
              </a:rPr>
              <a:t>statistical modeling and its relationship to </a:t>
            </a:r>
            <a:r>
              <a:rPr lang="en-US" sz="2000" dirty="0" smtClean="0">
                <a:solidFill>
                  <a:srgbClr val="FF0000"/>
                </a:solidFill>
              </a:rPr>
              <a:t>business </a:t>
            </a:r>
            <a:r>
              <a:rPr lang="en-US" sz="2000" dirty="0">
                <a:solidFill>
                  <a:srgbClr val="FF0000"/>
                </a:solidFill>
              </a:rPr>
              <a:t>analytics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Learn </a:t>
            </a:r>
            <a:r>
              <a:rPr lang="en-US" sz="2000" dirty="0">
                <a:solidFill>
                  <a:srgbClr val="FF0000"/>
                </a:solidFill>
              </a:rPr>
              <a:t>about descriptive and inferential statistics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 smtClean="0">
                <a:solidFill>
                  <a:srgbClr val="FF0000"/>
                </a:solidFill>
              </a:rPr>
              <a:t>Understand </a:t>
            </a:r>
            <a:r>
              <a:rPr lang="en-US" sz="2000" dirty="0">
                <a:solidFill>
                  <a:srgbClr val="FF0000"/>
                </a:solidFill>
              </a:rPr>
              <a:t>the importance of data/information visualization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Learn different types of visualization </a:t>
            </a:r>
            <a:r>
              <a:rPr lang="en-US" sz="2000" dirty="0" smtClean="0">
                <a:solidFill>
                  <a:srgbClr val="FF0000"/>
                </a:solidFill>
              </a:rPr>
              <a:t>techniques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154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Regression </a:t>
            </a:r>
            <a:r>
              <a:rPr lang="en-IN" sz="3600" dirty="0" err="1" smtClean="0">
                <a:latin typeface="+mj-lt"/>
              </a:rPr>
              <a:t>Modeling</a:t>
            </a:r>
            <a:endParaRPr lang="en-US" dirty="0">
              <a:latin typeface="+mj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153400" cy="774571"/>
          </a:xfrm>
        </p:spPr>
        <p:txBody>
          <a:bodyPr wrap="square">
            <a:spAutoFit/>
          </a:bodyPr>
          <a:lstStyle/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x: input, y: output 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Simple Linear Regression </a:t>
            </a:r>
          </a:p>
        </p:txBody>
      </p:sp>
      <p:graphicFrame>
        <p:nvGraphicFramePr>
          <p:cNvPr id="6" name="Object 5" descr="Y equals beta sub 0 plus the product of beta sub 1 and small x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950717"/>
              </p:ext>
            </p:extLst>
          </p:nvPr>
        </p:nvGraphicFramePr>
        <p:xfrm>
          <a:off x="5319670" y="2459543"/>
          <a:ext cx="1552660" cy="439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Equation" r:id="rId4" imgW="672840" imgH="190440" progId="Equation.DSMT4">
                  <p:embed/>
                </p:oleObj>
              </mc:Choice>
              <mc:Fallback>
                <p:oleObj name="Equation" r:id="rId4" imgW="672840" imgH="190440" progId="Equation.DSMT4">
                  <p:embed/>
                  <p:pic>
                    <p:nvPicPr>
                      <p:cNvPr id="6" name="Object 5" descr="Y equals beta sub 0 plus the product of beta sub 1 and small x.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9670" y="2459543"/>
                        <a:ext cx="1552660" cy="439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914400" y="3405084"/>
            <a:ext cx="8153400" cy="3693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100000"/>
            </a:pPr>
            <a:r>
              <a:rPr lang="en-US" sz="2000" dirty="0"/>
              <a:t>Multiple Linear Regression</a:t>
            </a:r>
          </a:p>
        </p:txBody>
      </p:sp>
      <p:graphicFrame>
        <p:nvGraphicFramePr>
          <p:cNvPr id="8" name="Object 7" descr="y equals beta sub 0 plus the product of beta sub 1 and small x sub 1 plus the product of beta sub 2 and small x sub 2 plus the product of beta sub 3 and small x sub 3 plus ellipsis plus the product of beta sub n and small x sub n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44517"/>
              </p:ext>
            </p:extLst>
          </p:nvPr>
        </p:nvGraphicFramePr>
        <p:xfrm>
          <a:off x="5319670" y="3298326"/>
          <a:ext cx="4492538" cy="42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Equation" r:id="rId6" imgW="2006280" imgH="190440" progId="Equation.DSMT4">
                  <p:embed/>
                </p:oleObj>
              </mc:Choice>
              <mc:Fallback>
                <p:oleObj name="Equation" r:id="rId6" imgW="2006280" imgH="190440" progId="Equation.DSMT4">
                  <p:embed/>
                  <p:pic>
                    <p:nvPicPr>
                      <p:cNvPr id="7" name="Object 6" descr="y equals beta sub 0 plus the product of beta sub 1 and small x sub 1 plus the product of beta sub 2 and small x sub 2 plus the product of beta sub 3 and small x sub 3 plus ellipsis plus the product of beta sub n and small x sub n.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19670" y="3298326"/>
                        <a:ext cx="4492538" cy="42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923925" y="4160409"/>
            <a:ext cx="8143875" cy="71917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SzPct val="100000"/>
            </a:pPr>
            <a:r>
              <a:rPr lang="en-US" sz="2000" dirty="0"/>
              <a:t>The meaning of Beta (</a:t>
            </a:r>
            <a:r>
              <a:rPr lang="en-US" sz="2000" dirty="0">
                <a:sym typeface="Symbol" panose="05050102010706020507" pitchFamily="18" charset="2"/>
              </a:rPr>
              <a:t> </a:t>
            </a:r>
            <a:r>
              <a:rPr lang="en-US" sz="2000" dirty="0"/>
              <a:t>) coefficients</a:t>
            </a:r>
          </a:p>
          <a:p>
            <a:pPr marL="800100" lvl="2" indent="-342900">
              <a:spcBef>
                <a:spcPts val="1000"/>
              </a:spcBef>
              <a:buSzPct val="100000"/>
            </a:pPr>
            <a:r>
              <a:rPr lang="en-US" sz="1600" dirty="0"/>
              <a:t>Sign (+ or −) and magnitude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548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b="0" dirty="0"/>
              <a:t>Process of Developing a Regression Model</a:t>
            </a:r>
            <a:endParaRPr lang="en-US" b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153400" cy="2017988"/>
          </a:xfr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2400" dirty="0" smtClean="0">
                <a:solidFill>
                  <a:srgbClr val="002060"/>
                </a:solidFill>
              </a:rPr>
              <a:t>How </a:t>
            </a:r>
            <a:r>
              <a:rPr lang="en-US" sz="2400" dirty="0">
                <a:solidFill>
                  <a:srgbClr val="002060"/>
                </a:solidFill>
              </a:rPr>
              <a:t>do we know if the model is good enough?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(R-Square)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p Values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Error measures (for prediction problems)</a:t>
            </a:r>
          </a:p>
          <a:p>
            <a:pPr marL="800100" lvl="3" indent="-342900">
              <a:spcBef>
                <a:spcPts val="1000"/>
              </a:spcBef>
              <a:buSzPct val="100000"/>
            </a:pPr>
            <a:r>
              <a:rPr lang="en-US" dirty="0"/>
              <a:t>M S E, M A D, R M S E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10" name="Picture 2" descr="• The diagram flows from top to bottom&#10;• At the top is a cylinder labeled Tabulated Data&#10;• An arrow below it leads to a box titled Data assessment which lists the following:&#10;• Scatter plot&#10;• Correlations&#10;• An arrow below it leads to a box titled Model Fitting which lists the following:&#10;• Transform data&#10;• Estimate parameters&#10;• An arrow below it leads to a box titled Model Assessment which lists the following:&#10;• Test assumptions&#10;• Assess model fit&#10;• 2 arrows from the right side of Model Assessment lead to Model Fitting and Data assessment.&#10;• An arrow below it leads to a green box titled Deployment which lists the following:&#10;• One-time use&#10;• Recurrent u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"/>
          <a:stretch/>
        </p:blipFill>
        <p:spPr bwMode="auto">
          <a:xfrm>
            <a:off x="9753600" y="805674"/>
            <a:ext cx="1791175" cy="516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70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b="0" dirty="0"/>
              <a:t>Regression </a:t>
            </a:r>
            <a:r>
              <a:rPr lang="en-IN" sz="3600" b="0" dirty="0" err="1"/>
              <a:t>Modeling</a:t>
            </a:r>
            <a:r>
              <a:rPr lang="en-IN" sz="3600" b="0" dirty="0"/>
              <a:t> Assumptions</a:t>
            </a:r>
            <a:endParaRPr lang="en-US" b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8153400" cy="2773067"/>
          </a:xfrm>
        </p:spPr>
        <p:txBody>
          <a:bodyPr wrap="square">
            <a:spAutoFit/>
          </a:bodyPr>
          <a:lstStyle/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 smtClean="0"/>
              <a:t>Linearity</a:t>
            </a:r>
            <a:endParaRPr lang="en-US" sz="2000" dirty="0"/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Independence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Normality (Normal Distribution)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Constant Variance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 err="1"/>
              <a:t>Multicollinearity</a:t>
            </a:r>
            <a:endParaRPr lang="en-US" sz="2000" dirty="0"/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What happens if the assumptions do NOT hold?</a:t>
            </a:r>
          </a:p>
          <a:p>
            <a:pPr marL="800100" lvl="2" indent="-342900">
              <a:spcBef>
                <a:spcPts val="1000"/>
              </a:spcBef>
              <a:buSzPct val="100000"/>
            </a:pPr>
            <a:r>
              <a:rPr lang="en-US" sz="1800" dirty="0"/>
              <a:t>What do we do then?</a:t>
            </a:r>
          </a:p>
        </p:txBody>
      </p:sp>
    </p:spTree>
    <p:extLst>
      <p:ext uri="{BB962C8B-B14F-4D97-AF65-F5344CB8AC3E}">
        <p14:creationId xmlns:p14="http://schemas.microsoft.com/office/powerpoint/2010/main" val="33473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b="0" dirty="0"/>
              <a:t>Logistic Regression </a:t>
            </a:r>
            <a:r>
              <a:rPr lang="en-IN" sz="3600" b="0" dirty="0" err="1"/>
              <a:t>Modeling</a:t>
            </a:r>
            <a:endParaRPr lang="en-US" b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10439400" cy="2561727"/>
          </a:xfrm>
        </p:spPr>
        <p:txBody>
          <a:bodyPr wrap="square">
            <a:spAutoFit/>
          </a:bodyPr>
          <a:lstStyle/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 smtClean="0"/>
              <a:t>A </a:t>
            </a:r>
            <a:r>
              <a:rPr lang="en-US" sz="2000" dirty="0"/>
              <a:t>very popular statistics-based classification algorithm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Employs supervised learning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Developed in 1940s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The difference between Linear Regression and Logistic Regression </a:t>
            </a:r>
          </a:p>
          <a:p>
            <a:pPr marL="800100" lvl="2" indent="-342900">
              <a:spcBef>
                <a:spcPts val="1000"/>
              </a:spcBef>
              <a:buSzPct val="100000"/>
            </a:pPr>
            <a:r>
              <a:rPr lang="en-US" sz="1600" dirty="0"/>
              <a:t>In Logistic Regression Output/Target variable is a binomial (binary classification) variable (as supposed to numeric variable)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9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b="0" dirty="0" smtClean="0"/>
              <a:t>Logistic Regression </a:t>
            </a:r>
            <a:r>
              <a:rPr lang="en-IN" sz="3600" b="0" dirty="0" err="1" smtClean="0"/>
              <a:t>Modeling</a:t>
            </a:r>
            <a:endParaRPr lang="en-US" b="0" dirty="0"/>
          </a:p>
        </p:txBody>
      </p:sp>
      <p:graphicFrame>
        <p:nvGraphicFramePr>
          <p:cNvPr id="6" name="Object 5" descr="f of y equals the fraction of 1 divided by 1 plus e raised to the negative open parenthesis beta sub 0 plus the product of beta sub 1 and x close parenthesis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4177"/>
              </p:ext>
            </p:extLst>
          </p:nvPr>
        </p:nvGraphicFramePr>
        <p:xfrm>
          <a:off x="914400" y="1219200"/>
          <a:ext cx="1944718" cy="67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4" imgW="1028520" imgH="355320" progId="Equation.DSMT4">
                  <p:embed/>
                </p:oleObj>
              </mc:Choice>
              <mc:Fallback>
                <p:oleObj name="Equation" r:id="rId4" imgW="1028520" imgH="355320" progId="Equation.DSMT4">
                  <p:embed/>
                  <p:pic>
                    <p:nvPicPr>
                      <p:cNvPr id="5" name="Object 4" descr="f of y equals the fraction of 1 divided by 1 plus e raised to the negative open parenthesis beta sub 0 plus the product of beta sub 1 and x close parenthesis.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1944718" cy="672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The x-axis is labeled f of y and its scale is in units of 2 ranging from minus 6 to 6. The y-axis is labeled b sub 0 plus b sub 1 x and its scale is in units of 0.5 and ranges from 0 to 1. The graph begins in the second quadrant where x is minus 6 and y is 0. The graph slopes up and crosses the y axis at the point 0, 0.5. The graph continues to slope up and reaches the point where x is 6 and y is 1. The graph passes through the following points:&#10;• -6, 0&#10;• -4, 0.01&#10;• -2, 0.11&#10;• 0, 0.5&#10;• 2, 0.87&#10;• 4, 0.98&#10;• 6, 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7"/>
          <a:stretch/>
        </p:blipFill>
        <p:spPr bwMode="auto">
          <a:xfrm>
            <a:off x="3133160" y="1868254"/>
            <a:ext cx="5925680" cy="38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b="0" dirty="0"/>
              <a:t>Time Series Forecasting</a:t>
            </a:r>
            <a:endParaRPr lang="en-US" b="0" dirty="0"/>
          </a:p>
        </p:txBody>
      </p:sp>
      <p:pic>
        <p:nvPicPr>
          <p:cNvPr id="5" name="Picture 2" descr="• The x-axis represents each quarter of the years 2008 to 2012 and the y-axis represents number of products sold in millions.&#10;• The following data is represented&#10;• 2008:&#10;• Q1: 5.77&#10;• Q2: 4.14&#10;• Q3: 6.00&#10;• Q4: 6.46&#10;• 2009:&#10;• Q1: 5.54&#10;• Q2: 5.20&#10;• Q3: 6.75&#10;• Q4: 7.38&#10;• 2010:&#10;• Q1: 6.02&#10;• Q2: 5.62&#10;• Q3: 7.51&#10;• Q4: 7.74&#10;• 2011:&#10;• Q1: 6.33&#10;• Q2: 5.92&#10;• Q3: 7.92&#10;• Q4: 8.34&#10;• 2012:&#10;• Q1: 6.73&#10;• Q2: 6.46&#10;• Q3: 8.61&#10;• Q4: 9.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1"/>
          <a:stretch/>
        </p:blipFill>
        <p:spPr bwMode="auto">
          <a:xfrm>
            <a:off x="2724150" y="1986314"/>
            <a:ext cx="6743700" cy="40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838200" y="1447800"/>
            <a:ext cx="8153400" cy="369332"/>
          </a:xfrm>
        </p:spPr>
        <p:txBody>
          <a:bodyPr wrap="square">
            <a:spAutoFit/>
          </a:bodyPr>
          <a:lstStyle/>
          <a:p>
            <a:pPr marL="342900" indent="-342900">
              <a:buSzPct val="100000"/>
            </a:pPr>
            <a:r>
              <a:rPr lang="en-US" sz="2400" dirty="0"/>
              <a:t>Is it different than Simple Linear Regression? How? </a:t>
            </a:r>
          </a:p>
        </p:txBody>
      </p:sp>
    </p:spTree>
    <p:extLst>
      <p:ext uri="{BB962C8B-B14F-4D97-AF65-F5344CB8AC3E}">
        <p14:creationId xmlns:p14="http://schemas.microsoft.com/office/powerpoint/2010/main" val="36985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Data Visualization</a:t>
            </a:r>
            <a:endParaRPr lang="en-US" sz="28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44683"/>
            <a:ext cx="10515600" cy="237808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“The use of visual representations to explore, make sense of, and communicate data.”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Data visualization vs. Information visualization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Information = aggregation, summarization, and contextualization of data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Related to information graphics, scientific visualization, and statistical graphics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Often includes charts, graphs, </a:t>
            </a:r>
            <a:r>
              <a:rPr lang="en-US" sz="2000" dirty="0" smtClean="0"/>
              <a:t>illustrations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75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1090113"/>
          </a:xfrm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Visual Analytics</a:t>
            </a:r>
            <a:endParaRPr lang="en-US" sz="28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752600"/>
            <a:ext cx="10515600" cy="3762851"/>
          </a:xfrm>
        </p:spPr>
        <p:txBody>
          <a:bodyPr wrap="square">
            <a:spAutoFit/>
          </a:bodyPr>
          <a:lstStyle/>
          <a:p>
            <a:pPr marL="361950" indent="-361950"/>
            <a:r>
              <a:rPr lang="en-US" sz="2400" dirty="0"/>
              <a:t>A recently coined term</a:t>
            </a:r>
          </a:p>
          <a:p>
            <a:pPr marL="809625" lvl="1" indent="-447675"/>
            <a:r>
              <a:rPr lang="en-US" sz="2400" dirty="0"/>
              <a:t>Information visualization + predictive analytics</a:t>
            </a:r>
          </a:p>
          <a:p>
            <a:pPr marL="361950" indent="-361950"/>
            <a:r>
              <a:rPr lang="en-US" sz="2400" dirty="0"/>
              <a:t>Information visualization</a:t>
            </a:r>
          </a:p>
          <a:p>
            <a:pPr marL="809625" lvl="1" indent="-447675"/>
            <a:r>
              <a:rPr lang="en-US" sz="2400" dirty="0"/>
              <a:t>Descriptive, backward focused</a:t>
            </a:r>
          </a:p>
          <a:p>
            <a:pPr marL="809625" lvl="1" indent="-447675"/>
            <a:r>
              <a:rPr lang="en-US" sz="2400" dirty="0"/>
              <a:t>“what happened” “what is happening”</a:t>
            </a:r>
          </a:p>
          <a:p>
            <a:pPr marL="361950" indent="-361950"/>
            <a:r>
              <a:rPr lang="en-US" sz="2400" dirty="0"/>
              <a:t>Predictive analytics</a:t>
            </a:r>
          </a:p>
          <a:p>
            <a:pPr marL="809625" lvl="1" indent="-447675"/>
            <a:r>
              <a:rPr lang="en-US" sz="2400" dirty="0"/>
              <a:t>Predictive, future focused</a:t>
            </a:r>
          </a:p>
          <a:p>
            <a:pPr marL="809625" lvl="1" indent="-447675"/>
            <a:r>
              <a:rPr lang="en-US" sz="2400" dirty="0"/>
              <a:t>“what will happen” “why will it happen”</a:t>
            </a:r>
          </a:p>
          <a:p>
            <a:pPr marL="361950" indent="-361950"/>
            <a:r>
              <a:rPr lang="en-US" sz="2400" dirty="0"/>
              <a:t>There is a strong move </a:t>
            </a:r>
            <a:r>
              <a:rPr lang="en-US" sz="2400" dirty="0" smtClean="0"/>
              <a:t>toward v</a:t>
            </a:r>
            <a:r>
              <a:rPr lang="en-US" sz="2400" dirty="0" smtClean="0">
                <a:solidFill>
                  <a:srgbClr val="002060"/>
                </a:solidFill>
              </a:rPr>
              <a:t>isual </a:t>
            </a:r>
            <a:r>
              <a:rPr lang="en-US" sz="2400" dirty="0">
                <a:solidFill>
                  <a:srgbClr val="002060"/>
                </a:solidFill>
              </a:rPr>
              <a:t>analytics </a:t>
            </a:r>
          </a:p>
        </p:txBody>
      </p:sp>
    </p:spTree>
    <p:extLst>
      <p:ext uri="{BB962C8B-B14F-4D97-AF65-F5344CB8AC3E}">
        <p14:creationId xmlns:p14="http://schemas.microsoft.com/office/powerpoint/2010/main" val="129971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154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Performance </a:t>
            </a:r>
            <a:r>
              <a:rPr lang="en-IN" sz="3600" dirty="0" smtClean="0">
                <a:latin typeface="+mj-lt"/>
              </a:rPr>
              <a:t>Dashboards</a:t>
            </a:r>
            <a:endParaRPr lang="en-US" sz="28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44683"/>
            <a:ext cx="10515600" cy="3763081"/>
          </a:xfrm>
        </p:spPr>
        <p:txBody>
          <a:bodyPr wrap="square">
            <a:spAutoFit/>
          </a:bodyPr>
          <a:lstStyle/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 smtClean="0"/>
              <a:t>Dashboards </a:t>
            </a:r>
            <a:r>
              <a:rPr lang="en-US" sz="2000" dirty="0"/>
              <a:t>provide visual displays of important information that is consolidated and arranged on a single screen so that information can be digested at a single glance and easily drilled in and further </a:t>
            </a:r>
            <a:r>
              <a:rPr lang="en-US" sz="2000" dirty="0" smtClean="0"/>
              <a:t>explored</a:t>
            </a:r>
          </a:p>
          <a:p>
            <a:pPr marL="361950" indent="-361950">
              <a:tabLst>
                <a:tab pos="180975" algn="l"/>
              </a:tabLst>
            </a:pPr>
            <a:r>
              <a:rPr lang="en-US" sz="2000" dirty="0"/>
              <a:t>Dashboard design </a:t>
            </a:r>
          </a:p>
          <a:p>
            <a:pPr lvl="1" indent="-381000">
              <a:tabLst>
                <a:tab pos="180975" algn="l"/>
              </a:tabLst>
            </a:pPr>
            <a:r>
              <a:rPr lang="en-US" sz="2000" dirty="0"/>
              <a:t>The fundamental challenge of dashboard design is to display all the required information on a single screen, clearly and without distraction, in a manner that can be assimilated quickly</a:t>
            </a:r>
          </a:p>
          <a:p>
            <a:pPr marL="361950" indent="-361950">
              <a:tabLst>
                <a:tab pos="361950" algn="l"/>
              </a:tabLst>
            </a:pPr>
            <a:r>
              <a:rPr lang="en-US" sz="2000" dirty="0"/>
              <a:t>Three layer of information</a:t>
            </a:r>
          </a:p>
          <a:p>
            <a:pPr lvl="1" indent="-381000"/>
            <a:r>
              <a:rPr lang="en-US" sz="2000" dirty="0"/>
              <a:t>Monitoring</a:t>
            </a:r>
          </a:p>
          <a:p>
            <a:pPr lvl="1" indent="-381000"/>
            <a:r>
              <a:rPr lang="en-US" sz="2000" dirty="0"/>
              <a:t>Analysis</a:t>
            </a:r>
          </a:p>
          <a:p>
            <a:pPr lvl="1" indent="-381000"/>
            <a:r>
              <a:rPr lang="en-US" sz="2000" dirty="0"/>
              <a:t>Management </a:t>
            </a:r>
          </a:p>
        </p:txBody>
      </p:sp>
    </p:spTree>
    <p:extLst>
      <p:ext uri="{BB962C8B-B14F-4D97-AF65-F5344CB8AC3E}">
        <p14:creationId xmlns:p14="http://schemas.microsoft.com/office/powerpoint/2010/main" val="39494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b="0" dirty="0">
                <a:latin typeface="+mj-lt"/>
              </a:rPr>
              <a:t>Performance </a:t>
            </a:r>
            <a:r>
              <a:rPr lang="en-IN" sz="3600" b="0" dirty="0" smtClean="0">
                <a:latin typeface="+mj-lt"/>
              </a:rPr>
              <a:t>Dashboard</a:t>
            </a:r>
            <a:endParaRPr lang="en-US" sz="2800" b="0" dirty="0">
              <a:latin typeface="+mj-lt"/>
            </a:endParaRPr>
          </a:p>
        </p:txBody>
      </p:sp>
      <p:pic>
        <p:nvPicPr>
          <p:cNvPr id="5" name="Picture 2" descr="Live Interactive Dashboard Examples Gallery | iDashboa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31" y="1371600"/>
            <a:ext cx="6662738" cy="388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0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153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US" sz="3600" dirty="0"/>
              <a:t>The Nature of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4683"/>
            <a:ext cx="10515600" cy="2672526"/>
          </a:xfr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Data: a collection of facts </a:t>
            </a:r>
          </a:p>
          <a:p>
            <a:pPr marL="742950" lvl="2" indent="-285750">
              <a:spcBef>
                <a:spcPts val="1000"/>
              </a:spcBef>
              <a:buClr>
                <a:schemeClr val="tx1"/>
              </a:buClr>
              <a:buSzPct val="100000"/>
              <a:tabLst>
                <a:tab pos="542925" algn="l"/>
              </a:tabLst>
            </a:pPr>
            <a:r>
              <a:rPr lang="en-US" sz="1600" dirty="0">
                <a:solidFill>
                  <a:srgbClr val="FF0000"/>
                </a:solidFill>
              </a:rPr>
              <a:t>usually obtained as the result of experiences, observations, or experiments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may consist of numbers, words, </a:t>
            </a:r>
            <a:r>
              <a:rPr lang="en-US" sz="2000" dirty="0" smtClean="0">
                <a:solidFill>
                  <a:srgbClr val="FF0000"/>
                </a:solidFill>
              </a:rPr>
              <a:t>images </a:t>
            </a:r>
            <a:r>
              <a:rPr lang="en-US" sz="2000" dirty="0">
                <a:solidFill>
                  <a:srgbClr val="FF0000"/>
                </a:solidFill>
              </a:rPr>
              <a:t>…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is the lowest level of abstraction (from which information and knowledge are derived)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is the source for information and knowledge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quality and data integrity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rgbClr val="FF0000"/>
                </a:solidFill>
              </a:rPr>
              <a:t> critical to analytics  </a:t>
            </a:r>
          </a:p>
        </p:txBody>
      </p:sp>
    </p:spTree>
    <p:extLst>
      <p:ext uri="{BB962C8B-B14F-4D97-AF65-F5344CB8AC3E}">
        <p14:creationId xmlns:p14="http://schemas.microsoft.com/office/powerpoint/2010/main" val="30323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154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dirty="0">
                <a:latin typeface="+mj-lt"/>
              </a:rPr>
              <a:t>Performance </a:t>
            </a:r>
            <a:r>
              <a:rPr lang="en-IN" sz="3600" dirty="0" smtClean="0">
                <a:latin typeface="+mj-lt"/>
              </a:rPr>
              <a:t>Dashboards</a:t>
            </a:r>
            <a:endParaRPr lang="en-US" sz="28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44683"/>
            <a:ext cx="10515600" cy="3410164"/>
          </a:xfrm>
        </p:spPr>
        <p:txBody>
          <a:bodyPr wrap="square">
            <a:spAutoFit/>
          </a:bodyPr>
          <a:lstStyle/>
          <a:p>
            <a:pPr marL="361950" indent="-361950"/>
            <a:r>
              <a:rPr lang="en-US" sz="2400" dirty="0"/>
              <a:t>What to look for in a dashboard 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Use of visual components to highlight data and exceptions that require action.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Transparent to the user, meaning that they require minimal training and are extremely easy to use 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Combine data from a variety of systems into a single, summarized, unified view of the business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Enable drill-down or drill-through to underlying data sources or reports 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Present a dynamic, real-world view with timely data</a:t>
            </a:r>
          </a:p>
          <a:p>
            <a:pPr marL="342900" lvl="1" indent="-342900">
              <a:spcBef>
                <a:spcPts val="1000"/>
              </a:spcBef>
              <a:buSzPct val="100000"/>
            </a:pPr>
            <a:r>
              <a:rPr lang="en-US" sz="2000" dirty="0"/>
              <a:t>Require little coding to implement, deploy, and maintain </a:t>
            </a:r>
          </a:p>
        </p:txBody>
      </p:sp>
    </p:spTree>
    <p:extLst>
      <p:ext uri="{BB962C8B-B14F-4D97-AF65-F5344CB8AC3E}">
        <p14:creationId xmlns:p14="http://schemas.microsoft.com/office/powerpoint/2010/main" val="23424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8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r>
              <a:rPr lang="en-IN" dirty="0"/>
              <a:t>Metrics for Analytics ready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4683"/>
            <a:ext cx="10515600" cy="3611245"/>
          </a:xfr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source reliability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content accuracy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accessibility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security and data privacy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richness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consistency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currency/data timeliness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granularity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Data validity and data relevancy </a:t>
            </a:r>
          </a:p>
        </p:txBody>
      </p:sp>
    </p:spTree>
    <p:extLst>
      <p:ext uri="{BB962C8B-B14F-4D97-AF65-F5344CB8AC3E}">
        <p14:creationId xmlns:p14="http://schemas.microsoft.com/office/powerpoint/2010/main" val="42483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5054"/>
            <a:ext cx="10515600" cy="757130"/>
          </a:xfrm>
        </p:spPr>
        <p:txBody>
          <a:bodyPr wrap="square">
            <a:spAutoFit/>
          </a:bodyPr>
          <a:lstStyle/>
          <a:p>
            <a:r>
              <a:rPr lang="en-US" dirty="0"/>
              <a:t>A Simple Taxonomy of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4683"/>
            <a:ext cx="10515600" cy="3853363"/>
          </a:xfrm>
        </p:spPr>
        <p:txBody>
          <a:bodyPr wrap="square">
            <a:spAutoFit/>
          </a:bodyPr>
          <a:lstStyle/>
          <a:p>
            <a:r>
              <a:rPr lang="en-US" sz="2400" dirty="0"/>
              <a:t>Data (datum—singular form of </a:t>
            </a:r>
            <a:r>
              <a:rPr lang="en-US" sz="2400" dirty="0" smtClean="0"/>
              <a:t>data)</a:t>
            </a:r>
            <a:endParaRPr lang="en-US" sz="2400" dirty="0"/>
          </a:p>
          <a:p>
            <a:r>
              <a:rPr lang="en-US" sz="2400" dirty="0"/>
              <a:t>Structured data</a:t>
            </a:r>
          </a:p>
          <a:p>
            <a:pPr marL="793941" lvl="1" indent="-342900">
              <a:buSzPct val="100000"/>
            </a:pPr>
            <a:r>
              <a:rPr lang="en-US" sz="2400" dirty="0"/>
              <a:t>Targeted for computers to process</a:t>
            </a:r>
          </a:p>
          <a:p>
            <a:pPr marL="793941" lvl="1" indent="-342900">
              <a:buSzPct val="100000"/>
            </a:pPr>
            <a:r>
              <a:rPr lang="en-US" sz="2400" dirty="0"/>
              <a:t>Numeric versus nominal</a:t>
            </a:r>
          </a:p>
          <a:p>
            <a:r>
              <a:rPr lang="en-US" sz="2400" dirty="0"/>
              <a:t>Unstructured/textual data</a:t>
            </a:r>
          </a:p>
          <a:p>
            <a:pPr marL="793941" lvl="1" indent="-342900">
              <a:buSzPct val="100000"/>
            </a:pPr>
            <a:r>
              <a:rPr lang="en-US" sz="2400" dirty="0"/>
              <a:t>Targeted for humans to process/digest</a:t>
            </a:r>
          </a:p>
          <a:p>
            <a:r>
              <a:rPr lang="en-US" sz="2400" dirty="0"/>
              <a:t>Semi-structured data?</a:t>
            </a:r>
          </a:p>
          <a:p>
            <a:pPr marL="793941" lvl="1" indent="-342900">
              <a:buSzPct val="100000"/>
            </a:pPr>
            <a:r>
              <a:rPr lang="en-US" sz="2400" spc="-300" dirty="0"/>
              <a:t>X M </a:t>
            </a:r>
            <a:r>
              <a:rPr lang="en-US" sz="2400" dirty="0"/>
              <a:t>L, </a:t>
            </a:r>
            <a:r>
              <a:rPr lang="en-US" sz="2400" spc="-300" dirty="0"/>
              <a:t>H T M </a:t>
            </a:r>
            <a:r>
              <a:rPr lang="en-US" sz="2400" dirty="0"/>
              <a:t>L, Log files, etc.</a:t>
            </a:r>
          </a:p>
          <a:p>
            <a:r>
              <a:rPr lang="en-US" sz="2400" dirty="0"/>
              <a:t>Data taxonomy…</a:t>
            </a:r>
          </a:p>
        </p:txBody>
      </p:sp>
    </p:spTree>
    <p:extLst>
      <p:ext uri="{BB962C8B-B14F-4D97-AF65-F5344CB8AC3E}">
        <p14:creationId xmlns:p14="http://schemas.microsoft.com/office/powerpoint/2010/main" val="38425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491"/>
            <a:ext cx="10515600" cy="757130"/>
          </a:xfrm>
        </p:spPr>
        <p:txBody>
          <a:bodyPr wrap="square">
            <a:spAutoFit/>
          </a:bodyPr>
          <a:lstStyle/>
          <a:p>
            <a:r>
              <a:rPr lang="en-US" dirty="0"/>
              <a:t>A Simple Taxonomy of </a:t>
            </a:r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050" name="Picture 2" descr="The following data is represented in the flowchart:&#10;• Types of Data in Analytics: Structured and Unstructured or Semi-Structured Data&#10;• Types of Structured Data: Categorical and Numerical&#10;• Types of Categorical Data: Nominal and Ordinal&#10;• Types of Numerical Data: Interval and Ratio&#10;• Types of Unstructured or Semi-Structured Data: Textual, Multimedia, and XML/JSON&#10;• Types of multimedia Data: Image, Audio, and Vide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3"/>
          <a:stretch/>
        </p:blipFill>
        <p:spPr bwMode="auto">
          <a:xfrm>
            <a:off x="1861699" y="1600200"/>
            <a:ext cx="846860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9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82699"/>
            <a:ext cx="11201400" cy="590931"/>
          </a:xfrm>
        </p:spPr>
        <p:txBody>
          <a:bodyPr wrap="square">
            <a:spAutoFit/>
          </a:bodyPr>
          <a:lstStyle/>
          <a:p>
            <a:r>
              <a:rPr lang="en-IN" sz="3600" dirty="0"/>
              <a:t>The Art and Science of Data </a:t>
            </a:r>
            <a:r>
              <a:rPr lang="en-IN" sz="3600" dirty="0" smtClean="0"/>
              <a:t>Pre-Processing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515600" cy="3832844"/>
          </a:xfrm>
        </p:spPr>
        <p:txBody>
          <a:bodyPr wrap="square">
            <a:spAutoFit/>
          </a:bodyPr>
          <a:lstStyle/>
          <a:p>
            <a:r>
              <a:rPr lang="en-US" sz="2400" dirty="0"/>
              <a:t>The real-world data is dirty, misaligned, overly complex, and inaccurate </a:t>
            </a:r>
          </a:p>
          <a:p>
            <a:pPr marL="742950" lvl="2" indent="-285750">
              <a:spcBef>
                <a:spcPts val="1000"/>
              </a:spcBef>
              <a:buClr>
                <a:schemeClr val="tx1"/>
              </a:buClr>
              <a:buSzPct val="100000"/>
              <a:tabLst>
                <a:tab pos="542925" algn="l"/>
              </a:tabLst>
            </a:pPr>
            <a:r>
              <a:rPr lang="en-US" dirty="0">
                <a:solidFill>
                  <a:srgbClr val="FF0000"/>
                </a:solidFill>
              </a:rPr>
              <a:t>Not ready for analytics!</a:t>
            </a:r>
          </a:p>
          <a:p>
            <a:r>
              <a:rPr lang="en-US" sz="2400" dirty="0"/>
              <a:t>Readying the data for analytics is needed</a:t>
            </a:r>
          </a:p>
          <a:p>
            <a:pPr marL="742950" lvl="2" indent="-285750">
              <a:spcBef>
                <a:spcPts val="1000"/>
              </a:spcBef>
              <a:buClr>
                <a:schemeClr val="tx1"/>
              </a:buClr>
              <a:buSzPct val="100000"/>
              <a:tabLst>
                <a:tab pos="542925" algn="l"/>
              </a:tabLst>
            </a:pPr>
            <a:r>
              <a:rPr lang="en-US" dirty="0">
                <a:solidFill>
                  <a:srgbClr val="FF0000"/>
                </a:solidFill>
              </a:rPr>
              <a:t>Data preprocessing </a:t>
            </a:r>
          </a:p>
          <a:p>
            <a:pPr marL="742950" lvl="2" indent="-285750">
              <a:spcBef>
                <a:spcPts val="1000"/>
              </a:spcBef>
              <a:buClr>
                <a:schemeClr val="tx1"/>
              </a:buClr>
              <a:buSzPct val="100000"/>
              <a:tabLst>
                <a:tab pos="542925" algn="l"/>
              </a:tabLst>
            </a:pPr>
            <a:r>
              <a:rPr lang="en-US" dirty="0">
                <a:solidFill>
                  <a:srgbClr val="FF0000"/>
                </a:solidFill>
              </a:rPr>
              <a:t>Data consolidation</a:t>
            </a:r>
          </a:p>
          <a:p>
            <a:pPr marL="742950" lvl="2" indent="-285750">
              <a:spcBef>
                <a:spcPts val="1000"/>
              </a:spcBef>
              <a:buClr>
                <a:schemeClr val="tx1"/>
              </a:buClr>
              <a:buSzPct val="100000"/>
              <a:tabLst>
                <a:tab pos="542925" algn="l"/>
              </a:tabLst>
            </a:pPr>
            <a:r>
              <a:rPr lang="en-US" dirty="0">
                <a:solidFill>
                  <a:srgbClr val="FF0000"/>
                </a:solidFill>
              </a:rPr>
              <a:t>Data cleaning</a:t>
            </a:r>
          </a:p>
          <a:p>
            <a:pPr marL="742950" lvl="2" indent="-285750">
              <a:spcBef>
                <a:spcPts val="1000"/>
              </a:spcBef>
              <a:buClr>
                <a:schemeClr val="tx1"/>
              </a:buClr>
              <a:buSzPct val="100000"/>
              <a:tabLst>
                <a:tab pos="542925" algn="l"/>
              </a:tabLst>
            </a:pPr>
            <a:r>
              <a:rPr lang="en-US" dirty="0">
                <a:solidFill>
                  <a:srgbClr val="FF0000"/>
                </a:solidFill>
              </a:rPr>
              <a:t>Data transformation</a:t>
            </a:r>
          </a:p>
          <a:p>
            <a:pPr marL="742950" lvl="2" indent="-285750">
              <a:spcBef>
                <a:spcPts val="1000"/>
              </a:spcBef>
              <a:buClr>
                <a:schemeClr val="tx1"/>
              </a:buClr>
              <a:buSzPct val="100000"/>
              <a:tabLst>
                <a:tab pos="542925" algn="l"/>
              </a:tabLst>
            </a:pPr>
            <a:r>
              <a:rPr lang="en-US" dirty="0">
                <a:solidFill>
                  <a:srgbClr val="FF0000"/>
                </a:solidFill>
              </a:rPr>
              <a:t>Data reduction</a:t>
            </a:r>
          </a:p>
          <a:p>
            <a:r>
              <a:rPr lang="en-US" sz="2400" dirty="0"/>
              <a:t>Art – it develops and improves with experience</a:t>
            </a:r>
          </a:p>
        </p:txBody>
      </p:sp>
    </p:spTree>
    <p:extLst>
      <p:ext uri="{BB962C8B-B14F-4D97-AF65-F5344CB8AC3E}">
        <p14:creationId xmlns:p14="http://schemas.microsoft.com/office/powerpoint/2010/main" val="204930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06791"/>
            <a:ext cx="10515600" cy="590931"/>
          </a:xfrm>
        </p:spPr>
        <p:txBody>
          <a:bodyPr wrap="square">
            <a:spAutoFit/>
          </a:bodyPr>
          <a:lstStyle/>
          <a:p>
            <a:r>
              <a:rPr lang="en-IN" sz="3600" dirty="0"/>
              <a:t>The Art and Science of </a:t>
            </a:r>
            <a:r>
              <a:rPr lang="en-IN" sz="3600" dirty="0" smtClean="0"/>
              <a:t>Data Pre-Processing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65" y="1359954"/>
            <a:ext cx="10515600" cy="3762851"/>
          </a:xfrm>
        </p:spPr>
        <p:txBody>
          <a:bodyPr wrap="square">
            <a:spAutoFit/>
          </a:bodyPr>
          <a:lstStyle/>
          <a:p>
            <a:pPr marL="342900" indent="-342900"/>
            <a:r>
              <a:rPr lang="en-US" sz="2400" dirty="0"/>
              <a:t>Data reduction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Variables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294967295"/>
          </p:nvPr>
        </p:nvSpPr>
        <p:spPr>
          <a:xfrm>
            <a:off x="762000" y="2184133"/>
            <a:ext cx="4114800" cy="815975"/>
          </a:xfrm>
        </p:spPr>
        <p:txBody>
          <a:bodyPr wrap="square">
            <a:spAutoFit/>
          </a:bodyPr>
          <a:lstStyle/>
          <a:p>
            <a:pPr marL="793941" lvl="1" indent="-342900">
              <a:buSzPct val="100000"/>
            </a:pPr>
            <a:r>
              <a:rPr lang="en-US" sz="2400" dirty="0"/>
              <a:t>Dimensional reduction</a:t>
            </a:r>
          </a:p>
          <a:p>
            <a:pPr marL="793941" lvl="1" indent="-342900">
              <a:buSzPct val="100000"/>
            </a:pPr>
            <a:r>
              <a:rPr lang="en-US" sz="2400" dirty="0"/>
              <a:t>Variable selection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94967295"/>
          </p:nvPr>
        </p:nvSpPr>
        <p:spPr>
          <a:xfrm>
            <a:off x="609600" y="3211512"/>
            <a:ext cx="4114800" cy="42473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1581"/>
                </a:solidFill>
              </a:rPr>
              <a:t>2.</a:t>
            </a:r>
            <a:r>
              <a:rPr lang="en-US" sz="2400" dirty="0">
                <a:solidFill>
                  <a:srgbClr val="007FA3"/>
                </a:solidFill>
              </a:rPr>
              <a:t> </a:t>
            </a:r>
            <a:r>
              <a:rPr lang="en-US" sz="2400" dirty="0">
                <a:solidFill>
                  <a:srgbClr val="001581"/>
                </a:solidFill>
              </a:rPr>
              <a:t>Cases/samples</a:t>
            </a:r>
            <a:endParaRPr lang="en-IN" sz="2400" dirty="0">
              <a:solidFill>
                <a:srgbClr val="001581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294967295"/>
          </p:nvPr>
        </p:nvSpPr>
        <p:spPr>
          <a:xfrm>
            <a:off x="762000" y="3733800"/>
            <a:ext cx="4495800" cy="815975"/>
          </a:xfrm>
        </p:spPr>
        <p:txBody>
          <a:bodyPr wrap="square">
            <a:spAutoFit/>
          </a:bodyPr>
          <a:lstStyle/>
          <a:p>
            <a:pPr marL="793941" lvl="1" indent="-342900">
              <a:buSzPct val="100000"/>
            </a:pPr>
            <a:r>
              <a:rPr lang="en-US" sz="2400" dirty="0"/>
              <a:t>Sampling</a:t>
            </a:r>
          </a:p>
          <a:p>
            <a:pPr marL="793941" lvl="1" indent="-342900">
              <a:buSzPct val="100000"/>
            </a:pPr>
            <a:r>
              <a:rPr lang="en-US" sz="2400" dirty="0"/>
              <a:t>Balancing / stratification</a:t>
            </a:r>
          </a:p>
        </p:txBody>
      </p:sp>
      <p:pic>
        <p:nvPicPr>
          <p:cNvPr id="3074" name="Picture 2" descr="• At the top, there are 4 cylinders collectively labeled Raw Data Sources. The cylinders are individually labeled:&#10;• OLTP&#10;• Web Data&#10;• Legacy DB&#10;• Social Data&#10;• An arrow leads to the first step below it. The first step is titled Data Consolidation and lists the following:&#10;• Collect data&#10;• Select data&#10;• Integrate data&#10;• An arrow leads to the next step below it. The second step is titled Data Cleaning and lists the following:&#10;• Impute values&#10;• Reduce noise&#10;• Eliminate duplicates&#10;• An arrow leads to the next step below it. The third step is titled Data Transformation and lists the following:&#10;• Normalize data&#10;• Discretize data&#10;• Create attributes&#10;• An arrow leads to the next step below it. The second step is titled Data Reduction and lists the following:&#10;• Reduce dimension&#10;• Reduce volume&#10;• Balance data&#10;• An arrow below it leads to the graphic of a spreadsheet with a cylinder on its top right corner labeled D. W. The whole graphic is labeled Well-Formed Data.&#10;• Each arrow leading to the next step has an arrow with dotted lines labeled Feedback on the left leading to each step behind it and to Raw Data Sources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"/>
          <a:stretch/>
        </p:blipFill>
        <p:spPr bwMode="auto">
          <a:xfrm>
            <a:off x="10203397" y="198731"/>
            <a:ext cx="1833735" cy="60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0976"/>
            <a:ext cx="8153400" cy="430887"/>
          </a:xfrm>
        </p:spPr>
        <p:txBody>
          <a:bodyPr wrap="square">
            <a:spAutoFit/>
          </a:bodyPr>
          <a:lstStyle/>
          <a:p>
            <a:r>
              <a:rPr lang="en-IN" sz="2800" dirty="0">
                <a:latin typeface="+mj-lt"/>
              </a:rPr>
              <a:t>Data </a:t>
            </a:r>
            <a:r>
              <a:rPr lang="en-IN" sz="2800" dirty="0" err="1">
                <a:latin typeface="+mj-lt"/>
              </a:rPr>
              <a:t>Preprocessing</a:t>
            </a:r>
            <a:r>
              <a:rPr lang="en-IN" sz="2800" dirty="0">
                <a:latin typeface="+mj-lt"/>
              </a:rPr>
              <a:t> Tasks and Methods</a:t>
            </a:r>
            <a:endParaRPr lang="en-US" sz="200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838201"/>
            <a:ext cx="8153400" cy="27699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/>
              <a:t>Table 3.1 </a:t>
            </a:r>
            <a:r>
              <a:rPr lang="en-IN" sz="1800" dirty="0"/>
              <a:t>A Summary of Data </a:t>
            </a:r>
            <a:r>
              <a:rPr lang="en-IN" sz="1800" dirty="0" err="1"/>
              <a:t>Preprocessing</a:t>
            </a:r>
            <a:r>
              <a:rPr lang="en-IN" sz="1800" dirty="0"/>
              <a:t> Tasks and Potential Methods.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82140"/>
              </p:ext>
            </p:extLst>
          </p:nvPr>
        </p:nvGraphicFramePr>
        <p:xfrm>
          <a:off x="2019300" y="1234151"/>
          <a:ext cx="8077200" cy="4968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0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Main Task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Subtasks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Popular Methods</a:t>
                      </a:r>
                      <a:endParaRPr lang="en-IN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91"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consolidation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 and collect the data Select and filter the data Integrate and unify the data</a:t>
                      </a:r>
                      <a:endParaRPr lang="en-IN" sz="1000" dirty="0"/>
                    </a:p>
                  </a:txBody>
                  <a:tcP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 queries, software agents, Web services. Domain expertise, SQL queries, statistical tests. SQL queries, domain expertise, ontology-driven data mapping.</a:t>
                      </a:r>
                      <a:endParaRPr lang="en-IN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63"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cleaning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missing values in the data</a:t>
                      </a:r>
                      <a:endParaRPr lang="en-IN" sz="1000" dirty="0"/>
                    </a:p>
                  </a:txBody>
                  <a:tcP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Fill in missing values (imputations) with most appropriate values (mean, median, min/max, mode, etc.); recode the missing values with a constant such as “ML”; remove the record of the missing value; do nothing.</a:t>
                      </a:r>
                      <a:endParaRPr lang="en-IN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D4EAE4"/>
                          </a:solidFill>
                        </a:rPr>
                        <a:t>Blank</a:t>
                      </a:r>
                      <a:endParaRPr lang="en-IN" sz="1000" dirty="0">
                        <a:solidFill>
                          <a:srgbClr val="D4EAE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and reduce noise in the data</a:t>
                      </a:r>
                      <a:endParaRPr lang="en-IN" sz="1000" dirty="0"/>
                    </a:p>
                  </a:txBody>
                  <a:tcP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outliers in data with simple statistical techniques (such as averages and standard deviations) or with cluster analysis; once identified, either remove the outliers or smooth them by using binning, regression, or simple averages.</a:t>
                      </a:r>
                      <a:endParaRPr lang="en-IN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D4EAE4"/>
                          </a:solidFill>
                        </a:rPr>
                        <a:t>Blank</a:t>
                      </a:r>
                      <a:endParaRPr lang="en-IN" sz="1000" dirty="0">
                        <a:solidFill>
                          <a:srgbClr val="D4EAE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and eliminate erroneous data</a:t>
                      </a:r>
                      <a:endParaRPr lang="en-IN" sz="1000" dirty="0"/>
                    </a:p>
                  </a:txBody>
                  <a:tcP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erroneous values in data (other than outliers), such as odd values, inconsistent class labels, odd distributions; once identified, use domain expertise to correct the values or remove the records holding the erroneous values.</a:t>
                      </a:r>
                      <a:endParaRPr lang="en-IN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Normalize the data</a:t>
                      </a:r>
                      <a:endParaRPr lang="en-IN" sz="1000" dirty="0"/>
                    </a:p>
                  </a:txBody>
                  <a:tcP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the range of values in each numerically valued variable to a standard range (e.g., 0 to 1 or −1 to +1) by using a variety of normalization or scaling techniques.</a:t>
                      </a:r>
                      <a:endParaRPr lang="en-IN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rgbClr val="D4EAE4"/>
                          </a:solidFill>
                          <a:latin typeface="+mn-lt"/>
                          <a:ea typeface="+mn-ea"/>
                          <a:cs typeface="+mn-cs"/>
                        </a:rPr>
                        <a:t>Blank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Discretize or aggregate the data</a:t>
                      </a:r>
                      <a:endParaRPr lang="en-IN" sz="1000" dirty="0"/>
                    </a:p>
                  </a:txBody>
                  <a:tcP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needed, convert the numeric variables into discrete representations using range- or frequency-based binning techniques; for categorical variables, reduce the number of values by applying proper concept hierarchies.</a:t>
                      </a:r>
                      <a:endParaRPr lang="en-IN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D4EAE4"/>
                          </a:solidFill>
                        </a:rPr>
                        <a:t>Blank</a:t>
                      </a:r>
                      <a:endParaRPr lang="en-IN" sz="1000" dirty="0">
                        <a:solidFill>
                          <a:srgbClr val="D4EAE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 new attributes</a:t>
                      </a:r>
                      <a:endParaRPr lang="en-IN" sz="1000" dirty="0"/>
                    </a:p>
                  </a:txBody>
                  <a:tcP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Derive new and more informative variables from the existing ones using a wide range of mathematical functions (as simple as addition and multiplication or as complex as a hybrid combination of log transformations).</a:t>
                      </a:r>
                      <a:endParaRPr lang="en-IN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reduction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number of attributes</a:t>
                      </a:r>
                      <a:endParaRPr lang="en-IN" sz="1000" dirty="0"/>
                    </a:p>
                  </a:txBody>
                  <a:tcP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principal component analysis, independent component analysis, chi-square testing, correlation analysis, and decision tree induction.</a:t>
                      </a:r>
                      <a:endParaRPr lang="en-IN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rgbClr val="D4EAE4"/>
                          </a:solidFill>
                          <a:latin typeface="+mn-lt"/>
                          <a:ea typeface="+mn-ea"/>
                          <a:cs typeface="+mn-cs"/>
                        </a:rPr>
                        <a:t>Blank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 number of records</a:t>
                      </a:r>
                      <a:endParaRPr lang="en-IN" sz="1000" dirty="0"/>
                    </a:p>
                  </a:txBody>
                  <a:tcP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random sampling, stratified sampling, expert-knowledge-driven purposeful sampling.</a:t>
                      </a:r>
                      <a:endParaRPr lang="en-IN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D4EAE4"/>
                          </a:solidFill>
                        </a:rPr>
                        <a:t>Blank</a:t>
                      </a:r>
                      <a:endParaRPr lang="en-IN" sz="1000" dirty="0">
                        <a:solidFill>
                          <a:srgbClr val="D4EAE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 skewed data</a:t>
                      </a:r>
                      <a:endParaRPr lang="en-IN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Oversample the less represented or </a:t>
                      </a:r>
                      <a:r>
                        <a:rPr lang="en-IN" sz="10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undersample</a:t>
                      </a:r>
                      <a:r>
                        <a:rPr lang="en-IN" sz="1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more represented classes.</a:t>
                      </a:r>
                      <a:endParaRPr lang="en-IN" sz="1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7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- Chapter 1 - Introduction">
  <a:themeElements>
    <a:clrScheme name="Semicolon - Brand">
      <a:dk1>
        <a:srgbClr val="FF0000"/>
      </a:dk1>
      <a:lt1>
        <a:sysClr val="window" lastClr="FFFFFF"/>
      </a:lt1>
      <a:dk2>
        <a:srgbClr val="FF0000"/>
      </a:dk2>
      <a:lt2>
        <a:srgbClr val="FFF3F3"/>
      </a:lt2>
      <a:accent1>
        <a:srgbClr val="FF6131"/>
      </a:accent1>
      <a:accent2>
        <a:srgbClr val="FFA631"/>
      </a:accent2>
      <a:accent3>
        <a:srgbClr val="38516D"/>
      </a:accent3>
      <a:accent4>
        <a:srgbClr val="F5E232"/>
      </a:accent4>
      <a:accent5>
        <a:srgbClr val="100F5E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- Chapter 1 - Introduction</Template>
  <TotalTime>24865</TotalTime>
  <Words>1421</Words>
  <Application>Microsoft Office PowerPoint</Application>
  <PresentationFormat>Widescreen</PresentationFormat>
  <Paragraphs>241</Paragraphs>
  <Slides>31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Symbol</vt:lpstr>
      <vt:lpstr>Verdana</vt:lpstr>
      <vt:lpstr>Wingdings</vt:lpstr>
      <vt:lpstr>Java - Chapter 1 - Introduction</vt:lpstr>
      <vt:lpstr>Equation</vt:lpstr>
      <vt:lpstr>PowerPoint Presentation</vt:lpstr>
      <vt:lpstr>Learning Objectives</vt:lpstr>
      <vt:lpstr>The Nature of Data</vt:lpstr>
      <vt:lpstr>Metrics for Analytics ready Data</vt:lpstr>
      <vt:lpstr>A Simple Taxonomy of Data</vt:lpstr>
      <vt:lpstr>A Simple Taxonomy of Data</vt:lpstr>
      <vt:lpstr>The Art and Science of Data Pre-Processing</vt:lpstr>
      <vt:lpstr>The Art and Science of Data Pre-Processing</vt:lpstr>
      <vt:lpstr>Data Preprocessing Tasks and Methods</vt:lpstr>
      <vt:lpstr>Statistical Modelling for Business Analytics</vt:lpstr>
      <vt:lpstr>Statistical Modelling for Business Analytics</vt:lpstr>
      <vt:lpstr>Descriptive Statistics Measures of Centrality Tendency</vt:lpstr>
      <vt:lpstr>Descriptive Statistics Measures of Dispersion</vt:lpstr>
      <vt:lpstr>Descriptive Statistics Measures of Dispersion</vt:lpstr>
      <vt:lpstr>Descriptive Statistics Measures of Centrality Tendency</vt:lpstr>
      <vt:lpstr>Relationship Between Dispersion and Shape Properties</vt:lpstr>
      <vt:lpstr>Regression Modeling for Inferential Statistics</vt:lpstr>
      <vt:lpstr>Regression Modeling</vt:lpstr>
      <vt:lpstr>Regression Modeling</vt:lpstr>
      <vt:lpstr>Regression Modeling</vt:lpstr>
      <vt:lpstr>Process of Developing a Regression Model</vt:lpstr>
      <vt:lpstr>Regression Modeling Assumptions</vt:lpstr>
      <vt:lpstr>Logistic Regression Modeling</vt:lpstr>
      <vt:lpstr>Logistic Regression Modeling</vt:lpstr>
      <vt:lpstr>Time Series Forecasting</vt:lpstr>
      <vt:lpstr>Data Visualization</vt:lpstr>
      <vt:lpstr>Visual Analytics</vt:lpstr>
      <vt:lpstr>Performance Dashboards</vt:lpstr>
      <vt:lpstr>Performance Dashboard</vt:lpstr>
      <vt:lpstr>Performance Dashboards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Analytics, Data Science and Artifical Intelligence: Systems for Decision Support, Eleventh Edition</dc:title>
  <dc:subject>Business</dc:subject>
  <dc:creator>Ramesh Sharda / Dursun Delen / Efraim Turban</dc:creator>
  <cp:keywords>Artifical Intelligence</cp:keywords>
  <cp:lastModifiedBy>Sam</cp:lastModifiedBy>
  <cp:revision>4803</cp:revision>
  <dcterms:created xsi:type="dcterms:W3CDTF">2014-07-14T20:04:21Z</dcterms:created>
  <dcterms:modified xsi:type="dcterms:W3CDTF">2021-11-25T21:41:18Z</dcterms:modified>
</cp:coreProperties>
</file>