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39"/>
  </p:notesMasterIdLst>
  <p:handoutMasterIdLst>
    <p:handoutMasterId r:id="rId40"/>
  </p:handoutMasterIdLst>
  <p:sldIdLst>
    <p:sldId id="1074" r:id="rId2"/>
    <p:sldId id="1189" r:id="rId3"/>
    <p:sldId id="1202" r:id="rId4"/>
    <p:sldId id="1204" r:id="rId5"/>
    <p:sldId id="1206" r:id="rId6"/>
    <p:sldId id="1207" r:id="rId7"/>
    <p:sldId id="1203" r:id="rId8"/>
    <p:sldId id="1194" r:id="rId9"/>
    <p:sldId id="1195" r:id="rId10"/>
    <p:sldId id="1196" r:id="rId11"/>
    <p:sldId id="1211" r:id="rId12"/>
    <p:sldId id="1212" r:id="rId13"/>
    <p:sldId id="1214" r:id="rId14"/>
    <p:sldId id="1215" r:id="rId15"/>
    <p:sldId id="1216" r:id="rId16"/>
    <p:sldId id="1217" r:id="rId17"/>
    <p:sldId id="1218" r:id="rId18"/>
    <p:sldId id="1219" r:id="rId19"/>
    <p:sldId id="1220" r:id="rId20"/>
    <p:sldId id="1221" r:id="rId21"/>
    <p:sldId id="1223" r:id="rId22"/>
    <p:sldId id="1225" r:id="rId23"/>
    <p:sldId id="1226" r:id="rId24"/>
    <p:sldId id="1229" r:id="rId25"/>
    <p:sldId id="1230" r:id="rId26"/>
    <p:sldId id="1231" r:id="rId27"/>
    <p:sldId id="1232" r:id="rId28"/>
    <p:sldId id="1233" r:id="rId29"/>
    <p:sldId id="1234" r:id="rId30"/>
    <p:sldId id="1235" r:id="rId31"/>
    <p:sldId id="1249" r:id="rId32"/>
    <p:sldId id="1238" r:id="rId33"/>
    <p:sldId id="1239" r:id="rId34"/>
    <p:sldId id="1241" r:id="rId35"/>
    <p:sldId id="1250" r:id="rId36"/>
    <p:sldId id="1247" r:id="rId37"/>
    <p:sldId id="124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36" userDrawn="1">
          <p15:clr>
            <a:srgbClr val="A4A3A4"/>
          </p15:clr>
        </p15:guide>
        <p15:guide id="4" orient="horz" pos="3984" userDrawn="1">
          <p15:clr>
            <a:srgbClr val="A4A3A4"/>
          </p15:clr>
        </p15:guide>
        <p15:guide id="5" orient="horz" pos="912" userDrawn="1">
          <p15:clr>
            <a:srgbClr val="A4A3A4"/>
          </p15:clr>
        </p15:guide>
        <p15:guide id="6" orient="horz" pos="672" userDrawn="1">
          <p15:clr>
            <a:srgbClr val="A4A3A4"/>
          </p15:clr>
        </p15:guide>
        <p15:guide id="7" orient="horz" pos="1104" userDrawn="1">
          <p15:clr>
            <a:srgbClr val="A4A3A4"/>
          </p15:clr>
        </p15:guide>
        <p15:guide id="8" pos="384" userDrawn="1">
          <p15:clr>
            <a:srgbClr val="A4A3A4"/>
          </p15:clr>
        </p15:guide>
        <p15:guide id="9" pos="723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007FA3"/>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19" autoAdjust="0"/>
    <p:restoredTop sz="84343" autoAdjust="0"/>
  </p:normalViewPr>
  <p:slideViewPr>
    <p:cSldViewPr>
      <p:cViewPr varScale="1">
        <p:scale>
          <a:sx n="69" d="100"/>
          <a:sy n="69" d="100"/>
        </p:scale>
        <p:origin x="52" y="44"/>
      </p:cViewPr>
      <p:guideLst>
        <p:guide orient="horz" pos="2160"/>
        <p:guide pos="3840"/>
        <p:guide orient="horz" pos="336"/>
        <p:guide orient="horz" pos="3984"/>
        <p:guide orient="horz" pos="912"/>
        <p:guide orient="horz" pos="672"/>
        <p:guide orient="horz" pos="1104"/>
        <p:guide pos="384"/>
        <p:guide pos="7232"/>
      </p:guideLst>
    </p:cSldViewPr>
  </p:slideViewPr>
  <p:outlineViewPr>
    <p:cViewPr>
      <p:scale>
        <a:sx n="33" d="100"/>
        <a:sy n="33" d="100"/>
      </p:scale>
      <p:origin x="0" y="41394"/>
    </p:cViewPr>
  </p:outlineViewPr>
  <p:notesTextViewPr>
    <p:cViewPr>
      <p:scale>
        <a:sx n="1" d="1"/>
        <a:sy n="1" d="1"/>
      </p:scale>
      <p:origin x="0" y="0"/>
    </p:cViewPr>
  </p:notesTextViewPr>
  <p:sorterViewPr>
    <p:cViewPr>
      <p:scale>
        <a:sx n="100" d="100"/>
        <a:sy n="100" d="100"/>
      </p:scale>
      <p:origin x="0" y="14670"/>
    </p:cViewPr>
  </p:sorterViewPr>
  <p:notesViewPr>
    <p:cSldViewPr>
      <p:cViewPr varScale="1">
        <p:scale>
          <a:sx n="85" d="100"/>
          <a:sy n="85" d="100"/>
        </p:scale>
        <p:origin x="-38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2333988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31774" rtl="0" eaLnBrk="1" fontAlgn="auto" latinLnBrk="0" hangingPunct="1">
              <a:lnSpc>
                <a:spcPct val="100000"/>
              </a:lnSpc>
              <a:spcBef>
                <a:spcPts val="0"/>
              </a:spcBef>
              <a:spcAft>
                <a:spcPts val="0"/>
              </a:spcAft>
              <a:buClrTx/>
              <a:buSzTx/>
              <a:buFontTx/>
              <a:buNone/>
              <a:tabLst/>
              <a:defRPr/>
            </a:pPr>
            <a:r>
              <a:rPr lang="en-US" b="0" dirty="0"/>
              <a:t>Slide 2 is list of textbook LO numbers and statements</a:t>
            </a:r>
          </a:p>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124979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defTabSz="931774">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1249796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ront-Page">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sp>
        <p:nvSpPr>
          <p:cNvPr id="9" name="Text Placeholder 8"/>
          <p:cNvSpPr>
            <a:spLocks noGrp="1"/>
          </p:cNvSpPr>
          <p:nvPr>
            <p:ph type="body" sz="quarter" idx="10" hasCustomPrompt="1"/>
          </p:nvPr>
        </p:nvSpPr>
        <p:spPr>
          <a:xfrm>
            <a:off x="2039257" y="2536404"/>
            <a:ext cx="4608327" cy="1867463"/>
          </a:xfrm>
        </p:spPr>
        <p:txBody>
          <a:bodyPr>
            <a:noAutofit/>
          </a:bodyPr>
          <a:lstStyle>
            <a:lvl1pPr marL="0" indent="0">
              <a:buNone/>
              <a:defRPr sz="6000" b="1" baseline="0">
                <a:solidFill>
                  <a:srgbClr val="FF2E2E"/>
                </a:solidFill>
                <a:latin typeface="Arial" panose="020B0604020202020204" pitchFamily="34" charset="0"/>
                <a:cs typeface="Arial" panose="020B0604020202020204" pitchFamily="34" charset="0"/>
              </a:defRPr>
            </a:lvl1pPr>
          </a:lstStyle>
          <a:p>
            <a:pPr lvl="0"/>
            <a:r>
              <a:rPr lang="en-US" dirty="0"/>
              <a:t>Lorem</a:t>
            </a:r>
          </a:p>
          <a:p>
            <a:pPr lvl="0"/>
            <a:r>
              <a:rPr lang="en-US" dirty="0"/>
              <a:t>– Ipsum.</a:t>
            </a:r>
          </a:p>
        </p:txBody>
      </p:sp>
      <p:cxnSp>
        <p:nvCxnSpPr>
          <p:cNvPr id="13" name="Straight Connector 12"/>
          <p:cNvCxnSpPr/>
          <p:nvPr/>
        </p:nvCxnSpPr>
        <p:spPr>
          <a:xfrm>
            <a:off x="3216275" y="63057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6" name="Text Placeholder 15"/>
          <p:cNvSpPr>
            <a:spLocks noGrp="1"/>
          </p:cNvSpPr>
          <p:nvPr>
            <p:ph type="body" sz="quarter" idx="11" hasCustomPrompt="1"/>
          </p:nvPr>
        </p:nvSpPr>
        <p:spPr>
          <a:xfrm>
            <a:off x="2039258" y="4614421"/>
            <a:ext cx="5047714" cy="399945"/>
          </a:xfrm>
        </p:spPr>
        <p:txBody>
          <a:bodyPr>
            <a:normAutofit/>
          </a:bodyPr>
          <a:lstStyle>
            <a:lvl1pPr marL="0" indent="0">
              <a:lnSpc>
                <a:spcPct val="100000"/>
              </a:lnSpc>
              <a:buNone/>
              <a:defRPr sz="1400" baseline="0">
                <a:solidFill>
                  <a:srgbClr val="38516D"/>
                </a:solidFill>
                <a:latin typeface="Arial" panose="020B0604020202020204" pitchFamily="34" charset="0"/>
                <a:cs typeface="Arial" panose="020B0604020202020204" pitchFamily="34" charset="0"/>
              </a:defRPr>
            </a:lvl1pPr>
          </a:lstStyle>
          <a:p>
            <a:pPr lvl="0"/>
            <a:r>
              <a:rPr lang="en-US" dirty="0"/>
              <a:t>Lorem ipsum dolor sit amet, consectetuer adipiscing elit sed.</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1" y="6162525"/>
            <a:ext cx="1877002" cy="319457"/>
          </a:xfrm>
          <a:prstGeom prst="rect">
            <a:avLst/>
          </a:prstGeom>
        </p:spPr>
      </p:pic>
      <p:cxnSp>
        <p:nvCxnSpPr>
          <p:cNvPr id="21" name="Straight Connector 20"/>
          <p:cNvCxnSpPr/>
          <p:nvPr/>
        </p:nvCxnSpPr>
        <p:spPr>
          <a:xfrm>
            <a:off x="3216275" y="6410696"/>
            <a:ext cx="79470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66800" y="434343"/>
            <a:ext cx="665719" cy="660775"/>
          </a:xfrm>
          <a:prstGeom prst="rect">
            <a:avLst/>
          </a:prstGeom>
        </p:spPr>
      </p:pic>
    </p:spTree>
    <p:extLst>
      <p:ext uri="{BB962C8B-B14F-4D97-AF65-F5344CB8AC3E}">
        <p14:creationId xmlns:p14="http://schemas.microsoft.com/office/powerpoint/2010/main" val="25400877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672">
          <p15:clr>
            <a:srgbClr val="FBAE40"/>
          </p15:clr>
        </p15:guide>
        <p15:guide id="4" pos="703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606254"/>
            <a:ext cx="10972800" cy="553998"/>
          </a:xfrm>
        </p:spPr>
        <p:txBody>
          <a:bodyPr>
            <a:spAutoFit/>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a:xfrm>
            <a:off x="609600" y="1600201"/>
            <a:ext cx="10871200" cy="1143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2971801"/>
            <a:ext cx="10871200" cy="1066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609600" y="4267200"/>
            <a:ext cx="10871200" cy="114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4896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9" name="Rectangle 8"/>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3" name="Content Placeholder 2"/>
          <p:cNvSpPr>
            <a:spLocks noGrp="1"/>
          </p:cNvSpPr>
          <p:nvPr>
            <p:ph idx="1" hasCustomPrompt="1"/>
          </p:nvPr>
        </p:nvSpPr>
        <p:spPr>
          <a:xfrm>
            <a:off x="838200" y="2144683"/>
            <a:ext cx="10515600"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5" name="Footer Placeholder 4"/>
          <p:cNvSpPr>
            <a:spLocks noGrp="1"/>
          </p:cNvSpPr>
          <p:nvPr>
            <p:ph type="ftr" sz="quarter" idx="11"/>
          </p:nvPr>
        </p:nvSpPr>
        <p:spPr>
          <a:xfrm>
            <a:off x="838200" y="6040185"/>
            <a:ext cx="10515600" cy="365125"/>
          </a:xfrm>
        </p:spPr>
        <p:txBody>
          <a:bodyPr/>
          <a:lstStyle/>
          <a:p>
            <a:endParaRPr lang="en-US" dirty="0"/>
          </a:p>
        </p:txBody>
      </p:sp>
      <p:cxnSp>
        <p:nvCxnSpPr>
          <p:cNvPr id="15" name="Straight Connector 14"/>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7" name="Straight Connector 16"/>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21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Breaker">
    <p:spTree>
      <p:nvGrpSpPr>
        <p:cNvPr id="1" name=""/>
        <p:cNvGrpSpPr/>
        <p:nvPr/>
      </p:nvGrpSpPr>
      <p:grpSpPr>
        <a:xfrm>
          <a:off x="0" y="0"/>
          <a:ext cx="0" cy="0"/>
          <a:chOff x="0" y="0"/>
          <a:chExt cx="0" cy="0"/>
        </a:xfrm>
      </p:grpSpPr>
      <p:sp>
        <p:nvSpPr>
          <p:cNvPr id="7" name="Rectangle 6"/>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ooter Placeholder 4"/>
          <p:cNvSpPr>
            <a:spLocks noGrp="1"/>
          </p:cNvSpPr>
          <p:nvPr>
            <p:ph type="ftr" sz="quarter" idx="11"/>
          </p:nvPr>
        </p:nvSpPr>
        <p:spPr>
          <a:xfrm>
            <a:off x="838200" y="6040185"/>
            <a:ext cx="10515600" cy="365125"/>
          </a:xfrm>
        </p:spPr>
        <p:txBody>
          <a:bodyPr/>
          <a:lstStyle/>
          <a:p>
            <a:endParaRPr lang="en-US" dirty="0"/>
          </a:p>
        </p:txBody>
      </p:sp>
      <p:cxnSp>
        <p:nvCxnSpPr>
          <p:cNvPr id="9" name="Straight Connector 8"/>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1" name="Straight Connector 10"/>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Picture Placeholder 12"/>
          <p:cNvSpPr>
            <a:spLocks noGrp="1"/>
          </p:cNvSpPr>
          <p:nvPr>
            <p:ph type="pic" sz="quarter" idx="12" hasCustomPrompt="1"/>
          </p:nvPr>
        </p:nvSpPr>
        <p:spPr>
          <a:xfrm>
            <a:off x="5867400" y="1279525"/>
            <a:ext cx="5486400" cy="3679825"/>
          </a:xfrm>
          <a:noFill/>
          <a:ln>
            <a:solidFill>
              <a:srgbClr val="FF2E2E"/>
            </a:solidFill>
          </a:ln>
        </p:spPr>
        <p:txBody>
          <a:bodyPr>
            <a:normAutofit/>
          </a:bodyPr>
          <a:lstStyle>
            <a:lvl1pPr marL="0" indent="0">
              <a:buNone/>
              <a:defRPr sz="1800">
                <a:solidFill>
                  <a:srgbClr val="100F5E"/>
                </a:solidFill>
              </a:defRPr>
            </a:lvl1pPr>
          </a:lstStyle>
          <a:p>
            <a:r>
              <a:rPr lang="en-US" dirty="0"/>
              <a:t>Add image here</a:t>
            </a:r>
          </a:p>
        </p:txBody>
      </p:sp>
      <p:sp>
        <p:nvSpPr>
          <p:cNvPr id="12" name="Title 1"/>
          <p:cNvSpPr>
            <a:spLocks noGrp="1"/>
          </p:cNvSpPr>
          <p:nvPr>
            <p:ph type="title" hasCustomPrompt="1"/>
          </p:nvPr>
        </p:nvSpPr>
        <p:spPr>
          <a:xfrm>
            <a:off x="831849" y="1280160"/>
            <a:ext cx="3457517" cy="1569918"/>
          </a:xfrm>
        </p:spPr>
        <p:txBody>
          <a:bodyPr anchor="b">
            <a:normAutofit/>
          </a:bodyPr>
          <a:lstStyle>
            <a:lvl1pPr>
              <a:defRPr sz="5400" b="1" baseline="0"/>
            </a:lvl1pPr>
          </a:lstStyle>
          <a:p>
            <a:r>
              <a:rPr lang="en-US" dirty="0"/>
              <a:t>Section </a:t>
            </a:r>
            <a:br>
              <a:rPr lang="en-US" dirty="0"/>
            </a:br>
            <a:r>
              <a:rPr lang="en-US" dirty="0"/>
              <a:t>Header.</a:t>
            </a:r>
          </a:p>
        </p:txBody>
      </p:sp>
      <p:sp>
        <p:nvSpPr>
          <p:cNvPr id="14" name="Text Placeholder 2"/>
          <p:cNvSpPr>
            <a:spLocks noGrp="1"/>
          </p:cNvSpPr>
          <p:nvPr>
            <p:ph type="body" idx="1" hasCustomPrompt="1"/>
          </p:nvPr>
        </p:nvSpPr>
        <p:spPr>
          <a:xfrm>
            <a:off x="838200" y="2993350"/>
            <a:ext cx="3457516" cy="19660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rgbClr val="100F5E"/>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More text for section breaker</a:t>
            </a:r>
          </a:p>
        </p:txBody>
      </p:sp>
    </p:spTree>
    <p:extLst>
      <p:ext uri="{BB962C8B-B14F-4D97-AF65-F5344CB8AC3E}">
        <p14:creationId xmlns:p14="http://schemas.microsoft.com/office/powerpoint/2010/main" val="74688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Rectangle 7"/>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a:spLocks noGrp="1"/>
          </p:cNvSpPr>
          <p:nvPr>
            <p:ph type="ftr" sz="quarter" idx="11"/>
          </p:nvPr>
        </p:nvSpPr>
        <p:spPr>
          <a:xfrm>
            <a:off x="838200" y="6040185"/>
            <a:ext cx="10515600" cy="365125"/>
          </a:xfrm>
        </p:spPr>
        <p:txBody>
          <a:bodyPr/>
          <a:lstStyle/>
          <a:p>
            <a:endParaRPr lang="en-US" dirty="0"/>
          </a:p>
        </p:txBody>
      </p:sp>
      <p:cxnSp>
        <p:nvCxnSpPr>
          <p:cNvPr id="10" name="Straight Connector 9"/>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2" name="Straight Connector 11"/>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14" name="Content Placeholder 2"/>
          <p:cNvSpPr>
            <a:spLocks noGrp="1"/>
          </p:cNvSpPr>
          <p:nvPr>
            <p:ph idx="1" hasCustomPrompt="1"/>
          </p:nvPr>
        </p:nvSpPr>
        <p:spPr>
          <a:xfrm>
            <a:off x="838200" y="2144683"/>
            <a:ext cx="5170714"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5" name="Content Placeholder 2"/>
          <p:cNvSpPr>
            <a:spLocks noGrp="1"/>
          </p:cNvSpPr>
          <p:nvPr>
            <p:ph idx="12" hasCustomPrompt="1"/>
          </p:nvPr>
        </p:nvSpPr>
        <p:spPr>
          <a:xfrm>
            <a:off x="6183086" y="2144682"/>
            <a:ext cx="5170714" cy="3762851"/>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Tree>
    <p:extLst>
      <p:ext uri="{BB962C8B-B14F-4D97-AF65-F5344CB8AC3E}">
        <p14:creationId xmlns:p14="http://schemas.microsoft.com/office/powerpoint/2010/main" val="3915225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4" name="Rectangle 13"/>
          <p:cNvSpPr/>
          <p:nvPr/>
        </p:nvSpPr>
        <p:spPr>
          <a:xfrm>
            <a:off x="365760" y="320040"/>
            <a:ext cx="11430000" cy="6217920"/>
          </a:xfrm>
          <a:prstGeom prst="rect">
            <a:avLst/>
          </a:prstGeom>
          <a:solidFill>
            <a:srgbClr val="FFF3F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hasCustomPrompt="1"/>
          </p:nvPr>
        </p:nvSpPr>
        <p:spPr>
          <a:xfrm>
            <a:off x="839788" y="2021947"/>
            <a:ext cx="5157787" cy="483128"/>
          </a:xfrm>
        </p:spPr>
        <p:txBody>
          <a:bodyPr anchor="b"/>
          <a:lstStyle>
            <a:lvl1pPr marL="0" indent="0">
              <a:buNone/>
              <a:defRPr sz="2400" b="1">
                <a:solidFill>
                  <a:srgbClr val="FFA6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5" name="Text Placeholder 4"/>
          <p:cNvSpPr>
            <a:spLocks noGrp="1"/>
          </p:cNvSpPr>
          <p:nvPr>
            <p:ph type="body" sz="quarter" idx="3" hasCustomPrompt="1"/>
          </p:nvPr>
        </p:nvSpPr>
        <p:spPr>
          <a:xfrm>
            <a:off x="6172200" y="2021947"/>
            <a:ext cx="5183188" cy="483128"/>
          </a:xfrm>
        </p:spPr>
        <p:txBody>
          <a:bodyPr anchor="b"/>
          <a:lstStyle>
            <a:lvl1pPr marL="0" indent="0">
              <a:buNone/>
              <a:defRPr sz="2400" b="1">
                <a:solidFill>
                  <a:srgbClr val="FFA63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1" name="Title 1"/>
          <p:cNvSpPr>
            <a:spLocks noGrp="1"/>
          </p:cNvSpPr>
          <p:nvPr>
            <p:ph type="title" hasCustomPrompt="1"/>
          </p:nvPr>
        </p:nvSpPr>
        <p:spPr>
          <a:xfrm>
            <a:off x="838200" y="788563"/>
            <a:ext cx="10515600" cy="1090113"/>
          </a:xfrm>
        </p:spPr>
        <p:txBody>
          <a:bodyPr>
            <a:normAutofit/>
          </a:bodyPr>
          <a:lstStyle>
            <a:lvl1pPr>
              <a:defRPr sz="4800" b="1" baseline="0"/>
            </a:lvl1pPr>
          </a:lstStyle>
          <a:p>
            <a:r>
              <a:rPr lang="en-US" dirty="0"/>
              <a:t>Main title.</a:t>
            </a:r>
          </a:p>
        </p:txBody>
      </p:sp>
      <p:sp>
        <p:nvSpPr>
          <p:cNvPr id="12" name="Content Placeholder 2"/>
          <p:cNvSpPr>
            <a:spLocks noGrp="1"/>
          </p:cNvSpPr>
          <p:nvPr>
            <p:ph idx="13" hasCustomPrompt="1"/>
          </p:nvPr>
        </p:nvSpPr>
        <p:spPr>
          <a:xfrm>
            <a:off x="838200" y="2656115"/>
            <a:ext cx="5170714" cy="3251419"/>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3" name="Content Placeholder 2"/>
          <p:cNvSpPr>
            <a:spLocks noGrp="1"/>
          </p:cNvSpPr>
          <p:nvPr>
            <p:ph idx="14" hasCustomPrompt="1"/>
          </p:nvPr>
        </p:nvSpPr>
        <p:spPr>
          <a:xfrm>
            <a:off x="6183086" y="2656114"/>
            <a:ext cx="5170714" cy="3251419"/>
          </a:xfrm>
          <a:ln>
            <a:noFill/>
          </a:ln>
        </p:spPr>
        <p:txBody>
          <a:bodyPr>
            <a:normAutofit/>
          </a:bodyPr>
          <a:lstStyle>
            <a:lvl1pPr marL="0" indent="0">
              <a:buNone/>
              <a:defRPr sz="1400" baseline="0">
                <a:solidFill>
                  <a:srgbClr val="100F5E"/>
                </a:solidFill>
              </a:defRPr>
            </a:lvl1pPr>
          </a:lstStyle>
          <a:p>
            <a:pPr lvl="0"/>
            <a:r>
              <a:rPr lang="en-US" dirty="0"/>
              <a:t>Write page content here. Keep brief and overflow into next page.</a:t>
            </a:r>
          </a:p>
        </p:txBody>
      </p:sp>
      <p:sp>
        <p:nvSpPr>
          <p:cNvPr id="15" name="Footer Placeholder 4"/>
          <p:cNvSpPr>
            <a:spLocks noGrp="1"/>
          </p:cNvSpPr>
          <p:nvPr>
            <p:ph type="ftr" sz="quarter" idx="11"/>
          </p:nvPr>
        </p:nvSpPr>
        <p:spPr>
          <a:xfrm>
            <a:off x="838200" y="6040185"/>
            <a:ext cx="10515600" cy="365125"/>
          </a:xfrm>
        </p:spPr>
        <p:txBody>
          <a:bodyPr/>
          <a:lstStyle/>
          <a:p>
            <a:endParaRPr lang="en-US" dirty="0"/>
          </a:p>
        </p:txBody>
      </p:sp>
      <p:cxnSp>
        <p:nvCxnSpPr>
          <p:cNvPr id="16" name="Straight Connector 15"/>
          <p:cNvCxnSpPr/>
          <p:nvPr/>
        </p:nvCxnSpPr>
        <p:spPr>
          <a:xfrm>
            <a:off x="2987674" y="61834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6040185"/>
            <a:ext cx="1877002" cy="319457"/>
          </a:xfrm>
          <a:prstGeom prst="rect">
            <a:avLst/>
          </a:prstGeom>
        </p:spPr>
      </p:pic>
      <p:cxnSp>
        <p:nvCxnSpPr>
          <p:cNvPr id="18" name="Straight Connector 17"/>
          <p:cNvCxnSpPr/>
          <p:nvPr/>
        </p:nvCxnSpPr>
        <p:spPr>
          <a:xfrm>
            <a:off x="2987674" y="6288356"/>
            <a:ext cx="8366126"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76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27290" y="2352698"/>
            <a:ext cx="7594600" cy="2552246"/>
          </a:xfrm>
        </p:spPr>
        <p:txBody>
          <a:bodyPr>
            <a:noAutofit/>
          </a:bodyPr>
          <a:lstStyle>
            <a:lvl1pPr>
              <a:lnSpc>
                <a:spcPct val="100000"/>
              </a:lnSpc>
              <a:defRPr sz="5400" b="1" baseline="0"/>
            </a:lvl1pPr>
          </a:lstStyle>
          <a:p>
            <a:r>
              <a:rPr lang="en-US" dirty="0"/>
              <a:t>Enter text for</a:t>
            </a:r>
            <a:br>
              <a:rPr lang="en-US" dirty="0"/>
            </a:br>
            <a:r>
              <a:rPr lang="en-US" dirty="0"/>
              <a:t>slide breaker.</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4900" y="434343"/>
            <a:ext cx="665719" cy="660775"/>
          </a:xfrm>
          <a:prstGeom prst="rect">
            <a:avLst/>
          </a:prstGeom>
        </p:spPr>
      </p:pic>
      <p:cxnSp>
        <p:nvCxnSpPr>
          <p:cNvPr id="12" name="Straight Connector 11"/>
          <p:cNvCxnSpPr/>
          <p:nvPr/>
        </p:nvCxnSpPr>
        <p:spPr>
          <a:xfrm>
            <a:off x="3254375" y="63057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04901" y="6162525"/>
            <a:ext cx="1877002" cy="319457"/>
          </a:xfrm>
          <a:prstGeom prst="rect">
            <a:avLst/>
          </a:prstGeom>
        </p:spPr>
      </p:pic>
      <p:cxnSp>
        <p:nvCxnSpPr>
          <p:cNvPr id="14" name="Straight Connector 13"/>
          <p:cNvCxnSpPr/>
          <p:nvPr/>
        </p:nvCxnSpPr>
        <p:spPr>
          <a:xfrm>
            <a:off x="3254375" y="6410696"/>
            <a:ext cx="7908925" cy="0"/>
          </a:xfrm>
          <a:prstGeom prst="line">
            <a:avLst/>
          </a:prstGeom>
          <a:ln w="19050">
            <a:solidFill>
              <a:srgbClr val="FF2E2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6575404"/>
      </p:ext>
    </p:extLst>
  </p:cSld>
  <p:clrMapOvr>
    <a:masterClrMapping/>
  </p:clrMapOvr>
  <p:extLst>
    <p:ext uri="{DCECCB84-F9BA-43D5-87BE-67443E8EF086}">
      <p15:sldGuideLst xmlns:p15="http://schemas.microsoft.com/office/powerpoint/2012/main">
        <p15:guide id="1" pos="696">
          <p15:clr>
            <a:srgbClr val="FBAE40"/>
          </p15:clr>
        </p15:guide>
        <p15:guide id="2" pos="7032">
          <p15:clr>
            <a:srgbClr val="FBAE40"/>
          </p15:clr>
        </p15:guide>
        <p15:guide id="3" pos="127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2E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254375" y="63057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1104901" y="6162525"/>
            <a:ext cx="1877002" cy="319457"/>
          </a:xfrm>
          <a:prstGeom prst="rect">
            <a:avLst/>
          </a:prstGeom>
        </p:spPr>
      </p:pic>
      <p:cxnSp>
        <p:nvCxnSpPr>
          <p:cNvPr id="8" name="Straight Connector 7"/>
          <p:cNvCxnSpPr/>
          <p:nvPr/>
        </p:nvCxnSpPr>
        <p:spPr>
          <a:xfrm>
            <a:off x="3254375" y="6410696"/>
            <a:ext cx="790892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1066800" y="434343"/>
            <a:ext cx="665719" cy="660775"/>
          </a:xfrm>
          <a:prstGeom prst="rect">
            <a:avLst/>
          </a:prstGeom>
        </p:spPr>
      </p:pic>
      <p:pic>
        <p:nvPicPr>
          <p:cNvPr id="10" name="Picture 9"/>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9163791" y="0"/>
            <a:ext cx="2086923" cy="2663101"/>
          </a:xfrm>
          <a:prstGeom prst="rect">
            <a:avLst/>
          </a:prstGeom>
        </p:spPr>
      </p:pic>
      <p:sp>
        <p:nvSpPr>
          <p:cNvPr id="11" name="TextBox 10">
            <a:extLst>
              <a:ext uri="{FF2B5EF4-FFF2-40B4-BE49-F238E27FC236}">
                <a16:creationId xmlns:a16="http://schemas.microsoft.com/office/drawing/2014/main" id="{24683B0E-9C9A-4550-9B94-54BC9CD33027}"/>
              </a:ext>
            </a:extLst>
          </p:cNvPr>
          <p:cNvSpPr txBox="1"/>
          <p:nvPr userDrawn="1"/>
        </p:nvSpPr>
        <p:spPr>
          <a:xfrm>
            <a:off x="2044700" y="6374627"/>
            <a:ext cx="9550400" cy="276999"/>
          </a:xfrm>
          <a:prstGeom prst="rect">
            <a:avLst/>
          </a:prstGeom>
          <a:noFill/>
        </p:spPr>
        <p:txBody>
          <a:bodyPr wrap="squar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dirty="0">
                <a:latin typeface="Verdana" panose="020B0604030504040204" pitchFamily="34" charset="0"/>
              </a:rPr>
              <a:t>Copyright © 2020 by Pearson Education, Inc. All Rights Reserved</a:t>
            </a:r>
          </a:p>
        </p:txBody>
      </p:sp>
    </p:spTree>
    <p:extLst>
      <p:ext uri="{BB962C8B-B14F-4D97-AF65-F5344CB8AC3E}">
        <p14:creationId xmlns:p14="http://schemas.microsoft.com/office/powerpoint/2010/main" val="912280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816430"/>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600202"/>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3" name="Text Placeholder 2"/>
          <p:cNvSpPr>
            <a:spLocks noGrp="1"/>
          </p:cNvSpPr>
          <p:nvPr>
            <p:ph type="body" sz="quarter" idx="16"/>
          </p:nvPr>
        </p:nvSpPr>
        <p:spPr>
          <a:xfrm>
            <a:off x="3149600" y="4038601"/>
            <a:ext cx="8534400" cy="259080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332591520"/>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11/28/2021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710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DF6EFB-3F44-496C-A842-1E0B3D3B975A}" type="datetimeFigureOut">
              <a:rPr lang="en-US" smtClean="0"/>
              <a:pPr/>
              <a:t>11/28/2021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3907711990"/>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9" r:id="rId8"/>
    <p:sldLayoutId id="2147483680" r:id="rId9"/>
    <p:sldLayoutId id="214748368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5.bin"/><Relationship Id="rId3" Type="http://schemas.openxmlformats.org/officeDocument/2006/relationships/notesSlide" Target="../notesSlides/notesSlide16.xml"/><Relationship Id="rId7" Type="http://schemas.openxmlformats.org/officeDocument/2006/relationships/oleObject" Target="../embeddings/oleObject2.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2.wmf"/><Relationship Id="rId4" Type="http://schemas.openxmlformats.org/officeDocument/2006/relationships/image" Target="../media/image15.jpeg"/><Relationship Id="rId9" Type="http://schemas.openxmlformats.org/officeDocument/2006/relationships/oleObject" Target="../embeddings/oleObject3.bin"/><Relationship Id="rId14" Type="http://schemas.openxmlformats.org/officeDocument/2006/relationships/image" Target="../media/image14.wmf"/></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66800" y="1828800"/>
            <a:ext cx="7620000" cy="2214965"/>
          </a:xfrm>
        </p:spPr>
        <p:txBody>
          <a:bodyPr wrap="square">
            <a:spAutoFit/>
          </a:bodyPr>
          <a:lstStyle/>
          <a:p>
            <a:r>
              <a:rPr lang="en-US" altLang="en-US" sz="4800" dirty="0">
                <a:latin typeface="+mj-lt"/>
              </a:rPr>
              <a:t>Chapter 4:</a:t>
            </a:r>
          </a:p>
          <a:p>
            <a:pPr>
              <a:buClrTx/>
              <a:defRPr/>
            </a:pPr>
            <a:r>
              <a:rPr lang="en-IN" altLang="en-US" sz="4800" dirty="0" smtClean="0">
                <a:ea typeface="Verdana" panose="020B0604030504040204" pitchFamily="34" charset="0"/>
                <a:cs typeface="Verdana" panose="020B0604030504040204" pitchFamily="34" charset="0"/>
              </a:rPr>
              <a:t>Data </a:t>
            </a:r>
            <a:r>
              <a:rPr lang="en-IN" altLang="en-US" sz="4800" dirty="0">
                <a:ea typeface="Verdana" panose="020B0604030504040204" pitchFamily="34" charset="0"/>
                <a:cs typeface="Verdana" panose="020B0604030504040204" pitchFamily="34" charset="0"/>
              </a:rPr>
              <a:t>Mining Process, Methods, and Algorithms</a:t>
            </a:r>
            <a:endParaRPr lang="en-US" altLang="en-US" sz="4800" dirty="0">
              <a:ea typeface="Verdana" panose="020B0604030504040204" pitchFamily="34" charset="0"/>
              <a:cs typeface="Verdana" panose="020B0604030504040204" pitchFamily="34" charset="0"/>
            </a:endParaRPr>
          </a:p>
        </p:txBody>
      </p:sp>
      <p:sp>
        <p:nvSpPr>
          <p:cNvPr id="8" name="TextBox 9"/>
          <p:cNvSpPr txBox="1"/>
          <p:nvPr/>
        </p:nvSpPr>
        <p:spPr>
          <a:xfrm>
            <a:off x="6096000" y="4173475"/>
            <a:ext cx="2971808" cy="57573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000" dirty="0">
                <a:solidFill>
                  <a:schemeClr val="bg1"/>
                </a:solidFill>
              </a:rPr>
              <a:t>Slide in this Presentation Contain Hyperlinks. JAWS users should be able to get a list of links by using INSERT+F7</a:t>
            </a:r>
          </a:p>
        </p:txBody>
      </p:sp>
    </p:spTree>
    <p:extLst>
      <p:ext uri="{BB962C8B-B14F-4D97-AF65-F5344CB8AC3E}">
        <p14:creationId xmlns:p14="http://schemas.microsoft.com/office/powerpoint/2010/main" val="29403758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77554"/>
            <a:ext cx="10515600" cy="590931"/>
          </a:xfrm>
        </p:spPr>
        <p:txBody>
          <a:bodyPr wrap="square">
            <a:spAutoFit/>
          </a:bodyPr>
          <a:lstStyle/>
          <a:p>
            <a:r>
              <a:rPr lang="en-IN" sz="3600" b="0" dirty="0"/>
              <a:t>Data Mining Process: </a:t>
            </a:r>
            <a:r>
              <a:rPr lang="en-IN" sz="3600" b="0" spc="-450" dirty="0"/>
              <a:t>C R I S </a:t>
            </a:r>
            <a:r>
              <a:rPr lang="en-IN" sz="3600" b="0" dirty="0" smtClean="0"/>
              <a:t>P-DM</a:t>
            </a:r>
            <a:endParaRPr lang="en-US" sz="3600" b="0" dirty="0"/>
          </a:p>
        </p:txBody>
      </p:sp>
      <p:sp>
        <p:nvSpPr>
          <p:cNvPr id="3" name="Content Placeholder 2"/>
          <p:cNvSpPr>
            <a:spLocks noGrp="1"/>
          </p:cNvSpPr>
          <p:nvPr>
            <p:ph idx="1"/>
          </p:nvPr>
        </p:nvSpPr>
        <p:spPr>
          <a:xfrm>
            <a:off x="838200" y="2144683"/>
            <a:ext cx="4648200" cy="1605568"/>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The </a:t>
            </a:r>
            <a:r>
              <a:rPr lang="en-US" sz="2000" dirty="0">
                <a:solidFill>
                  <a:srgbClr val="FF0000"/>
                </a:solidFill>
              </a:rPr>
              <a:t>Six-Step </a:t>
            </a:r>
            <a:r>
              <a:rPr lang="en-US" sz="2000" dirty="0" smtClean="0">
                <a:solidFill>
                  <a:srgbClr val="FF0000"/>
                </a:solidFill>
              </a:rPr>
              <a:t>CRISP-DM </a:t>
            </a:r>
            <a:r>
              <a:rPr lang="en-US" sz="2000" dirty="0">
                <a:solidFill>
                  <a:srgbClr val="FF0000"/>
                </a:solidFill>
              </a:rPr>
              <a:t>Data Mining </a:t>
            </a:r>
            <a:r>
              <a:rPr lang="en-US" sz="2000" dirty="0">
                <a:solidFill>
                  <a:srgbClr val="FF0000"/>
                </a:solidFill>
              </a:rPr>
              <a:t>Process</a:t>
            </a:r>
            <a:endParaRPr lang="en-US" sz="2000" dirty="0">
              <a:solidFill>
                <a:srgbClr val="FF0000"/>
              </a:solidFill>
              <a:sym typeface="Wingdings" panose="05000000000000000000" pitchFamily="2" charset="2"/>
            </a:endParaRPr>
          </a:p>
          <a:p>
            <a:pPr marL="285750" indent="-285750">
              <a:buClr>
                <a:schemeClr val="tx1"/>
              </a:buClr>
              <a:buFont typeface="Arial" panose="020B0604020202020204" pitchFamily="34" charset="0"/>
              <a:buChar char="•"/>
              <a:tabLst>
                <a:tab pos="542925" algn="l"/>
              </a:tabLst>
            </a:pPr>
            <a:r>
              <a:rPr lang="en-US" sz="2000" dirty="0">
                <a:solidFill>
                  <a:srgbClr val="FF0000"/>
                </a:solidFill>
              </a:rPr>
              <a:t>The process is highly repetitive and experimental (</a:t>
            </a:r>
            <a:r>
              <a:rPr lang="en-US" sz="2000" dirty="0" smtClean="0">
                <a:solidFill>
                  <a:srgbClr val="FF0000"/>
                </a:solidFill>
              </a:rPr>
              <a:t>DM</a:t>
            </a:r>
            <a:r>
              <a:rPr lang="en-US" sz="2000" dirty="0">
                <a:solidFill>
                  <a:srgbClr val="FF0000"/>
                </a:solidFill>
              </a:rPr>
              <a:t>: art versus science?)</a:t>
            </a:r>
          </a:p>
        </p:txBody>
      </p:sp>
      <p:pic>
        <p:nvPicPr>
          <p:cNvPr id="3074" name="Picture 2" descr="The flowchart shows the following steps, each step leading to the next step:&#10;• Business understanding&#10;• Data understanding&#10;• Data preparation&#10;• Model building&#10;• Testing and evaluation&#10;• Deployment&#10;Testing and evaluation also flows back to Business understanding and Model building. Model building also flows back to Data preparation, which in turn flows back to Data understanding. These backward flows are indicated using dotted lines."/>
          <p:cNvPicPr>
            <a:picLocks noChangeAspect="1" noChangeArrowheads="1"/>
          </p:cNvPicPr>
          <p:nvPr/>
        </p:nvPicPr>
        <p:blipFill rotWithShape="1">
          <a:blip r:embed="rId3">
            <a:extLst>
              <a:ext uri="{28A0092B-C50C-407E-A947-70E740481C1C}">
                <a14:useLocalDpi xmlns:a14="http://schemas.microsoft.com/office/drawing/2010/main" val="0"/>
              </a:ext>
            </a:extLst>
          </a:blip>
          <a:srcRect b="3118"/>
          <a:stretch/>
        </p:blipFill>
        <p:spPr bwMode="auto">
          <a:xfrm>
            <a:off x="6435089" y="1629614"/>
            <a:ext cx="4690111" cy="4439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433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000"/>
            <a:ext cx="10515600" cy="590931"/>
          </a:xfrm>
        </p:spPr>
        <p:txBody>
          <a:bodyPr wrap="square">
            <a:spAutoFit/>
          </a:bodyPr>
          <a:lstStyle/>
          <a:p>
            <a:r>
              <a:rPr lang="en-US" sz="3600" b="0" dirty="0">
                <a:latin typeface="+mj-lt"/>
              </a:rPr>
              <a:t>Data Mining Process: </a:t>
            </a:r>
            <a:r>
              <a:rPr lang="en-US" sz="3600" b="0" spc="-450" dirty="0">
                <a:latin typeface="+mj-lt"/>
              </a:rPr>
              <a:t>S E M </a:t>
            </a:r>
            <a:r>
              <a:rPr lang="en-US" sz="3600" b="0" spc="-450" dirty="0" err="1">
                <a:latin typeface="+mj-lt"/>
              </a:rPr>
              <a:t>M</a:t>
            </a:r>
            <a:r>
              <a:rPr lang="en-US" sz="3600" b="0" spc="-450" dirty="0">
                <a:latin typeface="+mj-lt"/>
              </a:rPr>
              <a:t> </a:t>
            </a:r>
            <a:r>
              <a:rPr lang="en-US" sz="3600" b="0" dirty="0">
                <a:latin typeface="+mj-lt"/>
              </a:rPr>
              <a:t>A</a:t>
            </a:r>
          </a:p>
        </p:txBody>
      </p:sp>
      <p:sp>
        <p:nvSpPr>
          <p:cNvPr id="4" name="Content Placeholder 3"/>
          <p:cNvSpPr>
            <a:spLocks noGrp="1"/>
          </p:cNvSpPr>
          <p:nvPr>
            <p:ph idx="4294967295"/>
          </p:nvPr>
        </p:nvSpPr>
        <p:spPr>
          <a:xfrm>
            <a:off x="457200" y="1310578"/>
            <a:ext cx="8153400" cy="369888"/>
          </a:xfrm>
        </p:spPr>
        <p:txBody>
          <a:bodyPr wrap="square">
            <a:spAutoFit/>
          </a:bodyPr>
          <a:lstStyle/>
          <a:p>
            <a:r>
              <a:rPr lang="en-IN" sz="2000" dirty="0"/>
              <a:t>Developed by </a:t>
            </a:r>
            <a:r>
              <a:rPr lang="en-IN" sz="2000" spc="-300" dirty="0"/>
              <a:t>S A </a:t>
            </a:r>
            <a:r>
              <a:rPr lang="en-IN" sz="2000" dirty="0"/>
              <a:t>S Institute</a:t>
            </a:r>
          </a:p>
        </p:txBody>
      </p:sp>
      <p:pic>
        <p:nvPicPr>
          <p:cNvPr id="4098" name="Picture 2" descr="The flowchart shows the following steps, each step leading to the next step:&#10;• Model - Use a variety of statistical and machine learning models. &#10;• Assess - Evaluate the accuracy and usefulness of the models.&#10;• Sample - Generate a representative sample of the data.&#10;• Explore - Visualize and provide a basic description of the data.&#10;• Modify - Select variables, transform variable representations. This step loops back to Model."/>
          <p:cNvPicPr>
            <a:picLocks noChangeAspect="1" noChangeArrowheads="1"/>
          </p:cNvPicPr>
          <p:nvPr/>
        </p:nvPicPr>
        <p:blipFill rotWithShape="1">
          <a:blip r:embed="rId3">
            <a:extLst>
              <a:ext uri="{28A0092B-C50C-407E-A947-70E740481C1C}">
                <a14:useLocalDpi xmlns:a14="http://schemas.microsoft.com/office/drawing/2010/main" val="0"/>
              </a:ext>
            </a:extLst>
          </a:blip>
          <a:srcRect b="3021"/>
          <a:stretch/>
        </p:blipFill>
        <p:spPr bwMode="auto">
          <a:xfrm>
            <a:off x="4533900" y="1513995"/>
            <a:ext cx="5930567" cy="4251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10619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3469"/>
            <a:ext cx="10515600" cy="590931"/>
          </a:xfrm>
        </p:spPr>
        <p:txBody>
          <a:bodyPr wrap="square">
            <a:spAutoFit/>
          </a:bodyPr>
          <a:lstStyle/>
          <a:p>
            <a:r>
              <a:rPr lang="en-US" sz="3600" b="0" dirty="0"/>
              <a:t>Data Mining Process: </a:t>
            </a:r>
            <a:r>
              <a:rPr lang="en-US" sz="3600" b="0" spc="-450" dirty="0"/>
              <a:t>K D </a:t>
            </a:r>
            <a:r>
              <a:rPr lang="en-US" sz="3600" b="0" dirty="0" err="1"/>
              <a:t>D</a:t>
            </a:r>
            <a:endParaRPr lang="en-US" sz="3600" b="0" dirty="0"/>
          </a:p>
        </p:txBody>
      </p:sp>
      <p:pic>
        <p:nvPicPr>
          <p:cNvPr id="5122" name="Picture 2" descr="The figure summarizes some of the processes identified in data mining and knowledge discovery. The diagram starts with the sources for raw data and finishes with the knowledge &quot;Actionable Insight&quot;, which was acquired because of the following stages:&#10;• Data selection or segmenting for gaining the target data.&#10;• Data cleaning or preprocessing the data.&#10;• Data transformation for making the data useable.&#10;• Data mining: This stage is concerned with the extraction of patterns from the data.&#10;• Internalization: In this stage, the patterns identified by the system are interpreted into knowledge or actionable insights which can be used to support decision making."/>
          <p:cNvPicPr>
            <a:picLocks noChangeAspect="1" noChangeArrowheads="1"/>
          </p:cNvPicPr>
          <p:nvPr/>
        </p:nvPicPr>
        <p:blipFill rotWithShape="1">
          <a:blip r:embed="rId3">
            <a:extLst>
              <a:ext uri="{28A0092B-C50C-407E-A947-70E740481C1C}">
                <a14:useLocalDpi xmlns:a14="http://schemas.microsoft.com/office/drawing/2010/main" val="0"/>
              </a:ext>
            </a:extLst>
          </a:blip>
          <a:srcRect b="2971"/>
          <a:stretch/>
        </p:blipFill>
        <p:spPr bwMode="auto">
          <a:xfrm>
            <a:off x="2628900" y="1143000"/>
            <a:ext cx="6172200" cy="4571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9699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10515600" cy="590931"/>
          </a:xfrm>
        </p:spPr>
        <p:txBody>
          <a:bodyPr wrap="square">
            <a:spAutoFit/>
          </a:bodyPr>
          <a:lstStyle/>
          <a:p>
            <a:r>
              <a:rPr lang="en-US" sz="3600" b="0" dirty="0" smtClean="0">
                <a:latin typeface="+mn-lt"/>
              </a:rPr>
              <a:t>Data Mining – Cancer Research</a:t>
            </a:r>
            <a:endParaRPr lang="en-US" sz="3600" b="0" dirty="0">
              <a:latin typeface="+mn-lt"/>
            </a:endParaRPr>
          </a:p>
        </p:txBody>
      </p:sp>
      <p:sp>
        <p:nvSpPr>
          <p:cNvPr id="5" name="Content Placeholder 4"/>
          <p:cNvSpPr>
            <a:spLocks noGrp="1"/>
          </p:cNvSpPr>
          <p:nvPr>
            <p:ph idx="4294967295"/>
          </p:nvPr>
        </p:nvSpPr>
        <p:spPr>
          <a:xfrm>
            <a:off x="457200" y="2063806"/>
            <a:ext cx="6553200" cy="1512209"/>
          </a:xfrm>
        </p:spPr>
        <p:txBody>
          <a:bodyPr wrap="square">
            <a:spAutoFit/>
          </a:bodyPr>
          <a:lstStyle/>
          <a:p>
            <a:pPr marL="0" indent="0">
              <a:buNone/>
            </a:pPr>
            <a:r>
              <a:rPr lang="en-US" sz="2400" b="1" dirty="0" smtClean="0"/>
              <a:t>Data mining example</a:t>
            </a:r>
            <a:endParaRPr lang="en-US" sz="2400" b="1" dirty="0"/>
          </a:p>
          <a:p>
            <a:pPr marL="342900" indent="-342900">
              <a:buFont typeface="+mj-lt"/>
              <a:buAutoNum type="arabicPeriod"/>
            </a:pPr>
            <a:r>
              <a:rPr lang="en-US" sz="2000" dirty="0" smtClean="0"/>
              <a:t>Pay attention to the architecture</a:t>
            </a:r>
            <a:endParaRPr lang="en-US" sz="2000" dirty="0"/>
          </a:p>
          <a:p>
            <a:pPr marL="342900" indent="-342900">
              <a:buFont typeface="+mj-lt"/>
              <a:buAutoNum type="arabicPeriod"/>
            </a:pPr>
            <a:r>
              <a:rPr lang="en-US" sz="2000" dirty="0" smtClean="0"/>
              <a:t>Note separation of tasks – data engineering and model development</a:t>
            </a:r>
            <a:endParaRPr lang="en-US" sz="2000" dirty="0"/>
          </a:p>
        </p:txBody>
      </p:sp>
      <p:pic>
        <p:nvPicPr>
          <p:cNvPr id="7170" name="Picture 2" descr="The illustration shows the following steps:&#10;Three different data sets are shown- Cancer DB 1, Cancer DB 2 and Cancer DB 3. These three Cancer data sets are shown to combine and form the resultant data set - Combined Cancer DB.&#10;Several popular data preprocessing techniques such as cleaning, selecting, transforming are applied to the resultant data set. After training and testing, three partitioned data models are formed - Artificial Neural Networks (A N N), Logistic Regression (LR) and Random Forest (RF).&#10;After testing A N N, L R and R F data models, tabulated model testing results were announced based on accuracy, sensitivity, and specificity. &#10;After assessing the variable importance in the LR data model, the tabulated relative variable importance results were announced."/>
          <p:cNvPicPr>
            <a:picLocks noChangeAspect="1" noChangeArrowheads="1"/>
          </p:cNvPicPr>
          <p:nvPr/>
        </p:nvPicPr>
        <p:blipFill rotWithShape="1">
          <a:blip r:embed="rId3">
            <a:extLst>
              <a:ext uri="{28A0092B-C50C-407E-A947-70E740481C1C}">
                <a14:useLocalDpi xmlns:a14="http://schemas.microsoft.com/office/drawing/2010/main" val="0"/>
              </a:ext>
            </a:extLst>
          </a:blip>
          <a:srcRect b="2836"/>
          <a:stretch/>
        </p:blipFill>
        <p:spPr bwMode="auto">
          <a:xfrm>
            <a:off x="7182234" y="904428"/>
            <a:ext cx="3904866" cy="506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07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10515600" cy="590931"/>
          </a:xfrm>
        </p:spPr>
        <p:txBody>
          <a:bodyPr wrap="square">
            <a:spAutoFit/>
          </a:bodyPr>
          <a:lstStyle/>
          <a:p>
            <a:r>
              <a:rPr lang="en-IN" sz="3600" b="0" dirty="0"/>
              <a:t>Data Mining Methods: Classification</a:t>
            </a:r>
            <a:endParaRPr lang="en-US" sz="3600" b="0" dirty="0"/>
          </a:p>
        </p:txBody>
      </p:sp>
      <p:sp>
        <p:nvSpPr>
          <p:cNvPr id="3" name="Content Placeholder 2"/>
          <p:cNvSpPr>
            <a:spLocks noGrp="1"/>
          </p:cNvSpPr>
          <p:nvPr>
            <p:ph idx="1"/>
          </p:nvPr>
        </p:nvSpPr>
        <p:spPr>
          <a:xfrm>
            <a:off x="609600" y="1524000"/>
            <a:ext cx="10515600" cy="3022366"/>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Most frequently used </a:t>
            </a:r>
            <a:r>
              <a:rPr lang="en-US" sz="2000" dirty="0" smtClean="0">
                <a:solidFill>
                  <a:srgbClr val="FF0000"/>
                </a:solidFill>
              </a:rPr>
              <a:t>DM </a:t>
            </a:r>
            <a:r>
              <a:rPr lang="en-US" sz="2000" dirty="0">
                <a:solidFill>
                  <a:srgbClr val="FF0000"/>
                </a:solidFill>
              </a:rPr>
              <a:t>method</a:t>
            </a:r>
          </a:p>
          <a:p>
            <a:pPr marL="285750" indent="-285750">
              <a:buClr>
                <a:schemeClr val="tx1"/>
              </a:buClr>
              <a:buFont typeface="Arial" panose="020B0604020202020204" pitchFamily="34" charset="0"/>
              <a:buChar char="•"/>
              <a:tabLst>
                <a:tab pos="542925" algn="l"/>
              </a:tabLst>
            </a:pPr>
            <a:r>
              <a:rPr lang="en-US" sz="2000" dirty="0">
                <a:solidFill>
                  <a:srgbClr val="FF0000"/>
                </a:solidFill>
              </a:rPr>
              <a:t>Part of the machine-learning family </a:t>
            </a:r>
          </a:p>
          <a:p>
            <a:pPr marL="285750" indent="-285750">
              <a:buClr>
                <a:schemeClr val="tx1"/>
              </a:buClr>
              <a:buFont typeface="Arial" panose="020B0604020202020204" pitchFamily="34" charset="0"/>
              <a:buChar char="•"/>
              <a:tabLst>
                <a:tab pos="542925" algn="l"/>
              </a:tabLst>
            </a:pPr>
            <a:r>
              <a:rPr lang="en-US" sz="2000" dirty="0">
                <a:solidFill>
                  <a:srgbClr val="FF0000"/>
                </a:solidFill>
              </a:rPr>
              <a:t>Employ supervised learning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Learn from past data, classify new data</a:t>
            </a:r>
          </a:p>
          <a:p>
            <a:pPr marL="285750" indent="-285750">
              <a:buClr>
                <a:schemeClr val="tx1"/>
              </a:buClr>
              <a:buFont typeface="Arial" panose="020B0604020202020204" pitchFamily="34" charset="0"/>
              <a:buChar char="•"/>
              <a:tabLst>
                <a:tab pos="542925" algn="l"/>
              </a:tabLst>
            </a:pPr>
            <a:r>
              <a:rPr lang="en-US" sz="2000" dirty="0">
                <a:solidFill>
                  <a:srgbClr val="FF0000"/>
                </a:solidFill>
              </a:rPr>
              <a:t>The output variable is categorical (nominal or ordinal) in nature</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Consider:</a:t>
            </a:r>
          </a:p>
          <a:p>
            <a:pPr marL="971550" lvl="1" indent="-285750">
              <a:buClr>
                <a:schemeClr val="tx1"/>
              </a:buClr>
              <a:tabLst>
                <a:tab pos="542925" algn="l"/>
              </a:tabLst>
            </a:pPr>
            <a:r>
              <a:rPr lang="en-US" sz="1800" dirty="0" smtClean="0">
                <a:solidFill>
                  <a:srgbClr val="FF0000"/>
                </a:solidFill>
              </a:rPr>
              <a:t>Classification </a:t>
            </a:r>
            <a:r>
              <a:rPr lang="en-US" sz="1800" dirty="0">
                <a:solidFill>
                  <a:srgbClr val="FF0000"/>
                </a:solidFill>
              </a:rPr>
              <a:t>versus regression?</a:t>
            </a:r>
          </a:p>
          <a:p>
            <a:pPr marL="971550" lvl="1" indent="-285750">
              <a:buClr>
                <a:schemeClr val="tx1"/>
              </a:buClr>
              <a:tabLst>
                <a:tab pos="542925" algn="l"/>
              </a:tabLst>
            </a:pPr>
            <a:r>
              <a:rPr lang="en-US" sz="1800" dirty="0">
                <a:solidFill>
                  <a:srgbClr val="FF0000"/>
                </a:solidFill>
              </a:rPr>
              <a:t>Classification versus clustering? </a:t>
            </a:r>
          </a:p>
        </p:txBody>
      </p:sp>
    </p:spTree>
    <p:extLst>
      <p:ext uri="{BB962C8B-B14F-4D97-AF65-F5344CB8AC3E}">
        <p14:creationId xmlns:p14="http://schemas.microsoft.com/office/powerpoint/2010/main" val="309830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515600" cy="590931"/>
          </a:xfrm>
        </p:spPr>
        <p:txBody>
          <a:bodyPr wrap="square">
            <a:spAutoFit/>
          </a:bodyPr>
          <a:lstStyle/>
          <a:p>
            <a:r>
              <a:rPr lang="en-IN" sz="3600" b="0" dirty="0"/>
              <a:t>Assessment Methods for Classification</a:t>
            </a:r>
            <a:endParaRPr lang="en-US" sz="3600" b="0" dirty="0"/>
          </a:p>
        </p:txBody>
      </p:sp>
      <p:sp>
        <p:nvSpPr>
          <p:cNvPr id="3" name="Content Placeholder 2"/>
          <p:cNvSpPr>
            <a:spLocks noGrp="1"/>
          </p:cNvSpPr>
          <p:nvPr>
            <p:ph idx="1"/>
          </p:nvPr>
        </p:nvSpPr>
        <p:spPr>
          <a:xfrm>
            <a:off x="533400" y="1371600"/>
            <a:ext cx="10515600" cy="3500445"/>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Predictive accuracy</a:t>
            </a:r>
          </a:p>
          <a:p>
            <a:pPr marL="742950" lvl="2" indent="-285750">
              <a:spcBef>
                <a:spcPts val="1000"/>
              </a:spcBef>
              <a:buClr>
                <a:schemeClr val="tx1"/>
              </a:buClr>
              <a:tabLst>
                <a:tab pos="542925" algn="l"/>
              </a:tabLst>
            </a:pPr>
            <a:r>
              <a:rPr lang="en-US" sz="1800" dirty="0">
                <a:solidFill>
                  <a:srgbClr val="FF0000"/>
                </a:solidFill>
              </a:rPr>
              <a:t>Hit rate </a:t>
            </a:r>
          </a:p>
          <a:p>
            <a:pPr marL="285750" indent="-285750">
              <a:buClr>
                <a:schemeClr val="tx1"/>
              </a:buClr>
              <a:buFont typeface="Arial" panose="020B0604020202020204" pitchFamily="34" charset="0"/>
              <a:buChar char="•"/>
              <a:tabLst>
                <a:tab pos="542925" algn="l"/>
              </a:tabLst>
            </a:pPr>
            <a:r>
              <a:rPr lang="en-US" sz="2000" dirty="0">
                <a:solidFill>
                  <a:srgbClr val="FF0000"/>
                </a:solidFill>
              </a:rPr>
              <a:t>Speed</a:t>
            </a:r>
          </a:p>
          <a:p>
            <a:pPr marL="742950" lvl="2" indent="-285750">
              <a:spcBef>
                <a:spcPts val="1000"/>
              </a:spcBef>
              <a:buClr>
                <a:schemeClr val="tx1"/>
              </a:buClr>
              <a:tabLst>
                <a:tab pos="542925" algn="l"/>
              </a:tabLst>
            </a:pPr>
            <a:r>
              <a:rPr lang="en-US" sz="1800" dirty="0">
                <a:solidFill>
                  <a:srgbClr val="FF0000"/>
                </a:solidFill>
              </a:rPr>
              <a:t>Model building versus predicting/usage speed</a:t>
            </a:r>
          </a:p>
          <a:p>
            <a:pPr marL="285750" indent="-285750">
              <a:buClr>
                <a:schemeClr val="tx1"/>
              </a:buClr>
              <a:buFont typeface="Arial" panose="020B0604020202020204" pitchFamily="34" charset="0"/>
              <a:buChar char="•"/>
              <a:tabLst>
                <a:tab pos="542925" algn="l"/>
              </a:tabLst>
            </a:pPr>
            <a:r>
              <a:rPr lang="en-US" sz="2000" dirty="0">
                <a:solidFill>
                  <a:srgbClr val="FF0000"/>
                </a:solidFill>
              </a:rPr>
              <a:t>Robustness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Scalability</a:t>
            </a:r>
          </a:p>
          <a:p>
            <a:pPr marL="285750" indent="-285750">
              <a:buClr>
                <a:schemeClr val="tx1"/>
              </a:buClr>
              <a:buFont typeface="Arial" panose="020B0604020202020204" pitchFamily="34" charset="0"/>
              <a:buChar char="•"/>
              <a:tabLst>
                <a:tab pos="542925" algn="l"/>
              </a:tabLst>
            </a:pPr>
            <a:r>
              <a:rPr lang="en-US" sz="2000" dirty="0">
                <a:solidFill>
                  <a:srgbClr val="FF0000"/>
                </a:solidFill>
              </a:rPr>
              <a:t>Interpretability</a:t>
            </a:r>
          </a:p>
          <a:p>
            <a:pPr marL="742950" lvl="2" indent="-285750">
              <a:spcBef>
                <a:spcPts val="1000"/>
              </a:spcBef>
              <a:buClr>
                <a:schemeClr val="tx1"/>
              </a:buClr>
              <a:tabLst>
                <a:tab pos="542925" algn="l"/>
              </a:tabLst>
            </a:pPr>
            <a:r>
              <a:rPr lang="en-US" sz="1800" dirty="0" smtClean="0">
                <a:solidFill>
                  <a:srgbClr val="FF0000"/>
                </a:solidFill>
              </a:rPr>
              <a:t>Transparency</a:t>
            </a:r>
          </a:p>
          <a:p>
            <a:pPr marL="742950" lvl="2" indent="-285750">
              <a:spcBef>
                <a:spcPts val="1000"/>
              </a:spcBef>
              <a:buClr>
                <a:schemeClr val="tx1"/>
              </a:buClr>
              <a:tabLst>
                <a:tab pos="542925" algn="l"/>
              </a:tabLst>
            </a:pPr>
            <a:r>
              <a:rPr lang="en-US" sz="1800" dirty="0" err="1">
                <a:solidFill>
                  <a:srgbClr val="FF0000"/>
                </a:solidFill>
              </a:rPr>
              <a:t>E</a:t>
            </a:r>
            <a:r>
              <a:rPr lang="en-US" sz="1800" dirty="0" err="1" smtClean="0">
                <a:solidFill>
                  <a:srgbClr val="FF0000"/>
                </a:solidFill>
              </a:rPr>
              <a:t>xplainability</a:t>
            </a:r>
            <a:endParaRPr lang="en-US" sz="1800" dirty="0">
              <a:solidFill>
                <a:srgbClr val="FF0000"/>
              </a:solidFill>
            </a:endParaRPr>
          </a:p>
        </p:txBody>
      </p:sp>
    </p:spTree>
    <p:extLst>
      <p:ext uri="{BB962C8B-B14F-4D97-AF65-F5344CB8AC3E}">
        <p14:creationId xmlns:p14="http://schemas.microsoft.com/office/powerpoint/2010/main" val="51563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9654"/>
            <a:ext cx="10515600" cy="590931"/>
          </a:xfrm>
        </p:spPr>
        <p:txBody>
          <a:bodyPr wrap="square">
            <a:spAutoFit/>
          </a:bodyPr>
          <a:lstStyle/>
          <a:p>
            <a:r>
              <a:rPr lang="en-US" sz="3600" b="0" dirty="0"/>
              <a:t>Accuracy of Classification Models</a:t>
            </a:r>
          </a:p>
        </p:txBody>
      </p:sp>
      <p:sp>
        <p:nvSpPr>
          <p:cNvPr id="3" name="Content Placeholder 2"/>
          <p:cNvSpPr>
            <a:spLocks noGrp="1"/>
          </p:cNvSpPr>
          <p:nvPr>
            <p:ph idx="1"/>
          </p:nvPr>
        </p:nvSpPr>
        <p:spPr>
          <a:xfrm>
            <a:off x="371475" y="1535668"/>
            <a:ext cx="10896600" cy="369332"/>
          </a:xfrm>
        </p:spPr>
        <p:txBody>
          <a:bodyPr wrap="square">
            <a:spAutoFit/>
          </a:bodyPr>
          <a:lstStyle/>
          <a:p>
            <a:r>
              <a:rPr lang="en-IN" sz="2000" dirty="0">
                <a:solidFill>
                  <a:srgbClr val="FF0000"/>
                </a:solidFill>
              </a:rPr>
              <a:t>In classification problems, the primary source for accuracy estimation is the confusion matrix </a:t>
            </a:r>
          </a:p>
        </p:txBody>
      </p:sp>
      <p:pic>
        <p:nvPicPr>
          <p:cNvPr id="1031" name="Picture 7" descr="The confusion matrix shows two classes – predicted class on the horizontal axis and true/deserved class on the vertical axis. There are four squares inside this matrix – True positive (TP) count, False positive (FP) count, True negative (TN) count and False Negative (FN) count. The numbers along the diagonal from the upper left to the lower right represent correct decisions, and the numbers outside this diagonal represent the errors.&#10;True positive (TP) count square – Horizontal axis Positive; Vertical Axis Positive&#10;False positive (FP) count square – Horizontal axis Negative; Vertical Axis Positive&#10;True negative (TN) count square – Horizontal axis Negative; Vertical Axis Negative&#10;False Negative (FN) count square – Horizontal axis Positive; Vertical Axis Negative"/>
          <p:cNvPicPr>
            <a:picLocks noChangeAspect="1" noChangeArrowheads="1"/>
          </p:cNvPicPr>
          <p:nvPr/>
        </p:nvPicPr>
        <p:blipFill rotWithShape="1">
          <a:blip r:embed="rId4">
            <a:extLst>
              <a:ext uri="{28A0092B-C50C-407E-A947-70E740481C1C}">
                <a14:useLocalDpi xmlns:a14="http://schemas.microsoft.com/office/drawing/2010/main" val="0"/>
              </a:ext>
            </a:extLst>
          </a:blip>
          <a:srcRect b="2607"/>
          <a:stretch/>
        </p:blipFill>
        <p:spPr bwMode="auto">
          <a:xfrm>
            <a:off x="1219200" y="2089492"/>
            <a:ext cx="3733800" cy="37487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Object 3" descr="Accuracy equals the sum of true Positive Count and True Negative count divided by the sum of True Positive count, True Negative count, False Positive count and False Negative count."/>
          <p:cNvGraphicFramePr>
            <a:graphicFrameLocks noChangeAspect="1"/>
          </p:cNvGraphicFramePr>
          <p:nvPr>
            <p:extLst>
              <p:ext uri="{D42A27DB-BD31-4B8C-83A1-F6EECF244321}">
                <p14:modId xmlns:p14="http://schemas.microsoft.com/office/powerpoint/2010/main" val="1416625134"/>
              </p:ext>
            </p:extLst>
          </p:nvPr>
        </p:nvGraphicFramePr>
        <p:xfrm>
          <a:off x="6629400" y="2286000"/>
          <a:ext cx="3194050" cy="685800"/>
        </p:xfrm>
        <a:graphic>
          <a:graphicData uri="http://schemas.openxmlformats.org/presentationml/2006/ole">
            <mc:AlternateContent xmlns:mc="http://schemas.openxmlformats.org/markup-compatibility/2006">
              <mc:Choice xmlns:v="urn:schemas-microsoft-com:vml" Requires="v">
                <p:oleObj spid="_x0000_s8811" name="Equation" r:id="rId5" imgW="1688367" imgH="355446" progId="Equation.DSMT4">
                  <p:embed/>
                </p:oleObj>
              </mc:Choice>
              <mc:Fallback>
                <p:oleObj name="Equation" r:id="rId5" imgW="1688367" imgH="355446"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9400" y="2286000"/>
                        <a:ext cx="319405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4" descr="True Positive Rate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667592793"/>
              </p:ext>
            </p:extLst>
          </p:nvPr>
        </p:nvGraphicFramePr>
        <p:xfrm>
          <a:off x="6622338" y="3200400"/>
          <a:ext cx="3112924" cy="660149"/>
        </p:xfrm>
        <a:graphic>
          <a:graphicData uri="http://schemas.openxmlformats.org/presentationml/2006/ole">
            <mc:AlternateContent xmlns:mc="http://schemas.openxmlformats.org/markup-compatibility/2006">
              <mc:Choice xmlns:v="urn:schemas-microsoft-com:vml" Requires="v">
                <p:oleObj spid="_x0000_s8812" name="Equation" r:id="rId7" imgW="1892160" imgH="393480" progId="Equation.DSMT4">
                  <p:embed/>
                </p:oleObj>
              </mc:Choice>
              <mc:Fallback>
                <p:oleObj name="Equation" r:id="rId7" imgW="1892160" imgH="393480" progId="Equation.DSMT4">
                  <p:embed/>
                  <p:pic>
                    <p:nvPicPr>
                      <p:cNvPr id="0" name="Object 1"/>
                      <p:cNvPicPr>
                        <a:picLocks noChangeAspect="1" noChangeArrowheads="1"/>
                      </p:cNvPicPr>
                      <p:nvPr/>
                    </p:nvPicPr>
                    <p:blipFill>
                      <a:blip r:embed="rId8"/>
                      <a:srcRect/>
                      <a:stretch>
                        <a:fillRect/>
                      </a:stretch>
                    </p:blipFill>
                    <p:spPr bwMode="auto">
                      <a:xfrm>
                        <a:off x="6622338" y="3200400"/>
                        <a:ext cx="3112924" cy="66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5" descr="True Negative Rate equals True Negative count divided by the sum of True Negative count and False Positive count."/>
          <p:cNvGraphicFramePr>
            <a:graphicFrameLocks noChangeAspect="1"/>
          </p:cNvGraphicFramePr>
          <p:nvPr>
            <p:extLst>
              <p:ext uri="{D42A27DB-BD31-4B8C-83A1-F6EECF244321}">
                <p14:modId xmlns:p14="http://schemas.microsoft.com/office/powerpoint/2010/main" val="4130518360"/>
              </p:ext>
            </p:extLst>
          </p:nvPr>
        </p:nvGraphicFramePr>
        <p:xfrm>
          <a:off x="6629400" y="3962400"/>
          <a:ext cx="3086100" cy="685800"/>
        </p:xfrm>
        <a:graphic>
          <a:graphicData uri="http://schemas.openxmlformats.org/presentationml/2006/ole">
            <mc:AlternateContent xmlns:mc="http://schemas.openxmlformats.org/markup-compatibility/2006">
              <mc:Choice xmlns:v="urn:schemas-microsoft-com:vml" Requires="v">
                <p:oleObj spid="_x0000_s8813" name="Equation" r:id="rId9" imgW="1625600" imgH="355600" progId="Equation.DSMT4">
                  <p:embed/>
                </p:oleObj>
              </mc:Choice>
              <mc:Fallback>
                <p:oleObj name="Equation" r:id="rId9" imgW="1625600" imgH="355600" progId="Equation.DSMT4">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3962400"/>
                        <a:ext cx="3086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6" descr="Precision equals True Positive Count divided by the sum of True Positive Count and False Positive count."/>
          <p:cNvGraphicFramePr>
            <a:graphicFrameLocks noChangeAspect="1"/>
          </p:cNvGraphicFramePr>
          <p:nvPr>
            <p:extLst>
              <p:ext uri="{D42A27DB-BD31-4B8C-83A1-F6EECF244321}">
                <p14:modId xmlns:p14="http://schemas.microsoft.com/office/powerpoint/2010/main" val="3067755244"/>
              </p:ext>
            </p:extLst>
          </p:nvPr>
        </p:nvGraphicFramePr>
        <p:xfrm>
          <a:off x="6318969" y="4888201"/>
          <a:ext cx="1984524" cy="598199"/>
        </p:xfrm>
        <a:graphic>
          <a:graphicData uri="http://schemas.openxmlformats.org/presentationml/2006/ole">
            <mc:AlternateContent xmlns:mc="http://schemas.openxmlformats.org/markup-compatibility/2006">
              <mc:Choice xmlns:v="urn:schemas-microsoft-com:vml" Requires="v">
                <p:oleObj spid="_x0000_s8814" name="Equation" r:id="rId11" imgW="1320480" imgH="393480" progId="Equation.3">
                  <p:embed/>
                </p:oleObj>
              </mc:Choice>
              <mc:Fallback>
                <p:oleObj name="Equation" r:id="rId11" imgW="1320480" imgH="393480" progId="Equation.3">
                  <p:embed/>
                  <p:pic>
                    <p:nvPicPr>
                      <p:cNvPr id="0" name="Object 7"/>
                      <p:cNvPicPr>
                        <a:picLocks noChangeAspect="1" noChangeArrowheads="1"/>
                      </p:cNvPicPr>
                      <p:nvPr/>
                    </p:nvPicPr>
                    <p:blipFill>
                      <a:blip r:embed="rId12"/>
                      <a:srcRect/>
                      <a:stretch>
                        <a:fillRect/>
                      </a:stretch>
                    </p:blipFill>
                    <p:spPr bwMode="auto">
                      <a:xfrm>
                        <a:off x="6318969" y="4888201"/>
                        <a:ext cx="1984524" cy="598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descr="Recall equals True Positive Count divided by the sum of True Positive Count and False Negative count."/>
          <p:cNvGraphicFramePr>
            <a:graphicFrameLocks noChangeAspect="1"/>
          </p:cNvGraphicFramePr>
          <p:nvPr>
            <p:extLst>
              <p:ext uri="{D42A27DB-BD31-4B8C-83A1-F6EECF244321}">
                <p14:modId xmlns:p14="http://schemas.microsoft.com/office/powerpoint/2010/main" val="3567196503"/>
              </p:ext>
            </p:extLst>
          </p:nvPr>
        </p:nvGraphicFramePr>
        <p:xfrm>
          <a:off x="8490587" y="4908804"/>
          <a:ext cx="1566040" cy="577596"/>
        </p:xfrm>
        <a:graphic>
          <a:graphicData uri="http://schemas.openxmlformats.org/presentationml/2006/ole">
            <mc:AlternateContent xmlns:mc="http://schemas.openxmlformats.org/markup-compatibility/2006">
              <mc:Choice xmlns:v="urn:schemas-microsoft-com:vml" Requires="v">
                <p:oleObj spid="_x0000_s8815" name="Equation" r:id="rId13" imgW="977900" imgH="355600" progId="Equation.3">
                  <p:embed/>
                </p:oleObj>
              </mc:Choice>
              <mc:Fallback>
                <p:oleObj name="Equation" r:id="rId13" imgW="977900" imgH="3556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490587" y="4908804"/>
                        <a:ext cx="1566040" cy="57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06129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10515600" cy="1090113"/>
          </a:xfrm>
        </p:spPr>
        <p:txBody>
          <a:bodyPr wrap="square">
            <a:spAutoFit/>
          </a:bodyPr>
          <a:lstStyle/>
          <a:p>
            <a:r>
              <a:rPr lang="en-US" sz="3600" b="0" dirty="0">
                <a:latin typeface="+mn-lt"/>
              </a:rPr>
              <a:t>Estimation Methodologies for Classification: Single/Simple Split</a:t>
            </a:r>
          </a:p>
        </p:txBody>
      </p:sp>
      <p:sp>
        <p:nvSpPr>
          <p:cNvPr id="5" name="Content Placeholder 4"/>
          <p:cNvSpPr>
            <a:spLocks noGrp="1"/>
          </p:cNvSpPr>
          <p:nvPr>
            <p:ph idx="1"/>
          </p:nvPr>
        </p:nvSpPr>
        <p:spPr>
          <a:xfrm>
            <a:off x="533400" y="1447800"/>
            <a:ext cx="10515600" cy="746871"/>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Simple split (or holdout or test sample estimation) </a:t>
            </a:r>
          </a:p>
          <a:p>
            <a:pPr marL="742950" lvl="2" indent="-285750">
              <a:spcBef>
                <a:spcPts val="1000"/>
              </a:spcBef>
              <a:buClr>
                <a:schemeClr val="tx1"/>
              </a:buClr>
              <a:tabLst>
                <a:tab pos="542925" algn="l"/>
              </a:tabLst>
            </a:pPr>
            <a:r>
              <a:rPr lang="en-US" sz="1800" dirty="0">
                <a:solidFill>
                  <a:srgbClr val="FF0000"/>
                </a:solidFill>
              </a:rPr>
              <a:t>Split the data into 2 mutually exclusive sets: training (~70%) and testing (30%)</a:t>
            </a:r>
          </a:p>
        </p:txBody>
      </p:sp>
      <p:sp>
        <p:nvSpPr>
          <p:cNvPr id="4" name="Content Placeholder 3"/>
          <p:cNvSpPr>
            <a:spLocks noGrp="1"/>
          </p:cNvSpPr>
          <p:nvPr>
            <p:ph idx="4294967295"/>
          </p:nvPr>
        </p:nvSpPr>
        <p:spPr>
          <a:xfrm>
            <a:off x="533400" y="4495800"/>
            <a:ext cx="8153400" cy="1501950"/>
          </a:xfrm>
        </p:spPr>
        <p:txBody>
          <a:bodyPr>
            <a:spAutoFit/>
          </a:bodyPr>
          <a:lstStyle/>
          <a:p>
            <a:pPr marL="285750" lvl="1" indent="-285750">
              <a:spcBef>
                <a:spcPts val="1000"/>
              </a:spcBef>
              <a:buClr>
                <a:schemeClr val="tx1"/>
              </a:buClr>
              <a:tabLst>
                <a:tab pos="542925" algn="l"/>
              </a:tabLst>
            </a:pPr>
            <a:r>
              <a:rPr lang="en-US" sz="2000" dirty="0">
                <a:solidFill>
                  <a:srgbClr val="FF0000"/>
                </a:solidFill>
              </a:rPr>
              <a:t>For Neural Networks, the data is split into three sub-sets </a:t>
            </a:r>
            <a:endParaRPr lang="en-US" sz="2000" dirty="0" smtClean="0">
              <a:solidFill>
                <a:srgbClr val="FF0000"/>
              </a:solidFill>
            </a:endParaRPr>
          </a:p>
          <a:p>
            <a:pPr marL="742950" lvl="2" indent="-285750">
              <a:spcBef>
                <a:spcPts val="1000"/>
              </a:spcBef>
              <a:buClr>
                <a:schemeClr val="tx1"/>
              </a:buClr>
              <a:tabLst>
                <a:tab pos="542925" algn="l"/>
              </a:tabLst>
            </a:pPr>
            <a:r>
              <a:rPr lang="en-US" sz="1800" dirty="0" smtClean="0">
                <a:solidFill>
                  <a:srgbClr val="FF0000"/>
                </a:solidFill>
              </a:rPr>
              <a:t>training </a:t>
            </a:r>
            <a:r>
              <a:rPr lang="en-US" sz="1800" dirty="0">
                <a:solidFill>
                  <a:srgbClr val="FF0000"/>
                </a:solidFill>
              </a:rPr>
              <a:t>[~60</a:t>
            </a:r>
            <a:r>
              <a:rPr lang="en-US" sz="1800" dirty="0" smtClean="0">
                <a:solidFill>
                  <a:srgbClr val="FF0000"/>
                </a:solidFill>
              </a:rPr>
              <a:t>%]</a:t>
            </a:r>
          </a:p>
          <a:p>
            <a:pPr marL="742950" lvl="2" indent="-285750">
              <a:spcBef>
                <a:spcPts val="1000"/>
              </a:spcBef>
              <a:buClr>
                <a:schemeClr val="tx1"/>
              </a:buClr>
              <a:tabLst>
                <a:tab pos="542925" algn="l"/>
              </a:tabLst>
            </a:pPr>
            <a:r>
              <a:rPr lang="en-US" sz="1800" dirty="0" smtClean="0">
                <a:solidFill>
                  <a:srgbClr val="FF0000"/>
                </a:solidFill>
              </a:rPr>
              <a:t>validation </a:t>
            </a:r>
            <a:r>
              <a:rPr lang="en-US" sz="1800" dirty="0">
                <a:solidFill>
                  <a:srgbClr val="FF0000"/>
                </a:solidFill>
              </a:rPr>
              <a:t>[~20</a:t>
            </a:r>
            <a:r>
              <a:rPr lang="en-US" sz="1800" dirty="0" smtClean="0">
                <a:solidFill>
                  <a:srgbClr val="FF0000"/>
                </a:solidFill>
              </a:rPr>
              <a:t>%]</a:t>
            </a:r>
          </a:p>
          <a:p>
            <a:pPr marL="742950" lvl="2" indent="-285750">
              <a:spcBef>
                <a:spcPts val="1000"/>
              </a:spcBef>
              <a:buClr>
                <a:schemeClr val="tx1"/>
              </a:buClr>
              <a:tabLst>
                <a:tab pos="542925" algn="l"/>
              </a:tabLst>
            </a:pPr>
            <a:r>
              <a:rPr lang="en-US" sz="1800" dirty="0" smtClean="0">
                <a:solidFill>
                  <a:srgbClr val="FF0000"/>
                </a:solidFill>
              </a:rPr>
              <a:t>testing </a:t>
            </a:r>
            <a:r>
              <a:rPr lang="en-US" sz="1800" dirty="0">
                <a:solidFill>
                  <a:srgbClr val="FF0000"/>
                </a:solidFill>
              </a:rPr>
              <a:t>[~20%])</a:t>
            </a:r>
          </a:p>
        </p:txBody>
      </p:sp>
      <p:pic>
        <p:nvPicPr>
          <p:cNvPr id="2050" name="Picture 2" descr="The figure summarizes some of the steps identified in the simple random data splitting process. The diagram starts with the sources processed data set and finishes with the confusion matrix. Here are the steps as shown in the diagram:&#10;Preprocessed data is shown partitioned into two mutually exclusive subsets - training data and testing data. In the diagram, two-thirds of the data is designated as the training set and the remaining one-third as the test set.&#10;Training data set is used for model development, and the testing data set is used for model assessment (scoring). The next step in the model development process is model assessment (scoring) through the trained classifier. The assessments are then used for prediction accuracy using the confusion matrix."/>
          <p:cNvPicPr>
            <a:picLocks noChangeAspect="1" noChangeArrowheads="1"/>
          </p:cNvPicPr>
          <p:nvPr/>
        </p:nvPicPr>
        <p:blipFill rotWithShape="1">
          <a:blip r:embed="rId3">
            <a:extLst>
              <a:ext uri="{28A0092B-C50C-407E-A947-70E740481C1C}">
                <a14:useLocalDpi xmlns:a14="http://schemas.microsoft.com/office/drawing/2010/main" val="0"/>
              </a:ext>
            </a:extLst>
          </a:blip>
          <a:srcRect b="6888"/>
          <a:stretch/>
        </p:blipFill>
        <p:spPr bwMode="auto">
          <a:xfrm>
            <a:off x="2590800" y="2286000"/>
            <a:ext cx="7681606" cy="203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36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29671"/>
            <a:ext cx="10515600" cy="1089529"/>
          </a:xfrm>
        </p:spPr>
        <p:txBody>
          <a:bodyPr wrap="square">
            <a:spAutoFit/>
          </a:bodyPr>
          <a:lstStyle/>
          <a:p>
            <a:r>
              <a:rPr lang="en-IN" sz="3600" b="0" dirty="0">
                <a:latin typeface="+mn-lt"/>
              </a:rPr>
              <a:t>Estimation Methodologies for Classification: </a:t>
            </a:r>
            <a:r>
              <a:rPr lang="en-IN" sz="3600" b="0" i="1" dirty="0">
                <a:latin typeface="+mn-lt"/>
              </a:rPr>
              <a:t>k</a:t>
            </a:r>
            <a:r>
              <a:rPr lang="en-IN" sz="3600" b="0" dirty="0">
                <a:latin typeface="+mn-lt"/>
              </a:rPr>
              <a:t>-Fold Cross Validation</a:t>
            </a:r>
            <a:endParaRPr lang="en-US" sz="3600" b="0" dirty="0">
              <a:latin typeface="+mn-lt"/>
            </a:endParaRPr>
          </a:p>
        </p:txBody>
      </p:sp>
      <p:sp>
        <p:nvSpPr>
          <p:cNvPr id="3" name="Content Placeholder 2"/>
          <p:cNvSpPr>
            <a:spLocks noGrp="1"/>
          </p:cNvSpPr>
          <p:nvPr>
            <p:ph idx="1"/>
          </p:nvPr>
        </p:nvSpPr>
        <p:spPr>
          <a:xfrm>
            <a:off x="457200" y="1547574"/>
            <a:ext cx="10515600" cy="646331"/>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Data is split into k mutual subsets and k number training/testing experiments are conducted </a:t>
            </a:r>
          </a:p>
        </p:txBody>
      </p:sp>
      <p:pic>
        <p:nvPicPr>
          <p:cNvPr id="3074" name="Picture 2" descr="The graphic shows three pie charts, and each slice in all three pie charts is equal to 10%. In the first pie chart, one slice is shown highlighted in red, and an arrow indicates a repeat process for the remaining slices. In the second chart, two slices are shown highlighted in red, and an arrow indicates a repeat process for the remaining slices. In the third pie chart, all 10 slices are highlighted in red, and an arrow indicates an ongoing process."/>
          <p:cNvPicPr>
            <a:picLocks noChangeAspect="1" noChangeArrowheads="1"/>
          </p:cNvPicPr>
          <p:nvPr/>
        </p:nvPicPr>
        <p:blipFill rotWithShape="1">
          <a:blip r:embed="rId3">
            <a:extLst>
              <a:ext uri="{28A0092B-C50C-407E-A947-70E740481C1C}">
                <a14:useLocalDpi xmlns:a14="http://schemas.microsoft.com/office/drawing/2010/main" val="0"/>
              </a:ext>
            </a:extLst>
          </a:blip>
          <a:srcRect b="4976"/>
          <a:stretch/>
        </p:blipFill>
        <p:spPr bwMode="auto">
          <a:xfrm>
            <a:off x="1602077" y="2362200"/>
            <a:ext cx="8073445" cy="2846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27210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1201400" cy="590931"/>
          </a:xfrm>
        </p:spPr>
        <p:txBody>
          <a:bodyPr wrap="square">
            <a:spAutoFit/>
          </a:bodyPr>
          <a:lstStyle/>
          <a:p>
            <a:r>
              <a:rPr lang="en-IN" sz="3600" b="0" dirty="0"/>
              <a:t>Additional Estimation Methodologies for Classification </a:t>
            </a:r>
            <a:endParaRPr lang="en-US" sz="3600" b="0" dirty="0"/>
          </a:p>
        </p:txBody>
      </p:sp>
      <p:sp>
        <p:nvSpPr>
          <p:cNvPr id="3" name="Content Placeholder 2"/>
          <p:cNvSpPr>
            <a:spLocks noGrp="1"/>
          </p:cNvSpPr>
          <p:nvPr>
            <p:ph idx="1"/>
          </p:nvPr>
        </p:nvSpPr>
        <p:spPr>
          <a:xfrm>
            <a:off x="533400" y="1524000"/>
            <a:ext cx="10515600" cy="3067506"/>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Leave-one-out</a:t>
            </a:r>
          </a:p>
          <a:p>
            <a:pPr marL="742950" lvl="2" indent="-285750">
              <a:spcBef>
                <a:spcPts val="1000"/>
              </a:spcBef>
              <a:buClr>
                <a:schemeClr val="tx1"/>
              </a:buClr>
              <a:tabLst>
                <a:tab pos="542925" algn="l"/>
              </a:tabLst>
            </a:pPr>
            <a:r>
              <a:rPr lang="en-US" sz="1800" dirty="0">
                <a:solidFill>
                  <a:srgbClr val="FF0000"/>
                </a:solidFill>
              </a:rPr>
              <a:t>Similar to k-fold where k = number of samples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Bootstrapping</a:t>
            </a:r>
          </a:p>
          <a:p>
            <a:pPr marL="742950" lvl="2" indent="-285750">
              <a:spcBef>
                <a:spcPts val="1000"/>
              </a:spcBef>
              <a:buClr>
                <a:schemeClr val="tx1"/>
              </a:buClr>
              <a:tabLst>
                <a:tab pos="542925" algn="l"/>
              </a:tabLst>
            </a:pPr>
            <a:r>
              <a:rPr lang="en-US" sz="1800" dirty="0">
                <a:solidFill>
                  <a:srgbClr val="FF0000"/>
                </a:solidFill>
              </a:rPr>
              <a:t>Random</a:t>
            </a:r>
            <a:r>
              <a:rPr lang="en-US" sz="1600" dirty="0">
                <a:solidFill>
                  <a:srgbClr val="FF0000"/>
                </a:solidFill>
              </a:rPr>
              <a:t> sampling with replacement</a:t>
            </a:r>
          </a:p>
          <a:p>
            <a:pPr marL="285750" indent="-285750">
              <a:buClr>
                <a:schemeClr val="tx1"/>
              </a:buClr>
              <a:buFont typeface="Arial" panose="020B0604020202020204" pitchFamily="34" charset="0"/>
              <a:buChar char="•"/>
              <a:tabLst>
                <a:tab pos="542925" algn="l"/>
              </a:tabLst>
            </a:pPr>
            <a:r>
              <a:rPr lang="en-US" sz="2000" dirty="0">
                <a:solidFill>
                  <a:srgbClr val="FF0000"/>
                </a:solidFill>
              </a:rPr>
              <a:t>Jackknifing</a:t>
            </a:r>
          </a:p>
          <a:p>
            <a:pPr marL="742950" lvl="2" indent="-285750">
              <a:spcBef>
                <a:spcPts val="1000"/>
              </a:spcBef>
              <a:buClr>
                <a:schemeClr val="tx1"/>
              </a:buClr>
              <a:tabLst>
                <a:tab pos="542925" algn="l"/>
              </a:tabLst>
            </a:pPr>
            <a:r>
              <a:rPr lang="en-US" sz="1800" dirty="0">
                <a:solidFill>
                  <a:srgbClr val="FF0000"/>
                </a:solidFill>
              </a:rPr>
              <a:t>Similar</a:t>
            </a:r>
            <a:r>
              <a:rPr lang="en-US" sz="1600" dirty="0">
                <a:solidFill>
                  <a:srgbClr val="FF0000"/>
                </a:solidFill>
              </a:rPr>
              <a:t> to leave-one-out </a:t>
            </a:r>
          </a:p>
          <a:p>
            <a:pPr marL="285750" indent="-285750">
              <a:buClr>
                <a:schemeClr val="tx1"/>
              </a:buClr>
              <a:buFont typeface="Arial" panose="020B0604020202020204" pitchFamily="34" charset="0"/>
              <a:buChar char="•"/>
              <a:tabLst>
                <a:tab pos="542925" algn="l"/>
              </a:tabLst>
            </a:pPr>
            <a:r>
              <a:rPr lang="en-US" sz="2000" dirty="0">
                <a:solidFill>
                  <a:srgbClr val="FF0000"/>
                </a:solidFill>
              </a:rPr>
              <a:t>Area Under the </a:t>
            </a:r>
            <a:r>
              <a:rPr lang="en-US" sz="2000" dirty="0" smtClean="0">
                <a:solidFill>
                  <a:srgbClr val="FF0000"/>
                </a:solidFill>
              </a:rPr>
              <a:t>ROC </a:t>
            </a:r>
            <a:r>
              <a:rPr lang="en-US" sz="2000" dirty="0">
                <a:solidFill>
                  <a:srgbClr val="FF0000"/>
                </a:solidFill>
              </a:rPr>
              <a:t>Curve (</a:t>
            </a:r>
            <a:r>
              <a:rPr lang="en-US" sz="2000" dirty="0" smtClean="0">
                <a:solidFill>
                  <a:srgbClr val="FF0000"/>
                </a:solidFill>
              </a:rPr>
              <a:t>AUC</a:t>
            </a:r>
            <a:r>
              <a:rPr lang="en-US" sz="2000" dirty="0">
                <a:solidFill>
                  <a:srgbClr val="FF0000"/>
                </a:solidFill>
              </a:rPr>
              <a:t>)</a:t>
            </a:r>
          </a:p>
          <a:p>
            <a:pPr marL="742950" lvl="2" indent="-285750">
              <a:spcBef>
                <a:spcPts val="1000"/>
              </a:spcBef>
              <a:buClr>
                <a:schemeClr val="tx1"/>
              </a:buClr>
              <a:tabLst>
                <a:tab pos="542925" algn="l"/>
              </a:tabLst>
            </a:pPr>
            <a:r>
              <a:rPr lang="en-US" sz="1600" dirty="0" smtClean="0">
                <a:solidFill>
                  <a:srgbClr val="FF0000"/>
                </a:solidFill>
              </a:rPr>
              <a:t>ROC</a:t>
            </a:r>
            <a:r>
              <a:rPr lang="en-US" sz="1600" dirty="0">
                <a:solidFill>
                  <a:srgbClr val="FF0000"/>
                </a:solidFill>
              </a:rPr>
              <a:t>: </a:t>
            </a:r>
            <a:r>
              <a:rPr lang="en-US" sz="1800" dirty="0">
                <a:solidFill>
                  <a:srgbClr val="FF0000"/>
                </a:solidFill>
              </a:rPr>
              <a:t>receiver</a:t>
            </a:r>
            <a:r>
              <a:rPr lang="en-US" sz="1600" dirty="0">
                <a:solidFill>
                  <a:srgbClr val="FF0000"/>
                </a:solidFill>
              </a:rPr>
              <a:t> operating characteristics (a term borrowed from radar image processing)</a:t>
            </a:r>
          </a:p>
        </p:txBody>
      </p:sp>
    </p:spTree>
    <p:extLst>
      <p:ext uri="{BB962C8B-B14F-4D97-AF65-F5344CB8AC3E}">
        <p14:creationId xmlns:p14="http://schemas.microsoft.com/office/powerpoint/2010/main" val="372195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3"/>
            <a:ext cx="10515600" cy="590931"/>
          </a:xfrm>
        </p:spPr>
        <p:txBody>
          <a:bodyPr wrap="square">
            <a:spAutoFit/>
          </a:bodyPr>
          <a:lstStyle/>
          <a:p>
            <a:r>
              <a:rPr lang="en-IN" sz="3600" b="0" dirty="0"/>
              <a:t>Learning </a:t>
            </a:r>
            <a:r>
              <a:rPr lang="en-IN" sz="3600" b="0" dirty="0" smtClean="0"/>
              <a:t>Objectives</a:t>
            </a:r>
            <a:endParaRPr lang="en-US" sz="3600" b="0" dirty="0"/>
          </a:p>
        </p:txBody>
      </p:sp>
      <p:sp>
        <p:nvSpPr>
          <p:cNvPr id="3" name="Content Placeholder 2"/>
          <p:cNvSpPr>
            <a:spLocks noGrp="1"/>
          </p:cNvSpPr>
          <p:nvPr>
            <p:ph idx="1"/>
          </p:nvPr>
        </p:nvSpPr>
        <p:spPr>
          <a:xfrm>
            <a:off x="838200" y="2144683"/>
            <a:ext cx="10515600" cy="3316805"/>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Define </a:t>
            </a:r>
            <a:r>
              <a:rPr lang="en-US" sz="2000" dirty="0">
                <a:solidFill>
                  <a:srgbClr val="FF0000"/>
                </a:solidFill>
              </a:rPr>
              <a:t>data mining as an enabling technology </a:t>
            </a:r>
            <a:r>
              <a:rPr lang="en-US" sz="2000" dirty="0" smtClean="0">
                <a:solidFill>
                  <a:srgbClr val="FF0000"/>
                </a:solidFill>
              </a:rPr>
              <a:t>for business </a:t>
            </a:r>
            <a:r>
              <a:rPr lang="en-US" sz="2000" dirty="0">
                <a:solidFill>
                  <a:srgbClr val="FF0000"/>
                </a:solidFill>
              </a:rPr>
              <a:t>analytics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Understand </a:t>
            </a:r>
            <a:r>
              <a:rPr lang="en-US" sz="2000" dirty="0">
                <a:solidFill>
                  <a:srgbClr val="FF0000"/>
                </a:solidFill>
              </a:rPr>
              <a:t>the objectives and benefits of data mining</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Become </a:t>
            </a:r>
            <a:r>
              <a:rPr lang="en-US" sz="2000" dirty="0">
                <a:solidFill>
                  <a:srgbClr val="FF0000"/>
                </a:solidFill>
              </a:rPr>
              <a:t>familiar with the wide range of applications of </a:t>
            </a:r>
            <a:r>
              <a:rPr lang="en-US" sz="2000" dirty="0" smtClean="0">
                <a:solidFill>
                  <a:srgbClr val="FF0000"/>
                </a:solidFill>
              </a:rPr>
              <a:t>data </a:t>
            </a:r>
            <a:r>
              <a:rPr lang="en-US" sz="2000" dirty="0">
                <a:solidFill>
                  <a:srgbClr val="FF0000"/>
                </a:solidFill>
              </a:rPr>
              <a:t>mining</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Learn </a:t>
            </a:r>
            <a:r>
              <a:rPr lang="en-US" sz="2000" dirty="0">
                <a:solidFill>
                  <a:srgbClr val="FF0000"/>
                </a:solidFill>
              </a:rPr>
              <a:t>the standardized data mining processes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Learn </a:t>
            </a:r>
            <a:r>
              <a:rPr lang="en-US" sz="2000" dirty="0">
                <a:solidFill>
                  <a:srgbClr val="FF0000"/>
                </a:solidFill>
              </a:rPr>
              <a:t>different methods and algorithms of data </a:t>
            </a:r>
            <a:r>
              <a:rPr lang="en-US" sz="2000" dirty="0" smtClean="0">
                <a:solidFill>
                  <a:srgbClr val="FF0000"/>
                </a:solidFill>
              </a:rPr>
              <a:t>mining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Build awareness of the existing data mining software </a:t>
            </a:r>
            <a:r>
              <a:rPr lang="en-US" sz="2000" dirty="0" smtClean="0">
                <a:solidFill>
                  <a:srgbClr val="FF0000"/>
                </a:solidFill>
              </a:rPr>
              <a:t>tools</a:t>
            </a:r>
            <a:endParaRPr lang="en-US" sz="2000" dirty="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Understand </a:t>
            </a:r>
            <a:r>
              <a:rPr lang="en-US" sz="2000" dirty="0">
                <a:solidFill>
                  <a:srgbClr val="FF0000"/>
                </a:solidFill>
              </a:rPr>
              <a:t>the privacy issues, pitfalls, and myths of </a:t>
            </a:r>
            <a:r>
              <a:rPr lang="en-US" sz="2000" dirty="0" smtClean="0">
                <a:solidFill>
                  <a:srgbClr val="FF0000"/>
                </a:solidFill>
              </a:rPr>
              <a:t>data </a:t>
            </a:r>
            <a:r>
              <a:rPr lang="en-US" sz="2000" dirty="0">
                <a:solidFill>
                  <a:srgbClr val="FF0000"/>
                </a:solidFill>
              </a:rPr>
              <a:t>mining</a:t>
            </a:r>
          </a:p>
          <a:p>
            <a:pPr marL="285750" indent="-285750">
              <a:buClr>
                <a:schemeClr val="tx1"/>
              </a:buClr>
              <a:buFont typeface="Arial" panose="020B0604020202020204" pitchFamily="34" charset="0"/>
              <a:buChar char="•"/>
              <a:tabLst>
                <a:tab pos="542925" algn="l"/>
              </a:tabLst>
            </a:pPr>
            <a:endParaRPr lang="en-US" sz="2000" dirty="0">
              <a:solidFill>
                <a:srgbClr val="FF0000"/>
              </a:solidFill>
            </a:endParaRPr>
          </a:p>
        </p:txBody>
      </p:sp>
    </p:spTree>
    <p:extLst>
      <p:ext uri="{BB962C8B-B14F-4D97-AF65-F5344CB8AC3E}">
        <p14:creationId xmlns:p14="http://schemas.microsoft.com/office/powerpoint/2010/main" val="3449686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73" y="655000"/>
            <a:ext cx="10515600" cy="590931"/>
          </a:xfrm>
        </p:spPr>
        <p:txBody>
          <a:bodyPr wrap="square">
            <a:spAutoFit/>
          </a:bodyPr>
          <a:lstStyle/>
          <a:p>
            <a:r>
              <a:rPr lang="en-US" sz="3600" dirty="0">
                <a:latin typeface="+mj-lt"/>
              </a:rPr>
              <a:t>Area Under the </a:t>
            </a:r>
            <a:r>
              <a:rPr lang="en-US" sz="3600" spc="-450" dirty="0">
                <a:latin typeface="+mj-lt"/>
              </a:rPr>
              <a:t>R O </a:t>
            </a:r>
            <a:r>
              <a:rPr lang="en-US" sz="3600" dirty="0">
                <a:latin typeface="+mj-lt"/>
              </a:rPr>
              <a:t>C Curve (</a:t>
            </a:r>
            <a:r>
              <a:rPr lang="en-US" sz="3600" spc="-450" dirty="0">
                <a:latin typeface="+mj-lt"/>
              </a:rPr>
              <a:t>A U </a:t>
            </a:r>
            <a:r>
              <a:rPr lang="en-US" sz="3600" dirty="0">
                <a:latin typeface="+mj-lt"/>
              </a:rPr>
              <a:t>C</a:t>
            </a:r>
            <a:r>
              <a:rPr lang="en-US" sz="3600" dirty="0" smtClean="0">
                <a:latin typeface="+mj-lt"/>
              </a:rPr>
              <a:t>)</a:t>
            </a:r>
            <a:endParaRPr lang="en-US" dirty="0">
              <a:latin typeface="+mj-lt"/>
            </a:endParaRPr>
          </a:p>
        </p:txBody>
      </p:sp>
      <p:sp>
        <p:nvSpPr>
          <p:cNvPr id="3" name="Content Placeholder 2"/>
          <p:cNvSpPr>
            <a:spLocks noGrp="1"/>
          </p:cNvSpPr>
          <p:nvPr>
            <p:ph idx="1"/>
          </p:nvPr>
        </p:nvSpPr>
        <p:spPr>
          <a:xfrm>
            <a:off x="609600" y="1447800"/>
            <a:ext cx="5562600" cy="2139047"/>
          </a:xfrm>
        </p:spPr>
        <p:txBody>
          <a:bodyPr wrap="square">
            <a:spAutoFit/>
          </a:bodyPr>
          <a:lstStyle/>
          <a:p>
            <a:pPr marL="285750" indent="-285750">
              <a:buClr>
                <a:schemeClr val="tx1"/>
              </a:buClr>
              <a:buFont typeface="Arial" panose="020B0604020202020204" pitchFamily="34" charset="0"/>
              <a:buChar char="•"/>
              <a:tabLst>
                <a:tab pos="542925" algn="l"/>
              </a:tabLst>
            </a:pPr>
            <a:r>
              <a:rPr lang="en-IN" sz="2000" dirty="0">
                <a:solidFill>
                  <a:srgbClr val="FF0000"/>
                </a:solidFill>
              </a:rPr>
              <a:t>Works with binary classification </a:t>
            </a:r>
            <a:endParaRPr lang="en-IN" sz="2000" dirty="0" smtClean="0">
              <a:solidFill>
                <a:srgbClr val="FF0000"/>
              </a:solidFill>
            </a:endParaRPr>
          </a:p>
          <a:p>
            <a:pPr marL="285750" indent="-285750">
              <a:buClr>
                <a:schemeClr val="tx1"/>
              </a:buClr>
              <a:buFont typeface="Arial" panose="020B0604020202020204" pitchFamily="34" charset="0"/>
              <a:buChar char="•"/>
              <a:tabLst>
                <a:tab pos="542925" algn="l"/>
              </a:tabLst>
            </a:pPr>
            <a:r>
              <a:rPr lang="en-IN" sz="2000" dirty="0">
                <a:solidFill>
                  <a:srgbClr val="FF0000"/>
                </a:solidFill>
              </a:rPr>
              <a:t>Produces values from 0 to 1.0</a:t>
            </a:r>
          </a:p>
          <a:p>
            <a:pPr marL="285750" indent="-285750">
              <a:buClr>
                <a:schemeClr val="tx1"/>
              </a:buClr>
              <a:buFont typeface="Arial" panose="020B0604020202020204" pitchFamily="34" charset="0"/>
              <a:buChar char="•"/>
              <a:tabLst>
                <a:tab pos="542925" algn="l"/>
              </a:tabLst>
            </a:pPr>
            <a:r>
              <a:rPr lang="en-IN" sz="2000" dirty="0">
                <a:solidFill>
                  <a:srgbClr val="FF0000"/>
                </a:solidFill>
              </a:rPr>
              <a:t>Random chance is 0.5 and perfect classification is 1.0</a:t>
            </a:r>
          </a:p>
          <a:p>
            <a:pPr marL="285750" indent="-285750">
              <a:buClr>
                <a:schemeClr val="tx1"/>
              </a:buClr>
              <a:buFont typeface="Arial" panose="020B0604020202020204" pitchFamily="34" charset="0"/>
              <a:buChar char="•"/>
              <a:tabLst>
                <a:tab pos="542925" algn="l"/>
              </a:tabLst>
            </a:pPr>
            <a:r>
              <a:rPr lang="en-IN" sz="2000" dirty="0">
                <a:solidFill>
                  <a:srgbClr val="FF0000"/>
                </a:solidFill>
              </a:rPr>
              <a:t>Produces </a:t>
            </a:r>
            <a:r>
              <a:rPr lang="en-IN" sz="2000" dirty="0" smtClean="0">
                <a:solidFill>
                  <a:srgbClr val="FF0000"/>
                </a:solidFill>
              </a:rPr>
              <a:t>a good assessment </a:t>
            </a:r>
            <a:r>
              <a:rPr lang="en-IN" sz="2000" dirty="0">
                <a:solidFill>
                  <a:srgbClr val="FF0000"/>
                </a:solidFill>
              </a:rPr>
              <a:t>for skewed class distributions </a:t>
            </a:r>
            <a:r>
              <a:rPr lang="en-IN" sz="2000" dirty="0" smtClean="0">
                <a:solidFill>
                  <a:srgbClr val="FF0000"/>
                </a:solidFill>
              </a:rPr>
              <a:t>too</a:t>
            </a:r>
            <a:endParaRPr lang="en-IN" sz="2000" dirty="0">
              <a:solidFill>
                <a:srgbClr val="FF0000"/>
              </a:solidFill>
            </a:endParaRPr>
          </a:p>
        </p:txBody>
      </p:sp>
      <p:pic>
        <p:nvPicPr>
          <p:cNvPr id="4098" name="Picture 2" descr="The horizontal axis shows false positive rate (1-specificity) and ranges from 0 to 1 in increments of 0.1. The vertical axis shows true positive rate and ranges from 0 to 1 in increments of 0.1.&#10;Three ROC curves are shown - A, B and C, with different values of the area under the ROC curve. Curve A has an area under the ROC curve of 1. The chance diagonal C has an area under the ROC curve of 0.5. Curve A with the higher area under the ROC curve has a better overall performance than Curve B."/>
          <p:cNvPicPr>
            <a:picLocks noChangeAspect="1" noChangeArrowheads="1"/>
          </p:cNvPicPr>
          <p:nvPr/>
        </p:nvPicPr>
        <p:blipFill rotWithShape="1">
          <a:blip r:embed="rId3">
            <a:extLst>
              <a:ext uri="{28A0092B-C50C-407E-A947-70E740481C1C}">
                <a14:useLocalDpi xmlns:a14="http://schemas.microsoft.com/office/drawing/2010/main" val="0"/>
              </a:ext>
            </a:extLst>
          </a:blip>
          <a:srcRect b="2965"/>
          <a:stretch/>
        </p:blipFill>
        <p:spPr bwMode="auto">
          <a:xfrm>
            <a:off x="6324600" y="1447800"/>
            <a:ext cx="4572000" cy="4506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45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4"/>
            <a:ext cx="10515600" cy="590931"/>
          </a:xfrm>
        </p:spPr>
        <p:txBody>
          <a:bodyPr wrap="square">
            <a:spAutoFit/>
          </a:bodyPr>
          <a:lstStyle/>
          <a:p>
            <a:r>
              <a:rPr lang="en-US" sz="3600" b="0" dirty="0"/>
              <a:t>Classification Techniques</a:t>
            </a:r>
          </a:p>
        </p:txBody>
      </p:sp>
      <p:sp>
        <p:nvSpPr>
          <p:cNvPr id="3" name="Content Placeholder 2"/>
          <p:cNvSpPr>
            <a:spLocks noGrp="1"/>
          </p:cNvSpPr>
          <p:nvPr>
            <p:ph idx="1"/>
          </p:nvPr>
        </p:nvSpPr>
        <p:spPr>
          <a:xfrm>
            <a:off x="838200" y="2144683"/>
            <a:ext cx="10515600" cy="3206006"/>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Decision tree analysis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Statistical analysis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Neural networks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Support vector machines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Case-based reasoning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Bayesian classifiers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Genetic algorithms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Rough sets</a:t>
            </a:r>
          </a:p>
        </p:txBody>
      </p:sp>
    </p:spTree>
    <p:extLst>
      <p:ext uri="{BB962C8B-B14F-4D97-AF65-F5344CB8AC3E}">
        <p14:creationId xmlns:p14="http://schemas.microsoft.com/office/powerpoint/2010/main" val="122372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38551"/>
            <a:ext cx="10515600" cy="590931"/>
          </a:xfrm>
        </p:spPr>
        <p:txBody>
          <a:bodyPr wrap="square">
            <a:spAutoFit/>
          </a:bodyPr>
          <a:lstStyle/>
          <a:p>
            <a:r>
              <a:rPr lang="en-IN" sz="3600" b="0" dirty="0"/>
              <a:t>Decision </a:t>
            </a:r>
            <a:r>
              <a:rPr lang="en-IN" sz="3600" b="0" dirty="0" smtClean="0"/>
              <a:t>Trees</a:t>
            </a:r>
            <a:endParaRPr lang="en-US" sz="3600" b="0" dirty="0"/>
          </a:p>
        </p:txBody>
      </p:sp>
      <p:sp>
        <p:nvSpPr>
          <p:cNvPr id="3" name="Content Placeholder 2"/>
          <p:cNvSpPr>
            <a:spLocks noGrp="1"/>
          </p:cNvSpPr>
          <p:nvPr>
            <p:ph idx="1"/>
          </p:nvPr>
        </p:nvSpPr>
        <p:spPr>
          <a:xfrm>
            <a:off x="457200" y="1608653"/>
            <a:ext cx="7086600" cy="3053144"/>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Employs a divide-and-conquer method</a:t>
            </a:r>
          </a:p>
          <a:p>
            <a:pPr marL="285750" indent="-285750">
              <a:buClr>
                <a:schemeClr val="tx1"/>
              </a:buClr>
              <a:buFont typeface="Arial" panose="020B0604020202020204" pitchFamily="34" charset="0"/>
              <a:buChar char="•"/>
              <a:tabLst>
                <a:tab pos="542925" algn="l"/>
              </a:tabLst>
            </a:pPr>
            <a:r>
              <a:rPr lang="en-US" sz="2000" dirty="0">
                <a:solidFill>
                  <a:srgbClr val="FF0000"/>
                </a:solidFill>
              </a:rPr>
              <a:t>Recursively divides a training set until each division consists of examples from one class</a:t>
            </a:r>
            <a:r>
              <a:rPr lang="en-US" sz="2000" dirty="0" smtClean="0">
                <a:solidFill>
                  <a:srgbClr val="FF0000"/>
                </a:solidFill>
              </a:rPr>
              <a:t>:</a:t>
            </a:r>
          </a:p>
          <a:p>
            <a:pPr marL="1028700" lvl="1" indent="-342900">
              <a:buClr>
                <a:schemeClr val="tx1"/>
              </a:buClr>
              <a:buFont typeface="+mj-lt"/>
              <a:buAutoNum type="arabicPeriod"/>
              <a:tabLst>
                <a:tab pos="542925" algn="l"/>
              </a:tabLst>
            </a:pPr>
            <a:r>
              <a:rPr lang="en-US" sz="1800" dirty="0">
                <a:solidFill>
                  <a:srgbClr val="FF0000"/>
                </a:solidFill>
              </a:rPr>
              <a:t>Create a root node and assign all of the training data to it. </a:t>
            </a:r>
          </a:p>
          <a:p>
            <a:pPr marL="1028700" lvl="1" indent="-342900">
              <a:buClr>
                <a:schemeClr val="tx1"/>
              </a:buClr>
              <a:buFont typeface="+mj-lt"/>
              <a:buAutoNum type="arabicPeriod"/>
              <a:tabLst>
                <a:tab pos="542925" algn="l"/>
              </a:tabLst>
            </a:pPr>
            <a:r>
              <a:rPr lang="en-US" sz="1800" dirty="0">
                <a:solidFill>
                  <a:srgbClr val="FF0000"/>
                </a:solidFill>
              </a:rPr>
              <a:t>Select the best splitting attribute.</a:t>
            </a:r>
          </a:p>
          <a:p>
            <a:pPr marL="1028700" lvl="1" indent="-342900">
              <a:buClr>
                <a:schemeClr val="tx1"/>
              </a:buClr>
              <a:buFont typeface="+mj-lt"/>
              <a:buAutoNum type="arabicPeriod"/>
              <a:tabLst>
                <a:tab pos="542925" algn="l"/>
              </a:tabLst>
            </a:pPr>
            <a:r>
              <a:rPr lang="en-US" sz="1800" dirty="0">
                <a:solidFill>
                  <a:srgbClr val="FF0000"/>
                </a:solidFill>
              </a:rPr>
              <a:t>Add a branch to the root node for each value of the split. Split the data into mutually exclusive subsets along the lines of the specific split.</a:t>
            </a:r>
          </a:p>
          <a:p>
            <a:pPr marL="1028700" lvl="1" indent="-342900">
              <a:buClr>
                <a:schemeClr val="tx1"/>
              </a:buClr>
              <a:buFont typeface="+mj-lt"/>
              <a:buAutoNum type="arabicPeriod"/>
              <a:tabLst>
                <a:tab pos="542925" algn="l"/>
              </a:tabLst>
            </a:pPr>
            <a:r>
              <a:rPr lang="en-US" sz="1800" dirty="0">
                <a:solidFill>
                  <a:srgbClr val="FF0000"/>
                </a:solidFill>
              </a:rPr>
              <a:t>Repeat </a:t>
            </a:r>
            <a:r>
              <a:rPr lang="en-US" sz="1800" dirty="0" smtClean="0">
                <a:solidFill>
                  <a:srgbClr val="FF0000"/>
                </a:solidFill>
              </a:rPr>
              <a:t>steps </a:t>
            </a:r>
            <a:r>
              <a:rPr lang="en-US" sz="1800" dirty="0">
                <a:solidFill>
                  <a:srgbClr val="FF0000"/>
                </a:solidFill>
              </a:rPr>
              <a:t>2 and 3 for each and every leaf node until the stopping criteria is reached</a:t>
            </a:r>
            <a:r>
              <a:rPr lang="en-US" sz="1800" dirty="0">
                <a:solidFill>
                  <a:srgbClr val="FF0000"/>
                </a:solidFill>
              </a:rPr>
              <a:t>.</a:t>
            </a:r>
            <a:endParaRPr lang="en-US" sz="1800" dirty="0">
              <a:solidFill>
                <a:srgbClr val="FF0000"/>
              </a:solidFill>
            </a:endParaRPr>
          </a:p>
        </p:txBody>
      </p:sp>
      <p:pic>
        <p:nvPicPr>
          <p:cNvPr id="9218" name="Picture 2" descr="ID3 Decision Tree Classifier from scratch in Python | by Bernardo Garcia  del Rio | Towards Data Scien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608653"/>
            <a:ext cx="3810581" cy="2353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19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90048"/>
            <a:ext cx="10515600" cy="590931"/>
          </a:xfrm>
        </p:spPr>
        <p:txBody>
          <a:bodyPr wrap="square">
            <a:spAutoFit/>
          </a:bodyPr>
          <a:lstStyle/>
          <a:p>
            <a:r>
              <a:rPr lang="en-IN" sz="3600" b="0" dirty="0">
                <a:latin typeface="+mj-lt"/>
              </a:rPr>
              <a:t>Decision </a:t>
            </a:r>
            <a:r>
              <a:rPr lang="en-IN" sz="3600" b="0" dirty="0" smtClean="0">
                <a:latin typeface="+mj-lt"/>
              </a:rPr>
              <a:t>Trees – Algorithms</a:t>
            </a:r>
            <a:endParaRPr lang="en-US" b="0" dirty="0">
              <a:latin typeface="+mj-lt"/>
            </a:endParaRPr>
          </a:p>
        </p:txBody>
      </p:sp>
      <p:sp>
        <p:nvSpPr>
          <p:cNvPr id="3" name="Content Placeholder 2"/>
          <p:cNvSpPr>
            <a:spLocks noGrp="1"/>
          </p:cNvSpPr>
          <p:nvPr>
            <p:ph idx="1"/>
          </p:nvPr>
        </p:nvSpPr>
        <p:spPr>
          <a:xfrm>
            <a:off x="457200" y="1342549"/>
            <a:ext cx="10515600" cy="4172424"/>
          </a:xfrm>
        </p:spPr>
        <p:txBody>
          <a:bodyPr wrap="square">
            <a:spAutoFit/>
          </a:bodyPr>
          <a:lstStyle/>
          <a:p>
            <a:pPr marL="285750" lvl="1" indent="-285750">
              <a:spcBef>
                <a:spcPts val="1000"/>
              </a:spcBef>
              <a:buClr>
                <a:schemeClr val="tx1"/>
              </a:buClr>
              <a:tabLst>
                <a:tab pos="542925" algn="l"/>
              </a:tabLst>
            </a:pPr>
            <a:r>
              <a:rPr lang="en-US" sz="2000" dirty="0" smtClean="0">
                <a:solidFill>
                  <a:srgbClr val="FF0000"/>
                </a:solidFill>
              </a:rPr>
              <a:t>Decision tree algorithms differ on: </a:t>
            </a:r>
          </a:p>
          <a:p>
            <a:pPr marL="742950" lvl="2" indent="-285750">
              <a:spcBef>
                <a:spcPts val="1000"/>
              </a:spcBef>
              <a:buClr>
                <a:schemeClr val="tx1"/>
              </a:buClr>
              <a:tabLst>
                <a:tab pos="542925" algn="l"/>
              </a:tabLst>
            </a:pPr>
            <a:r>
              <a:rPr lang="en-US" sz="1800" dirty="0" smtClean="0">
                <a:solidFill>
                  <a:srgbClr val="FF0000"/>
                </a:solidFill>
              </a:rPr>
              <a:t>Splitting criteria – which </a:t>
            </a:r>
            <a:r>
              <a:rPr lang="en-US" sz="1800" dirty="0">
                <a:solidFill>
                  <a:srgbClr val="FF0000"/>
                </a:solidFill>
              </a:rPr>
              <a:t>variable,  what value, etc.</a:t>
            </a:r>
          </a:p>
          <a:p>
            <a:pPr marL="742950" lvl="2" indent="-285750">
              <a:spcBef>
                <a:spcPts val="1000"/>
              </a:spcBef>
              <a:buClr>
                <a:schemeClr val="tx1"/>
              </a:buClr>
              <a:tabLst>
                <a:tab pos="542925" algn="l"/>
              </a:tabLst>
            </a:pPr>
            <a:r>
              <a:rPr lang="en-US" sz="1800" dirty="0">
                <a:solidFill>
                  <a:srgbClr val="FF0000"/>
                </a:solidFill>
              </a:rPr>
              <a:t>Stopping </a:t>
            </a:r>
            <a:r>
              <a:rPr lang="en-US" sz="1800" dirty="0" smtClean="0">
                <a:solidFill>
                  <a:srgbClr val="FF0000"/>
                </a:solidFill>
              </a:rPr>
              <a:t>criteria – when </a:t>
            </a:r>
            <a:r>
              <a:rPr lang="en-US" sz="1800" dirty="0">
                <a:solidFill>
                  <a:srgbClr val="FF0000"/>
                </a:solidFill>
              </a:rPr>
              <a:t>to stop building the tree</a:t>
            </a:r>
          </a:p>
          <a:p>
            <a:pPr marL="742950" lvl="2" indent="-285750">
              <a:spcBef>
                <a:spcPts val="1000"/>
              </a:spcBef>
              <a:buClr>
                <a:schemeClr val="tx1"/>
              </a:buClr>
              <a:tabLst>
                <a:tab pos="542925" algn="l"/>
              </a:tabLst>
            </a:pPr>
            <a:r>
              <a:rPr lang="en-US" sz="1800" dirty="0">
                <a:solidFill>
                  <a:srgbClr val="FF0000"/>
                </a:solidFill>
              </a:rPr>
              <a:t>Pruning (generalization method</a:t>
            </a:r>
            <a:r>
              <a:rPr lang="en-US" sz="1800" dirty="0" smtClean="0">
                <a:solidFill>
                  <a:srgbClr val="FF0000"/>
                </a:solidFill>
              </a:rPr>
              <a:t>) – pre-pruning </a:t>
            </a:r>
            <a:r>
              <a:rPr lang="en-US" sz="1800" dirty="0">
                <a:solidFill>
                  <a:srgbClr val="FF0000"/>
                </a:solidFill>
              </a:rPr>
              <a:t>versus post-pruning</a:t>
            </a:r>
          </a:p>
          <a:p>
            <a:pPr marL="285750" lvl="1" indent="-285750">
              <a:spcBef>
                <a:spcPts val="1000"/>
              </a:spcBef>
              <a:buClr>
                <a:schemeClr val="tx1"/>
              </a:buClr>
              <a:tabLst>
                <a:tab pos="542925" algn="l"/>
              </a:tabLst>
            </a:pPr>
            <a:r>
              <a:rPr lang="en-US" sz="2000" dirty="0">
                <a:solidFill>
                  <a:srgbClr val="FF0000"/>
                </a:solidFill>
              </a:rPr>
              <a:t>Most popular </a:t>
            </a:r>
            <a:r>
              <a:rPr lang="en-US" sz="2000" dirty="0" smtClean="0">
                <a:solidFill>
                  <a:srgbClr val="FF0000"/>
                </a:solidFill>
              </a:rPr>
              <a:t>decision tree algorithms include:</a:t>
            </a:r>
            <a:endParaRPr lang="en-US" sz="2000" dirty="0">
              <a:solidFill>
                <a:srgbClr val="FF0000"/>
              </a:solidFill>
            </a:endParaRPr>
          </a:p>
          <a:p>
            <a:pPr marL="742950" lvl="2" indent="-285750">
              <a:spcBef>
                <a:spcPts val="1000"/>
              </a:spcBef>
              <a:buClr>
                <a:schemeClr val="tx1"/>
              </a:buClr>
              <a:tabLst>
                <a:tab pos="542925" algn="l"/>
              </a:tabLst>
            </a:pPr>
            <a:r>
              <a:rPr lang="en-US" sz="1800" dirty="0" smtClean="0">
                <a:solidFill>
                  <a:srgbClr val="FF0000"/>
                </a:solidFill>
              </a:rPr>
              <a:t>ID3</a:t>
            </a:r>
          </a:p>
          <a:p>
            <a:pPr marL="742950" lvl="2" indent="-285750">
              <a:spcBef>
                <a:spcPts val="1000"/>
              </a:spcBef>
              <a:buClr>
                <a:schemeClr val="tx1"/>
              </a:buClr>
              <a:tabLst>
                <a:tab pos="542925" algn="l"/>
              </a:tabLst>
            </a:pPr>
            <a:r>
              <a:rPr lang="en-US" sz="1800" dirty="0" smtClean="0">
                <a:solidFill>
                  <a:srgbClr val="FF0000"/>
                </a:solidFill>
              </a:rPr>
              <a:t>C4.5</a:t>
            </a:r>
          </a:p>
          <a:p>
            <a:pPr marL="742950" lvl="2" indent="-285750">
              <a:spcBef>
                <a:spcPts val="1000"/>
              </a:spcBef>
              <a:buClr>
                <a:schemeClr val="tx1"/>
              </a:buClr>
              <a:tabLst>
                <a:tab pos="542925" algn="l"/>
              </a:tabLst>
            </a:pPr>
            <a:r>
              <a:rPr lang="en-US" sz="1800" dirty="0" smtClean="0">
                <a:solidFill>
                  <a:srgbClr val="FF0000"/>
                </a:solidFill>
              </a:rPr>
              <a:t>C5</a:t>
            </a:r>
          </a:p>
          <a:p>
            <a:pPr marL="742950" lvl="2" indent="-285750">
              <a:spcBef>
                <a:spcPts val="1000"/>
              </a:spcBef>
              <a:buClr>
                <a:schemeClr val="tx1"/>
              </a:buClr>
              <a:tabLst>
                <a:tab pos="542925" algn="l"/>
              </a:tabLst>
            </a:pPr>
            <a:r>
              <a:rPr lang="en-US" sz="1800" dirty="0" smtClean="0">
                <a:solidFill>
                  <a:srgbClr val="FF0000"/>
                </a:solidFill>
              </a:rPr>
              <a:t>CART</a:t>
            </a:r>
          </a:p>
          <a:p>
            <a:pPr marL="742950" lvl="2" indent="-285750">
              <a:spcBef>
                <a:spcPts val="1000"/>
              </a:spcBef>
              <a:buClr>
                <a:schemeClr val="tx1"/>
              </a:buClr>
              <a:tabLst>
                <a:tab pos="542925" algn="l"/>
              </a:tabLst>
            </a:pPr>
            <a:r>
              <a:rPr lang="en-US" sz="1800" dirty="0" smtClean="0">
                <a:solidFill>
                  <a:srgbClr val="FF0000"/>
                </a:solidFill>
              </a:rPr>
              <a:t>CHAID</a:t>
            </a:r>
          </a:p>
          <a:p>
            <a:pPr marL="742950" lvl="2" indent="-285750">
              <a:spcBef>
                <a:spcPts val="1000"/>
              </a:spcBef>
              <a:buClr>
                <a:schemeClr val="tx1"/>
              </a:buClr>
              <a:tabLst>
                <a:tab pos="542925" algn="l"/>
              </a:tabLst>
            </a:pPr>
            <a:r>
              <a:rPr lang="en-US" sz="1800" dirty="0" smtClean="0">
                <a:solidFill>
                  <a:srgbClr val="FF0000"/>
                </a:solidFill>
              </a:rPr>
              <a:t>M5</a:t>
            </a:r>
            <a:endParaRPr lang="en-US" sz="1800" dirty="0">
              <a:solidFill>
                <a:srgbClr val="FF0000"/>
              </a:solidFill>
            </a:endParaRPr>
          </a:p>
        </p:txBody>
      </p:sp>
    </p:spTree>
    <p:extLst>
      <p:ext uri="{BB962C8B-B14F-4D97-AF65-F5344CB8AC3E}">
        <p14:creationId xmlns:p14="http://schemas.microsoft.com/office/powerpoint/2010/main" val="280124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3"/>
            <a:ext cx="10515600" cy="590931"/>
          </a:xfrm>
        </p:spPr>
        <p:txBody>
          <a:bodyPr wrap="square">
            <a:spAutoFit/>
          </a:bodyPr>
          <a:lstStyle/>
          <a:p>
            <a:r>
              <a:rPr lang="en-IN" sz="3600" b="0" dirty="0"/>
              <a:t>Cluster Analysis for Data </a:t>
            </a:r>
            <a:r>
              <a:rPr lang="en-IN" sz="3600" b="0" dirty="0" smtClean="0"/>
              <a:t>Mining</a:t>
            </a:r>
            <a:endParaRPr lang="en-US" sz="3600" b="0" dirty="0"/>
          </a:p>
        </p:txBody>
      </p:sp>
      <p:sp>
        <p:nvSpPr>
          <p:cNvPr id="3" name="Content Placeholder 2"/>
          <p:cNvSpPr>
            <a:spLocks noGrp="1"/>
          </p:cNvSpPr>
          <p:nvPr>
            <p:ph idx="1"/>
          </p:nvPr>
        </p:nvSpPr>
        <p:spPr>
          <a:xfrm>
            <a:off x="838200" y="2144683"/>
            <a:ext cx="10515600" cy="2395528"/>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Used for automatic identification of natural groupings of things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Part of the machine-learning family </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Employs </a:t>
            </a:r>
            <a:r>
              <a:rPr lang="en-US" sz="2000" dirty="0">
                <a:solidFill>
                  <a:srgbClr val="FF0000"/>
                </a:solidFill>
              </a:rPr>
              <a:t>unsupervised learning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Learns the clusters of things from past data, then assigns new instances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There is not an output/target variable</a:t>
            </a:r>
          </a:p>
          <a:p>
            <a:pPr marL="285750" indent="-285750">
              <a:buClr>
                <a:schemeClr val="tx1"/>
              </a:buClr>
              <a:buFont typeface="Arial" panose="020B0604020202020204" pitchFamily="34" charset="0"/>
              <a:buChar char="•"/>
              <a:tabLst>
                <a:tab pos="542925" algn="l"/>
              </a:tabLst>
            </a:pPr>
            <a:r>
              <a:rPr lang="en-US" sz="2000" dirty="0">
                <a:solidFill>
                  <a:srgbClr val="FF0000"/>
                </a:solidFill>
              </a:rPr>
              <a:t>In marketing, it is also known as segmentation</a:t>
            </a:r>
          </a:p>
        </p:txBody>
      </p:sp>
    </p:spTree>
    <p:extLst>
      <p:ext uri="{BB962C8B-B14F-4D97-AF65-F5344CB8AC3E}">
        <p14:creationId xmlns:p14="http://schemas.microsoft.com/office/powerpoint/2010/main" val="228120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3"/>
            <a:ext cx="10515600" cy="590931"/>
          </a:xfrm>
        </p:spPr>
        <p:txBody>
          <a:bodyPr wrap="square">
            <a:spAutoFit/>
          </a:bodyPr>
          <a:lstStyle/>
          <a:p>
            <a:r>
              <a:rPr lang="en-IN" sz="3600" b="0" dirty="0"/>
              <a:t>Cluster Analysis for Data </a:t>
            </a:r>
            <a:r>
              <a:rPr lang="en-IN" sz="3600" b="0" dirty="0" smtClean="0"/>
              <a:t>Mining</a:t>
            </a:r>
            <a:endParaRPr lang="en-US" sz="3600" b="0" dirty="0"/>
          </a:p>
        </p:txBody>
      </p:sp>
      <p:sp>
        <p:nvSpPr>
          <p:cNvPr id="3" name="Content Placeholder 2"/>
          <p:cNvSpPr>
            <a:spLocks noGrp="1"/>
          </p:cNvSpPr>
          <p:nvPr>
            <p:ph idx="1"/>
          </p:nvPr>
        </p:nvSpPr>
        <p:spPr>
          <a:xfrm>
            <a:off x="838200" y="2144683"/>
            <a:ext cx="10515600" cy="2450927"/>
          </a:xfrm>
        </p:spPr>
        <p:txBody>
          <a:bodyPr wrap="square">
            <a:spAutoFit/>
          </a:bodyPr>
          <a:lstStyle/>
          <a:p>
            <a:r>
              <a:rPr lang="en-US" sz="2400" dirty="0"/>
              <a:t>Clustering results may be used to</a:t>
            </a:r>
          </a:p>
          <a:p>
            <a:pPr marL="285750" lvl="1" indent="-285750">
              <a:spcBef>
                <a:spcPts val="1000"/>
              </a:spcBef>
              <a:buClr>
                <a:schemeClr val="tx1"/>
              </a:buClr>
              <a:tabLst>
                <a:tab pos="542925" algn="l"/>
              </a:tabLst>
            </a:pPr>
            <a:r>
              <a:rPr lang="en-US" sz="2000" dirty="0">
                <a:solidFill>
                  <a:srgbClr val="FF0000"/>
                </a:solidFill>
              </a:rPr>
              <a:t>Identify natural groupings of customers</a:t>
            </a:r>
          </a:p>
          <a:p>
            <a:pPr marL="285750" lvl="1" indent="-285750">
              <a:spcBef>
                <a:spcPts val="1000"/>
              </a:spcBef>
              <a:buClr>
                <a:schemeClr val="tx1"/>
              </a:buClr>
              <a:tabLst>
                <a:tab pos="542925" algn="l"/>
              </a:tabLst>
            </a:pPr>
            <a:r>
              <a:rPr lang="en-US" sz="2000" dirty="0">
                <a:solidFill>
                  <a:srgbClr val="FF0000"/>
                </a:solidFill>
              </a:rPr>
              <a:t>Identify rules for assigning new cases to classes for targeting/diagnostic purposes</a:t>
            </a:r>
          </a:p>
          <a:p>
            <a:pPr marL="285750" lvl="1" indent="-285750">
              <a:spcBef>
                <a:spcPts val="1000"/>
              </a:spcBef>
              <a:buClr>
                <a:schemeClr val="tx1"/>
              </a:buClr>
              <a:tabLst>
                <a:tab pos="542925" algn="l"/>
              </a:tabLst>
            </a:pPr>
            <a:r>
              <a:rPr lang="en-US" sz="2000" dirty="0">
                <a:solidFill>
                  <a:srgbClr val="FF0000"/>
                </a:solidFill>
              </a:rPr>
              <a:t>Provide characterization, definition, labeling of populations</a:t>
            </a:r>
          </a:p>
          <a:p>
            <a:pPr marL="285750" lvl="1" indent="-285750">
              <a:spcBef>
                <a:spcPts val="1000"/>
              </a:spcBef>
              <a:buClr>
                <a:schemeClr val="tx1"/>
              </a:buClr>
              <a:tabLst>
                <a:tab pos="542925" algn="l"/>
              </a:tabLst>
            </a:pPr>
            <a:r>
              <a:rPr lang="en-US" sz="2000" dirty="0">
                <a:solidFill>
                  <a:srgbClr val="FF0000"/>
                </a:solidFill>
              </a:rPr>
              <a:t>Decrease the size and complexity of problems for other data mining methods </a:t>
            </a:r>
          </a:p>
          <a:p>
            <a:pPr marL="285750" lvl="1" indent="-285750">
              <a:spcBef>
                <a:spcPts val="1000"/>
              </a:spcBef>
              <a:buClr>
                <a:schemeClr val="tx1"/>
              </a:buClr>
              <a:tabLst>
                <a:tab pos="542925" algn="l"/>
              </a:tabLst>
            </a:pPr>
            <a:r>
              <a:rPr lang="en-US" sz="2000" dirty="0">
                <a:solidFill>
                  <a:srgbClr val="FF0000"/>
                </a:solidFill>
              </a:rPr>
              <a:t>Identify outliers in a specific domain (e.g., rare-event detection)</a:t>
            </a:r>
          </a:p>
        </p:txBody>
      </p:sp>
    </p:spTree>
    <p:extLst>
      <p:ext uri="{BB962C8B-B14F-4D97-AF65-F5344CB8AC3E}">
        <p14:creationId xmlns:p14="http://schemas.microsoft.com/office/powerpoint/2010/main" val="19160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3"/>
            <a:ext cx="10515600" cy="590931"/>
          </a:xfrm>
        </p:spPr>
        <p:txBody>
          <a:bodyPr wrap="square">
            <a:spAutoFit/>
          </a:bodyPr>
          <a:lstStyle/>
          <a:p>
            <a:r>
              <a:rPr lang="en-IN" sz="3600" b="0" dirty="0"/>
              <a:t>Cluster Analysis for Data </a:t>
            </a:r>
            <a:r>
              <a:rPr lang="en-IN" sz="3600" b="0" dirty="0" smtClean="0"/>
              <a:t>Mining</a:t>
            </a:r>
            <a:endParaRPr lang="en-US" sz="3600" b="0" dirty="0"/>
          </a:p>
        </p:txBody>
      </p:sp>
      <p:sp>
        <p:nvSpPr>
          <p:cNvPr id="3" name="Content Placeholder 2"/>
          <p:cNvSpPr>
            <a:spLocks noGrp="1"/>
          </p:cNvSpPr>
          <p:nvPr>
            <p:ph idx="1"/>
          </p:nvPr>
        </p:nvSpPr>
        <p:spPr>
          <a:xfrm>
            <a:off x="838200" y="2144683"/>
            <a:ext cx="10515600" cy="2322687"/>
          </a:xfrm>
        </p:spPr>
        <p:txBody>
          <a:bodyPr wrap="square">
            <a:spAutoFit/>
          </a:bodyPr>
          <a:lstStyle/>
          <a:p>
            <a:r>
              <a:rPr lang="en-US" sz="2400" dirty="0"/>
              <a:t>Analysis methods</a:t>
            </a:r>
          </a:p>
          <a:p>
            <a:pPr marL="285750" lvl="1" indent="-285750">
              <a:spcBef>
                <a:spcPts val="1000"/>
              </a:spcBef>
              <a:buClr>
                <a:schemeClr val="tx1"/>
              </a:buClr>
              <a:tabLst>
                <a:tab pos="542925" algn="l"/>
              </a:tabLst>
            </a:pPr>
            <a:r>
              <a:rPr lang="en-US" sz="2000" dirty="0">
                <a:solidFill>
                  <a:srgbClr val="FF0000"/>
                </a:solidFill>
              </a:rPr>
              <a:t>Statistical methods (including both hierarchical and nonhierarchical), such as k-means, k-modes, and so on.</a:t>
            </a:r>
          </a:p>
          <a:p>
            <a:pPr marL="285750" lvl="1" indent="-285750">
              <a:spcBef>
                <a:spcPts val="1000"/>
              </a:spcBef>
              <a:buClr>
                <a:schemeClr val="tx1"/>
              </a:buClr>
              <a:tabLst>
                <a:tab pos="542925" algn="l"/>
              </a:tabLst>
            </a:pPr>
            <a:r>
              <a:rPr lang="en-US" sz="2000" dirty="0">
                <a:solidFill>
                  <a:srgbClr val="FF0000"/>
                </a:solidFill>
              </a:rPr>
              <a:t>Neural </a:t>
            </a:r>
            <a:r>
              <a:rPr lang="en-US" sz="2000" dirty="0" smtClean="0">
                <a:solidFill>
                  <a:srgbClr val="FF0000"/>
                </a:solidFill>
              </a:rPr>
              <a:t>networks – adaptive </a:t>
            </a:r>
            <a:r>
              <a:rPr lang="en-US" sz="2000" dirty="0">
                <a:solidFill>
                  <a:srgbClr val="FF0000"/>
                </a:solidFill>
              </a:rPr>
              <a:t>resonance </a:t>
            </a:r>
            <a:r>
              <a:rPr lang="en-US" sz="2000" dirty="0" smtClean="0">
                <a:solidFill>
                  <a:srgbClr val="FF0000"/>
                </a:solidFill>
              </a:rPr>
              <a:t>theory (ART), </a:t>
            </a:r>
            <a:r>
              <a:rPr lang="en-US" sz="2000" dirty="0">
                <a:solidFill>
                  <a:srgbClr val="FF0000"/>
                </a:solidFill>
              </a:rPr>
              <a:t>self-organizing </a:t>
            </a:r>
            <a:r>
              <a:rPr lang="en-US" sz="2000" dirty="0" smtClean="0">
                <a:solidFill>
                  <a:srgbClr val="FF0000"/>
                </a:solidFill>
              </a:rPr>
              <a:t>map (SOM)</a:t>
            </a:r>
            <a:endParaRPr lang="en-US" sz="2000" dirty="0">
              <a:solidFill>
                <a:srgbClr val="FF0000"/>
              </a:solidFill>
            </a:endParaRPr>
          </a:p>
          <a:p>
            <a:pPr marL="285750" lvl="1" indent="-285750">
              <a:spcBef>
                <a:spcPts val="1000"/>
              </a:spcBef>
              <a:buClr>
                <a:schemeClr val="tx1"/>
              </a:buClr>
              <a:tabLst>
                <a:tab pos="542925" algn="l"/>
              </a:tabLst>
            </a:pPr>
            <a:r>
              <a:rPr lang="en-US" sz="2000" dirty="0">
                <a:solidFill>
                  <a:srgbClr val="FF0000"/>
                </a:solidFill>
              </a:rPr>
              <a:t>Fuzzy logic (e.g., fuzzy c-means algorithm)</a:t>
            </a:r>
          </a:p>
          <a:p>
            <a:pPr marL="285750" lvl="1" indent="-285750">
              <a:spcBef>
                <a:spcPts val="1000"/>
              </a:spcBef>
              <a:buClr>
                <a:schemeClr val="tx1"/>
              </a:buClr>
              <a:tabLst>
                <a:tab pos="542925" algn="l"/>
              </a:tabLst>
            </a:pPr>
            <a:r>
              <a:rPr lang="en-US" sz="2000" dirty="0">
                <a:solidFill>
                  <a:srgbClr val="FF0000"/>
                </a:solidFill>
              </a:rPr>
              <a:t>Genetic </a:t>
            </a:r>
            <a:r>
              <a:rPr lang="en-US" sz="2000" dirty="0" smtClean="0">
                <a:solidFill>
                  <a:srgbClr val="FF0000"/>
                </a:solidFill>
              </a:rPr>
              <a:t>algorithms</a:t>
            </a:r>
            <a:endParaRPr lang="en-US" sz="2400" dirty="0">
              <a:solidFill>
                <a:srgbClr val="FF0000"/>
              </a:solidFill>
            </a:endParaRPr>
          </a:p>
        </p:txBody>
      </p:sp>
    </p:spTree>
    <p:extLst>
      <p:ext uri="{BB962C8B-B14F-4D97-AF65-F5344CB8AC3E}">
        <p14:creationId xmlns:p14="http://schemas.microsoft.com/office/powerpoint/2010/main" val="150386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0"/>
            <a:ext cx="10515600" cy="590931"/>
          </a:xfrm>
        </p:spPr>
        <p:txBody>
          <a:bodyPr wrap="square">
            <a:spAutoFit/>
          </a:bodyPr>
          <a:lstStyle/>
          <a:p>
            <a:r>
              <a:rPr lang="en-IN" sz="3600" b="0" dirty="0"/>
              <a:t>Cluster Analysis for Data </a:t>
            </a:r>
            <a:r>
              <a:rPr lang="en-IN" sz="3600" b="0" dirty="0" smtClean="0"/>
              <a:t>Mining</a:t>
            </a:r>
            <a:endParaRPr lang="en-US" sz="3600" b="0" dirty="0"/>
          </a:p>
        </p:txBody>
      </p:sp>
      <p:sp>
        <p:nvSpPr>
          <p:cNvPr id="3" name="Content Placeholder 2"/>
          <p:cNvSpPr>
            <a:spLocks noGrp="1"/>
          </p:cNvSpPr>
          <p:nvPr>
            <p:ph idx="1"/>
          </p:nvPr>
        </p:nvSpPr>
        <p:spPr>
          <a:xfrm>
            <a:off x="838200" y="1676400"/>
            <a:ext cx="10515600" cy="3281924"/>
          </a:xfrm>
        </p:spPr>
        <p:txBody>
          <a:bodyPr wrap="square">
            <a:spAutoFit/>
          </a:bodyPr>
          <a:lstStyle/>
          <a:p>
            <a:pPr marL="266700" indent="-266700"/>
            <a:r>
              <a:rPr lang="en-US" sz="2400" i="1" dirty="0">
                <a:solidFill>
                  <a:schemeClr val="accent5"/>
                </a:solidFill>
              </a:rPr>
              <a:t>k</a:t>
            </a:r>
            <a:r>
              <a:rPr lang="en-US" sz="2400" dirty="0">
                <a:solidFill>
                  <a:schemeClr val="accent5"/>
                </a:solidFill>
              </a:rPr>
              <a:t>-Means Clustering Algorithm</a:t>
            </a:r>
          </a:p>
          <a:p>
            <a:pPr marL="285750" lvl="1" indent="-285750">
              <a:spcBef>
                <a:spcPts val="1000"/>
              </a:spcBef>
              <a:buClr>
                <a:schemeClr val="tx1"/>
              </a:buClr>
              <a:tabLst>
                <a:tab pos="542925" algn="l"/>
              </a:tabLst>
            </a:pPr>
            <a:r>
              <a:rPr lang="en-US" sz="2000" dirty="0">
                <a:solidFill>
                  <a:srgbClr val="FF0000"/>
                </a:solidFill>
              </a:rPr>
              <a:t>k: pre-determined number of clusters</a:t>
            </a:r>
          </a:p>
          <a:p>
            <a:pPr marL="285750" lvl="1" indent="-285750">
              <a:spcBef>
                <a:spcPts val="1000"/>
              </a:spcBef>
              <a:buClr>
                <a:schemeClr val="tx1"/>
              </a:buClr>
              <a:tabLst>
                <a:tab pos="542925" algn="l"/>
              </a:tabLst>
            </a:pPr>
            <a:r>
              <a:rPr lang="en-US" sz="2000" dirty="0">
                <a:solidFill>
                  <a:srgbClr val="FF0000"/>
                </a:solidFill>
              </a:rPr>
              <a:t>Algorithm </a:t>
            </a:r>
            <a:endParaRPr lang="en-US" sz="2000" dirty="0" smtClean="0">
              <a:solidFill>
                <a:srgbClr val="FF0000"/>
              </a:solidFill>
            </a:endParaRPr>
          </a:p>
          <a:p>
            <a:pPr marL="0" lvl="1" indent="0">
              <a:spcBef>
                <a:spcPts val="1000"/>
              </a:spcBef>
              <a:buClr>
                <a:schemeClr val="tx1"/>
              </a:buClr>
              <a:buNone/>
              <a:tabLst>
                <a:tab pos="542925" algn="l"/>
              </a:tabLst>
            </a:pPr>
            <a:r>
              <a:rPr lang="en-US" sz="2000" dirty="0" smtClean="0">
                <a:solidFill>
                  <a:srgbClr val="FF0000"/>
                </a:solidFill>
              </a:rPr>
              <a:t>       Step </a:t>
            </a:r>
            <a:r>
              <a:rPr lang="en-US" sz="2000" dirty="0">
                <a:solidFill>
                  <a:srgbClr val="FF0000"/>
                </a:solidFill>
              </a:rPr>
              <a:t>0: determine value of </a:t>
            </a:r>
            <a:r>
              <a:rPr lang="en-US" sz="2000" dirty="0" smtClean="0">
                <a:solidFill>
                  <a:srgbClr val="FF0000"/>
                </a:solidFill>
              </a:rPr>
              <a:t>k</a:t>
            </a:r>
            <a:endParaRPr lang="en-US" sz="2000" dirty="0">
              <a:solidFill>
                <a:srgbClr val="FF0000"/>
              </a:solidFill>
            </a:endParaRPr>
          </a:p>
          <a:p>
            <a:pPr marL="1546225" lvl="1" indent="-1089025">
              <a:buNone/>
            </a:pPr>
            <a:r>
              <a:rPr lang="en-US" sz="2000" dirty="0">
                <a:solidFill>
                  <a:srgbClr val="FF0000"/>
                </a:solidFill>
              </a:rPr>
              <a:t>Step 1: Randomly generate </a:t>
            </a:r>
            <a:r>
              <a:rPr lang="en-US" sz="2000" i="1" dirty="0">
                <a:solidFill>
                  <a:srgbClr val="FF0000"/>
                </a:solidFill>
              </a:rPr>
              <a:t>k</a:t>
            </a:r>
            <a:r>
              <a:rPr lang="en-US" sz="2000" dirty="0">
                <a:solidFill>
                  <a:srgbClr val="FF0000"/>
                </a:solidFill>
              </a:rPr>
              <a:t> random points as initial cluster centers. </a:t>
            </a:r>
          </a:p>
          <a:p>
            <a:pPr marL="1546225" lvl="1" indent="-1089025">
              <a:buNone/>
            </a:pPr>
            <a:r>
              <a:rPr lang="en-US" sz="2000" dirty="0">
                <a:solidFill>
                  <a:srgbClr val="FF0000"/>
                </a:solidFill>
              </a:rPr>
              <a:t>Step 2: Assign each point to the nearest cluster center. </a:t>
            </a:r>
          </a:p>
          <a:p>
            <a:pPr marL="739775" lvl="1" indent="-282575">
              <a:buNone/>
            </a:pPr>
            <a:r>
              <a:rPr lang="en-US" sz="2000" dirty="0">
                <a:solidFill>
                  <a:srgbClr val="FF0000"/>
                </a:solidFill>
              </a:rPr>
              <a:t>Step 3: Re-compute the new cluster centers. </a:t>
            </a:r>
          </a:p>
          <a:p>
            <a:pPr marL="739775" lvl="1" indent="-282575">
              <a:buNone/>
            </a:pPr>
            <a:r>
              <a:rPr lang="en-US" sz="2000" dirty="0">
                <a:solidFill>
                  <a:srgbClr val="FF0000"/>
                </a:solidFill>
              </a:rPr>
              <a:t>Repetition step: Repeat steps 3 and 4 until some convergence criterion is met (usually that the assignment of points to clusters becomes stable).</a:t>
            </a:r>
          </a:p>
        </p:txBody>
      </p:sp>
    </p:spTree>
    <p:extLst>
      <p:ext uri="{BB962C8B-B14F-4D97-AF65-F5344CB8AC3E}">
        <p14:creationId xmlns:p14="http://schemas.microsoft.com/office/powerpoint/2010/main" val="4035464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5000"/>
            <a:ext cx="11201400" cy="590931"/>
          </a:xfrm>
        </p:spPr>
        <p:txBody>
          <a:bodyPr wrap="square">
            <a:spAutoFit/>
          </a:bodyPr>
          <a:lstStyle/>
          <a:p>
            <a:r>
              <a:rPr lang="en-US" sz="3600" b="0" dirty="0"/>
              <a:t>Cluster </a:t>
            </a:r>
            <a:r>
              <a:rPr lang="en-US" sz="3600" b="0" dirty="0" smtClean="0"/>
              <a:t>Analysis for Data Mining - </a:t>
            </a:r>
            <a:r>
              <a:rPr lang="en-US" sz="3600" b="0" i="1" dirty="0" smtClean="0"/>
              <a:t>k</a:t>
            </a:r>
            <a:r>
              <a:rPr lang="en-US" sz="3600" b="0" dirty="0" smtClean="0"/>
              <a:t>-Means Clustering</a:t>
            </a:r>
            <a:endParaRPr lang="en-US" sz="3600" b="0" dirty="0"/>
          </a:p>
        </p:txBody>
      </p:sp>
      <p:pic>
        <p:nvPicPr>
          <p:cNvPr id="10242" name="Picture 2" descr="When using the K-Means Clustering Algorithm, is it possible to have a set  of data which results in an Infinite Loop? - Stack Overflow"/>
          <p:cNvPicPr>
            <a:picLocks noChangeAspect="1" noChangeArrowheads="1"/>
          </p:cNvPicPr>
          <p:nvPr/>
        </p:nvPicPr>
        <p:blipFill rotWithShape="1">
          <a:blip r:embed="rId3">
            <a:extLst>
              <a:ext uri="{28A0092B-C50C-407E-A947-70E740481C1C}">
                <a14:useLocalDpi xmlns:a14="http://schemas.microsoft.com/office/drawing/2010/main" val="0"/>
              </a:ext>
            </a:extLst>
          </a:blip>
          <a:srcRect b="51166"/>
          <a:stretch/>
        </p:blipFill>
        <p:spPr bwMode="auto">
          <a:xfrm>
            <a:off x="1600200" y="2590800"/>
            <a:ext cx="8393246"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72375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4999"/>
            <a:ext cx="10515600" cy="590931"/>
          </a:xfrm>
        </p:spPr>
        <p:txBody>
          <a:bodyPr wrap="square">
            <a:spAutoFit/>
          </a:bodyPr>
          <a:lstStyle/>
          <a:p>
            <a:r>
              <a:rPr lang="en-US" sz="3600" b="0" dirty="0"/>
              <a:t>Association Rule </a:t>
            </a:r>
            <a:r>
              <a:rPr lang="en-US" sz="3600" b="0" dirty="0" smtClean="0"/>
              <a:t>Mining</a:t>
            </a:r>
            <a:endParaRPr lang="en-US" sz="3600" b="0" dirty="0"/>
          </a:p>
        </p:txBody>
      </p:sp>
      <p:sp>
        <p:nvSpPr>
          <p:cNvPr id="3" name="Content Placeholder 2"/>
          <p:cNvSpPr>
            <a:spLocks noGrp="1"/>
          </p:cNvSpPr>
          <p:nvPr>
            <p:ph idx="1"/>
          </p:nvPr>
        </p:nvSpPr>
        <p:spPr>
          <a:xfrm>
            <a:off x="609600" y="1547574"/>
            <a:ext cx="10515600" cy="3077766"/>
          </a:xfrm>
        </p:spPr>
        <p:txBody>
          <a:bodyPr wrap="square">
            <a:spAutoFit/>
          </a:bodyPr>
          <a:lstStyle/>
          <a:p>
            <a:pPr marL="285750" lvl="1" indent="-285750">
              <a:spcBef>
                <a:spcPts val="1000"/>
              </a:spcBef>
              <a:buClr>
                <a:schemeClr val="tx1"/>
              </a:buClr>
              <a:tabLst>
                <a:tab pos="542925" algn="l"/>
              </a:tabLst>
            </a:pPr>
            <a:r>
              <a:rPr lang="en-US" sz="2000" dirty="0">
                <a:solidFill>
                  <a:srgbClr val="FF0000"/>
                </a:solidFill>
              </a:rPr>
              <a:t>A very popular </a:t>
            </a:r>
            <a:r>
              <a:rPr lang="en-US" sz="2000" dirty="0" smtClean="0">
                <a:solidFill>
                  <a:srgbClr val="FF0000"/>
                </a:solidFill>
              </a:rPr>
              <a:t>data mining </a:t>
            </a:r>
            <a:r>
              <a:rPr lang="en-US" sz="2000" dirty="0">
                <a:solidFill>
                  <a:srgbClr val="FF0000"/>
                </a:solidFill>
              </a:rPr>
              <a:t>method in business</a:t>
            </a:r>
          </a:p>
          <a:p>
            <a:pPr marL="285750" lvl="1" indent="-285750">
              <a:spcBef>
                <a:spcPts val="1000"/>
              </a:spcBef>
              <a:buClr>
                <a:schemeClr val="tx1"/>
              </a:buClr>
              <a:tabLst>
                <a:tab pos="542925" algn="l"/>
              </a:tabLst>
            </a:pPr>
            <a:r>
              <a:rPr lang="en-US" sz="2000" dirty="0">
                <a:solidFill>
                  <a:srgbClr val="FF0000"/>
                </a:solidFill>
              </a:rPr>
              <a:t>Finds interesting relationships (affinities) between variables (items or events)</a:t>
            </a:r>
          </a:p>
          <a:p>
            <a:pPr marL="285750" lvl="1" indent="-285750">
              <a:spcBef>
                <a:spcPts val="1000"/>
              </a:spcBef>
              <a:buClr>
                <a:schemeClr val="tx1"/>
              </a:buClr>
              <a:tabLst>
                <a:tab pos="542925" algn="l"/>
              </a:tabLst>
            </a:pPr>
            <a:r>
              <a:rPr lang="en-US" sz="2000" dirty="0">
                <a:solidFill>
                  <a:srgbClr val="FF0000"/>
                </a:solidFill>
              </a:rPr>
              <a:t>Part of machine learning family</a:t>
            </a:r>
          </a:p>
          <a:p>
            <a:pPr marL="285750" lvl="1" indent="-285750">
              <a:spcBef>
                <a:spcPts val="1000"/>
              </a:spcBef>
              <a:buClr>
                <a:schemeClr val="tx1"/>
              </a:buClr>
              <a:tabLst>
                <a:tab pos="542925" algn="l"/>
              </a:tabLst>
            </a:pPr>
            <a:r>
              <a:rPr lang="en-US" sz="2000" dirty="0">
                <a:solidFill>
                  <a:srgbClr val="FF0000"/>
                </a:solidFill>
              </a:rPr>
              <a:t>Employs unsupervised learning</a:t>
            </a:r>
          </a:p>
          <a:p>
            <a:pPr marL="285750" lvl="1" indent="-285750">
              <a:spcBef>
                <a:spcPts val="1000"/>
              </a:spcBef>
              <a:buClr>
                <a:schemeClr val="tx1"/>
              </a:buClr>
              <a:tabLst>
                <a:tab pos="542925" algn="l"/>
              </a:tabLst>
            </a:pPr>
            <a:r>
              <a:rPr lang="en-US" sz="2000" dirty="0">
                <a:solidFill>
                  <a:srgbClr val="FF0000"/>
                </a:solidFill>
              </a:rPr>
              <a:t>There is no output variable</a:t>
            </a:r>
          </a:p>
          <a:p>
            <a:pPr marL="285750" lvl="1" indent="-285750">
              <a:spcBef>
                <a:spcPts val="1000"/>
              </a:spcBef>
              <a:buClr>
                <a:schemeClr val="tx1"/>
              </a:buClr>
              <a:tabLst>
                <a:tab pos="542925" algn="l"/>
              </a:tabLst>
            </a:pPr>
            <a:r>
              <a:rPr lang="en-US" sz="2000" dirty="0">
                <a:solidFill>
                  <a:srgbClr val="FF0000"/>
                </a:solidFill>
              </a:rPr>
              <a:t>Also known as market basket analysis</a:t>
            </a:r>
          </a:p>
          <a:p>
            <a:pPr marL="285750" lvl="1" indent="-285750">
              <a:spcBef>
                <a:spcPts val="1000"/>
              </a:spcBef>
              <a:buClr>
                <a:schemeClr val="tx1"/>
              </a:buClr>
              <a:tabLst>
                <a:tab pos="542925" algn="l"/>
              </a:tabLst>
            </a:pPr>
            <a:r>
              <a:rPr lang="en-US" sz="2000" dirty="0">
                <a:solidFill>
                  <a:srgbClr val="FF0000"/>
                </a:solidFill>
              </a:rPr>
              <a:t>Often used as an example to describe </a:t>
            </a:r>
            <a:r>
              <a:rPr lang="en-US" sz="2000" dirty="0">
                <a:solidFill>
                  <a:srgbClr val="FF0000"/>
                </a:solidFill>
              </a:rPr>
              <a:t>data mining </a:t>
            </a:r>
            <a:r>
              <a:rPr lang="en-US" sz="2000" dirty="0" smtClean="0">
                <a:solidFill>
                  <a:srgbClr val="FF0000"/>
                </a:solidFill>
              </a:rPr>
              <a:t>to </a:t>
            </a:r>
            <a:r>
              <a:rPr lang="en-US" sz="2000" dirty="0">
                <a:solidFill>
                  <a:srgbClr val="FF0000"/>
                </a:solidFill>
              </a:rPr>
              <a:t>ordinary people, such as the famous “relationship between diapers and beers!”</a:t>
            </a:r>
          </a:p>
        </p:txBody>
      </p:sp>
    </p:spTree>
    <p:extLst>
      <p:ext uri="{BB962C8B-B14F-4D97-AF65-F5344CB8AC3E}">
        <p14:creationId xmlns:p14="http://schemas.microsoft.com/office/powerpoint/2010/main" val="1368577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4"/>
            <a:ext cx="10515600" cy="590931"/>
          </a:xfrm>
        </p:spPr>
        <p:txBody>
          <a:bodyPr wrap="square">
            <a:spAutoFit/>
          </a:bodyPr>
          <a:lstStyle/>
          <a:p>
            <a:r>
              <a:rPr lang="en-IN" sz="3600" b="0" dirty="0"/>
              <a:t>Definition of Data Mining</a:t>
            </a:r>
            <a:endParaRPr lang="en-US" sz="3600" b="0" dirty="0"/>
          </a:p>
        </p:txBody>
      </p:sp>
      <p:sp>
        <p:nvSpPr>
          <p:cNvPr id="3" name="Content Placeholder 2"/>
          <p:cNvSpPr>
            <a:spLocks noGrp="1"/>
          </p:cNvSpPr>
          <p:nvPr>
            <p:ph idx="1"/>
          </p:nvPr>
        </p:nvSpPr>
        <p:spPr>
          <a:xfrm>
            <a:off x="838200" y="2144683"/>
            <a:ext cx="10896600" cy="2416046"/>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The nontrivial process of identifying valid, novel, potentially useful, and ultimately understandable patterns in data stored in structured databases.   </a:t>
            </a:r>
            <a:r>
              <a:rPr lang="en-US" sz="2000" dirty="0" smtClean="0">
                <a:solidFill>
                  <a:srgbClr val="FF0000"/>
                </a:solidFill>
              </a:rPr>
              <a:t>-- </a:t>
            </a:r>
            <a:r>
              <a:rPr lang="en-US" sz="2000" dirty="0">
                <a:solidFill>
                  <a:srgbClr val="FF0000"/>
                </a:solidFill>
              </a:rPr>
              <a:t>Fayyad et al., (1996)</a:t>
            </a:r>
          </a:p>
          <a:p>
            <a:pPr marL="285750" indent="-285750">
              <a:buClr>
                <a:schemeClr val="tx1"/>
              </a:buClr>
              <a:buFont typeface="Arial" panose="020B0604020202020204" pitchFamily="34" charset="0"/>
              <a:buChar char="•"/>
              <a:tabLst>
                <a:tab pos="542925" algn="l"/>
              </a:tabLst>
            </a:pPr>
            <a:r>
              <a:rPr lang="en-US" sz="2000" dirty="0">
                <a:solidFill>
                  <a:srgbClr val="FF0000"/>
                </a:solidFill>
              </a:rPr>
              <a:t>Keywords in </a:t>
            </a:r>
            <a:r>
              <a:rPr lang="en-US" sz="2000" dirty="0" smtClean="0">
                <a:solidFill>
                  <a:srgbClr val="FF0000"/>
                </a:solidFill>
              </a:rPr>
              <a:t>the </a:t>
            </a:r>
            <a:r>
              <a:rPr lang="en-US" sz="2000" dirty="0">
                <a:solidFill>
                  <a:srgbClr val="FF0000"/>
                </a:solidFill>
              </a:rPr>
              <a:t>definition: Process, nontrivial, valid, novel, potentially useful, </a:t>
            </a:r>
            <a:r>
              <a:rPr lang="en-US" sz="2000" dirty="0" smtClean="0">
                <a:solidFill>
                  <a:srgbClr val="FF0000"/>
                </a:solidFill>
              </a:rPr>
              <a:t>understandable.</a:t>
            </a:r>
            <a:endParaRPr lang="en-US" sz="2000" dirty="0">
              <a:solidFill>
                <a:srgbClr val="FF0000"/>
              </a:solidFill>
            </a:endParaRPr>
          </a:p>
          <a:p>
            <a:pPr marL="285750" indent="-285750">
              <a:buClr>
                <a:schemeClr val="tx1"/>
              </a:buClr>
              <a:buFont typeface="Arial" panose="020B0604020202020204" pitchFamily="34" charset="0"/>
              <a:buChar char="•"/>
              <a:tabLst>
                <a:tab pos="542925" algn="l"/>
              </a:tabLst>
            </a:pPr>
            <a:r>
              <a:rPr lang="en-US" sz="2000" dirty="0">
                <a:solidFill>
                  <a:srgbClr val="FF0000"/>
                </a:solidFill>
              </a:rPr>
              <a:t>Data mining: a misnomer?</a:t>
            </a:r>
          </a:p>
          <a:p>
            <a:pPr marL="285750" indent="-285750">
              <a:buClr>
                <a:schemeClr val="tx1"/>
              </a:buClr>
              <a:buFont typeface="Arial" panose="020B0604020202020204" pitchFamily="34" charset="0"/>
              <a:buChar char="•"/>
              <a:tabLst>
                <a:tab pos="542925" algn="l"/>
              </a:tabLst>
            </a:pPr>
            <a:r>
              <a:rPr lang="en-US" sz="2000" dirty="0">
                <a:solidFill>
                  <a:srgbClr val="FF0000"/>
                </a:solidFill>
              </a:rPr>
              <a:t>Other names: knowledge extraction, pattern analysis, knowledge discovery, information harvesting, pattern searching, data dredging,…</a:t>
            </a:r>
          </a:p>
        </p:txBody>
      </p:sp>
    </p:spTree>
    <p:extLst>
      <p:ext uri="{BB962C8B-B14F-4D97-AF65-F5344CB8AC3E}">
        <p14:creationId xmlns:p14="http://schemas.microsoft.com/office/powerpoint/2010/main" val="34848090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4999"/>
            <a:ext cx="10515600" cy="590931"/>
          </a:xfrm>
        </p:spPr>
        <p:txBody>
          <a:bodyPr wrap="square">
            <a:spAutoFit/>
          </a:bodyPr>
          <a:lstStyle/>
          <a:p>
            <a:r>
              <a:rPr lang="en-US" sz="3600" b="0" dirty="0"/>
              <a:t>Association Rule </a:t>
            </a:r>
            <a:r>
              <a:rPr lang="en-US" sz="3600" b="0" dirty="0" smtClean="0"/>
              <a:t>Mining</a:t>
            </a:r>
            <a:endParaRPr lang="en-US" sz="3600" b="0" dirty="0"/>
          </a:p>
        </p:txBody>
      </p:sp>
      <p:sp>
        <p:nvSpPr>
          <p:cNvPr id="3" name="Content Placeholder 2"/>
          <p:cNvSpPr>
            <a:spLocks noGrp="1"/>
          </p:cNvSpPr>
          <p:nvPr>
            <p:ph idx="1"/>
          </p:nvPr>
        </p:nvSpPr>
        <p:spPr>
          <a:xfrm>
            <a:off x="533400" y="1495522"/>
            <a:ext cx="10515600" cy="3290644"/>
          </a:xfrm>
        </p:spPr>
        <p:txBody>
          <a:bodyPr wrap="square">
            <a:spAutoFit/>
          </a:bodyPr>
          <a:lstStyle/>
          <a:p>
            <a:r>
              <a:rPr lang="en-US" sz="2000" dirty="0">
                <a:solidFill>
                  <a:schemeClr val="accent5">
                    <a:lumMod val="75000"/>
                  </a:schemeClr>
                </a:solidFill>
              </a:rPr>
              <a:t>Input: </a:t>
            </a:r>
            <a:r>
              <a:rPr lang="en-US" sz="2000" dirty="0" smtClean="0">
                <a:solidFill>
                  <a:schemeClr val="accent5">
                    <a:lumMod val="75000"/>
                  </a:schemeClr>
                </a:solidFill>
              </a:rPr>
              <a:t>simple </a:t>
            </a:r>
            <a:r>
              <a:rPr lang="en-US" sz="2000" dirty="0">
                <a:solidFill>
                  <a:schemeClr val="accent5">
                    <a:lumMod val="75000"/>
                  </a:schemeClr>
                </a:solidFill>
              </a:rPr>
              <a:t>point-of-sale transaction data</a:t>
            </a:r>
          </a:p>
          <a:p>
            <a:r>
              <a:rPr lang="en-US" sz="2000" dirty="0">
                <a:solidFill>
                  <a:schemeClr val="accent5">
                    <a:lumMod val="75000"/>
                  </a:schemeClr>
                </a:solidFill>
              </a:rPr>
              <a:t>Output: Most frequent affinities among items </a:t>
            </a:r>
          </a:p>
          <a:p>
            <a:pPr>
              <a:tabLst>
                <a:tab pos="266700" algn="l"/>
              </a:tabLst>
            </a:pPr>
            <a:r>
              <a:rPr lang="en-US" sz="2000" u="sng" dirty="0">
                <a:solidFill>
                  <a:schemeClr val="accent5">
                    <a:lumMod val="75000"/>
                  </a:schemeClr>
                </a:solidFill>
              </a:rPr>
              <a:t>Example</a:t>
            </a:r>
            <a:r>
              <a:rPr lang="en-US" sz="2000" dirty="0">
                <a:solidFill>
                  <a:schemeClr val="accent5">
                    <a:lumMod val="75000"/>
                  </a:schemeClr>
                </a:solidFill>
              </a:rPr>
              <a:t>: according to the transaction data…</a:t>
            </a:r>
          </a:p>
          <a:p>
            <a:pPr marL="361950" indent="-361950">
              <a:buNone/>
            </a:pPr>
            <a:r>
              <a:rPr lang="en-US" sz="2000" dirty="0">
                <a:solidFill>
                  <a:schemeClr val="accent5">
                    <a:lumMod val="75000"/>
                  </a:schemeClr>
                </a:solidFill>
              </a:rPr>
              <a:t>	“</a:t>
            </a:r>
            <a:r>
              <a:rPr lang="en-US" sz="2000" dirty="0" smtClean="0">
                <a:solidFill>
                  <a:schemeClr val="accent5">
                    <a:lumMod val="75000"/>
                  </a:schemeClr>
                </a:solidFill>
              </a:rPr>
              <a:t>Customers </a:t>
            </a:r>
            <a:r>
              <a:rPr lang="en-US" sz="2000" dirty="0">
                <a:solidFill>
                  <a:schemeClr val="accent5">
                    <a:lumMod val="75000"/>
                  </a:schemeClr>
                </a:solidFill>
              </a:rPr>
              <a:t>who bought a </a:t>
            </a:r>
            <a:r>
              <a:rPr lang="en-US" sz="2000" dirty="0" smtClean="0">
                <a:solidFill>
                  <a:schemeClr val="accent5">
                    <a:lumMod val="75000"/>
                  </a:schemeClr>
                </a:solidFill>
              </a:rPr>
              <a:t>laptop </a:t>
            </a:r>
            <a:r>
              <a:rPr lang="en-US" sz="2000" dirty="0">
                <a:solidFill>
                  <a:schemeClr val="accent5">
                    <a:lumMod val="75000"/>
                  </a:schemeClr>
                </a:solidFill>
              </a:rPr>
              <a:t>computer and a virus protection software, also bought extended service plan </a:t>
            </a:r>
            <a:r>
              <a:rPr lang="en-US" sz="2000" dirty="0" smtClean="0">
                <a:solidFill>
                  <a:schemeClr val="accent5">
                    <a:lumMod val="75000"/>
                  </a:schemeClr>
                </a:solidFill>
              </a:rPr>
              <a:t>70% of </a:t>
            </a:r>
            <a:r>
              <a:rPr lang="en-US" sz="2000" dirty="0">
                <a:solidFill>
                  <a:schemeClr val="accent5">
                    <a:lumMod val="75000"/>
                  </a:schemeClr>
                </a:solidFill>
              </a:rPr>
              <a:t>the time." </a:t>
            </a:r>
          </a:p>
          <a:p>
            <a:pPr marL="266700" indent="-266700"/>
            <a:r>
              <a:rPr lang="en-US" sz="2000" dirty="0"/>
              <a:t>How do you use such a pattern/knowledge?</a:t>
            </a:r>
          </a:p>
          <a:p>
            <a:pPr marL="854075" lvl="1" indent="-295275"/>
            <a:r>
              <a:rPr lang="en-US" sz="2000" dirty="0"/>
              <a:t>Put the items next to each other</a:t>
            </a:r>
          </a:p>
          <a:p>
            <a:pPr marL="854075" lvl="1" indent="-295275"/>
            <a:r>
              <a:rPr lang="en-US" sz="2000" dirty="0"/>
              <a:t>Promote the items as a package </a:t>
            </a:r>
          </a:p>
          <a:p>
            <a:pPr marL="854075" lvl="1" indent="-295275"/>
            <a:r>
              <a:rPr lang="en-US" sz="2000" dirty="0"/>
              <a:t>Place items far apart from each other!</a:t>
            </a:r>
          </a:p>
        </p:txBody>
      </p:sp>
    </p:spTree>
    <p:extLst>
      <p:ext uri="{BB962C8B-B14F-4D97-AF65-F5344CB8AC3E}">
        <p14:creationId xmlns:p14="http://schemas.microsoft.com/office/powerpoint/2010/main" val="308011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normAutofit/>
          </a:bodyPr>
          <a:lstStyle/>
          <a:p>
            <a:r>
              <a:rPr lang="en-US" sz="2000" dirty="0" smtClean="0">
                <a:solidFill>
                  <a:schemeClr val="accent5"/>
                </a:solidFill>
              </a:rPr>
              <a:t>In Business</a:t>
            </a:r>
            <a:endParaRPr lang="en-US" sz="2000" dirty="0">
              <a:solidFill>
                <a:schemeClr val="accent5"/>
              </a:solidFill>
            </a:endParaRPr>
          </a:p>
        </p:txBody>
      </p:sp>
      <p:sp>
        <p:nvSpPr>
          <p:cNvPr id="3" name="Text Placeholder 2"/>
          <p:cNvSpPr>
            <a:spLocks noGrp="1"/>
          </p:cNvSpPr>
          <p:nvPr>
            <p:ph type="body" sz="quarter" idx="3"/>
          </p:nvPr>
        </p:nvSpPr>
        <p:spPr/>
        <p:txBody>
          <a:bodyPr>
            <a:normAutofit/>
          </a:bodyPr>
          <a:lstStyle/>
          <a:p>
            <a:r>
              <a:rPr lang="en-US" sz="2000" dirty="0">
                <a:solidFill>
                  <a:schemeClr val="accent5"/>
                </a:solidFill>
              </a:rPr>
              <a:t>In Medicine</a:t>
            </a:r>
          </a:p>
        </p:txBody>
      </p:sp>
      <p:sp>
        <p:nvSpPr>
          <p:cNvPr id="4" name="Title 3"/>
          <p:cNvSpPr>
            <a:spLocks noGrp="1"/>
          </p:cNvSpPr>
          <p:nvPr>
            <p:ph type="title"/>
          </p:nvPr>
        </p:nvSpPr>
        <p:spPr>
          <a:xfrm>
            <a:off x="925286" y="311258"/>
            <a:ext cx="10515600" cy="1090113"/>
          </a:xfrm>
        </p:spPr>
        <p:txBody>
          <a:bodyPr>
            <a:normAutofit/>
          </a:bodyPr>
          <a:lstStyle/>
          <a:p>
            <a:r>
              <a:rPr lang="en-US" sz="3600" b="0" dirty="0"/>
              <a:t>Association Rule Mining</a:t>
            </a:r>
            <a:endParaRPr lang="en-US" sz="3600" dirty="0"/>
          </a:p>
        </p:txBody>
      </p:sp>
      <p:sp>
        <p:nvSpPr>
          <p:cNvPr id="5" name="Content Placeholder 4"/>
          <p:cNvSpPr>
            <a:spLocks noGrp="1"/>
          </p:cNvSpPr>
          <p:nvPr>
            <p:ph idx="13"/>
          </p:nvPr>
        </p:nvSpPr>
        <p:spPr/>
        <p:txBody>
          <a:bodyPr/>
          <a:lstStyle/>
          <a:p>
            <a:pPr indent="-323850">
              <a:buFont typeface="Arial" panose="020B0604020202020204" pitchFamily="34" charset="0"/>
              <a:buChar char="•"/>
            </a:pPr>
            <a:r>
              <a:rPr lang="en-US" sz="1800" dirty="0">
                <a:solidFill>
                  <a:schemeClr val="bg2">
                    <a:lumMod val="50000"/>
                  </a:schemeClr>
                </a:solidFill>
              </a:rPr>
              <a:t>cross-marketing</a:t>
            </a:r>
          </a:p>
          <a:p>
            <a:pPr indent="-323850">
              <a:buFont typeface="Arial" panose="020B0604020202020204" pitchFamily="34" charset="0"/>
              <a:buChar char="•"/>
            </a:pPr>
            <a:r>
              <a:rPr lang="en-US" sz="1800" dirty="0" smtClean="0">
                <a:solidFill>
                  <a:schemeClr val="bg2">
                    <a:lumMod val="50000"/>
                  </a:schemeClr>
                </a:solidFill>
              </a:rPr>
              <a:t>cross-selling</a:t>
            </a:r>
          </a:p>
          <a:p>
            <a:pPr indent="-323850">
              <a:buFont typeface="Arial" panose="020B0604020202020204" pitchFamily="34" charset="0"/>
              <a:buChar char="•"/>
            </a:pPr>
            <a:r>
              <a:rPr lang="en-US" sz="1800" dirty="0" smtClean="0">
                <a:solidFill>
                  <a:schemeClr val="bg2">
                    <a:lumMod val="50000"/>
                  </a:schemeClr>
                </a:solidFill>
              </a:rPr>
              <a:t>store design</a:t>
            </a:r>
          </a:p>
          <a:p>
            <a:pPr indent="-323850">
              <a:buFont typeface="Arial" panose="020B0604020202020204" pitchFamily="34" charset="0"/>
              <a:buChar char="•"/>
            </a:pPr>
            <a:r>
              <a:rPr lang="en-US" sz="1800" dirty="0" smtClean="0">
                <a:solidFill>
                  <a:schemeClr val="bg2">
                    <a:lumMod val="50000"/>
                  </a:schemeClr>
                </a:solidFill>
              </a:rPr>
              <a:t>catalog design</a:t>
            </a:r>
          </a:p>
          <a:p>
            <a:pPr indent="-323850">
              <a:buFont typeface="Arial" panose="020B0604020202020204" pitchFamily="34" charset="0"/>
              <a:buChar char="•"/>
            </a:pPr>
            <a:r>
              <a:rPr lang="en-US" sz="1800" dirty="0" smtClean="0">
                <a:solidFill>
                  <a:schemeClr val="bg2">
                    <a:lumMod val="50000"/>
                  </a:schemeClr>
                </a:solidFill>
              </a:rPr>
              <a:t>e-commerce </a:t>
            </a:r>
            <a:r>
              <a:rPr lang="en-US" sz="1800" dirty="0">
                <a:solidFill>
                  <a:schemeClr val="bg2">
                    <a:lumMod val="50000"/>
                  </a:schemeClr>
                </a:solidFill>
              </a:rPr>
              <a:t>site </a:t>
            </a:r>
            <a:r>
              <a:rPr lang="en-US" sz="1800" dirty="0" smtClean="0">
                <a:solidFill>
                  <a:schemeClr val="bg2">
                    <a:lumMod val="50000"/>
                  </a:schemeClr>
                </a:solidFill>
              </a:rPr>
              <a:t>design</a:t>
            </a:r>
          </a:p>
          <a:p>
            <a:pPr indent="-323850">
              <a:buFont typeface="Arial" panose="020B0604020202020204" pitchFamily="34" charset="0"/>
              <a:buChar char="•"/>
            </a:pPr>
            <a:r>
              <a:rPr lang="en-US" sz="1800" dirty="0" smtClean="0">
                <a:solidFill>
                  <a:schemeClr val="bg2">
                    <a:lumMod val="50000"/>
                  </a:schemeClr>
                </a:solidFill>
              </a:rPr>
              <a:t>optimization </a:t>
            </a:r>
            <a:r>
              <a:rPr lang="en-US" sz="1800" dirty="0">
                <a:solidFill>
                  <a:schemeClr val="bg2">
                    <a:lumMod val="50000"/>
                  </a:schemeClr>
                </a:solidFill>
              </a:rPr>
              <a:t>of online </a:t>
            </a:r>
            <a:r>
              <a:rPr lang="en-US" sz="1800" dirty="0" smtClean="0">
                <a:solidFill>
                  <a:schemeClr val="bg2">
                    <a:lumMod val="50000"/>
                  </a:schemeClr>
                </a:solidFill>
              </a:rPr>
              <a:t>advertising</a:t>
            </a:r>
          </a:p>
          <a:p>
            <a:pPr indent="-323850">
              <a:buFont typeface="Arial" panose="020B0604020202020204" pitchFamily="34" charset="0"/>
              <a:buChar char="•"/>
            </a:pPr>
            <a:r>
              <a:rPr lang="en-US" sz="1800" dirty="0" smtClean="0">
                <a:solidFill>
                  <a:schemeClr val="bg2">
                    <a:lumMod val="50000"/>
                  </a:schemeClr>
                </a:solidFill>
              </a:rPr>
              <a:t>product pricing</a:t>
            </a:r>
          </a:p>
          <a:p>
            <a:pPr indent="-323850">
              <a:buFont typeface="Arial" panose="020B0604020202020204" pitchFamily="34" charset="0"/>
              <a:buChar char="•"/>
            </a:pPr>
            <a:r>
              <a:rPr lang="en-US" sz="1800" dirty="0" smtClean="0">
                <a:solidFill>
                  <a:schemeClr val="bg2">
                    <a:lumMod val="50000"/>
                  </a:schemeClr>
                </a:solidFill>
              </a:rPr>
              <a:t>sales/promotion </a:t>
            </a:r>
            <a:r>
              <a:rPr lang="en-US" sz="1800" dirty="0">
                <a:solidFill>
                  <a:schemeClr val="bg2">
                    <a:lumMod val="50000"/>
                  </a:schemeClr>
                </a:solidFill>
              </a:rPr>
              <a:t>configuration</a:t>
            </a:r>
          </a:p>
          <a:p>
            <a:endParaRPr lang="en-US" dirty="0"/>
          </a:p>
        </p:txBody>
      </p:sp>
      <p:sp>
        <p:nvSpPr>
          <p:cNvPr id="6" name="Content Placeholder 5"/>
          <p:cNvSpPr>
            <a:spLocks noGrp="1"/>
          </p:cNvSpPr>
          <p:nvPr>
            <p:ph idx="14"/>
          </p:nvPr>
        </p:nvSpPr>
        <p:spPr/>
        <p:txBody>
          <a:bodyPr>
            <a:normAutofit/>
          </a:bodyPr>
          <a:lstStyle/>
          <a:p>
            <a:pPr marL="285750" indent="-285750">
              <a:buFont typeface="Arial" panose="020B0604020202020204" pitchFamily="34" charset="0"/>
              <a:buChar char="•"/>
            </a:pPr>
            <a:r>
              <a:rPr lang="en-US" sz="1800" dirty="0">
                <a:solidFill>
                  <a:schemeClr val="bg2">
                    <a:lumMod val="50000"/>
                  </a:schemeClr>
                </a:solidFill>
              </a:rPr>
              <a:t>relationships between symptoms and </a:t>
            </a:r>
            <a:r>
              <a:rPr lang="en-US" sz="1800" dirty="0" smtClean="0">
                <a:solidFill>
                  <a:schemeClr val="bg2">
                    <a:lumMod val="50000"/>
                  </a:schemeClr>
                </a:solidFill>
              </a:rPr>
              <a:t>illnesses</a:t>
            </a:r>
          </a:p>
          <a:p>
            <a:pPr marL="285750" indent="-285750">
              <a:buFont typeface="Arial" panose="020B0604020202020204" pitchFamily="34" charset="0"/>
              <a:buChar char="•"/>
            </a:pPr>
            <a:r>
              <a:rPr lang="en-US" sz="1800" dirty="0" smtClean="0">
                <a:solidFill>
                  <a:schemeClr val="bg2">
                    <a:lumMod val="50000"/>
                  </a:schemeClr>
                </a:solidFill>
              </a:rPr>
              <a:t>diagnosis </a:t>
            </a:r>
            <a:r>
              <a:rPr lang="en-US" sz="1800" dirty="0">
                <a:solidFill>
                  <a:schemeClr val="bg2">
                    <a:lumMod val="50000"/>
                  </a:schemeClr>
                </a:solidFill>
              </a:rPr>
              <a:t>and patient characteristics and treatments </a:t>
            </a:r>
            <a:endParaRPr lang="en-US" sz="1800" dirty="0" smtClean="0">
              <a:solidFill>
                <a:schemeClr val="bg2">
                  <a:lumMod val="50000"/>
                </a:schemeClr>
              </a:solidFill>
            </a:endParaRPr>
          </a:p>
          <a:p>
            <a:pPr marL="285750" indent="-285750">
              <a:buFont typeface="Arial" panose="020B0604020202020204" pitchFamily="34" charset="0"/>
              <a:buChar char="•"/>
            </a:pPr>
            <a:r>
              <a:rPr lang="en-US" sz="1800" dirty="0" smtClean="0">
                <a:solidFill>
                  <a:schemeClr val="bg2">
                    <a:lumMod val="50000"/>
                  </a:schemeClr>
                </a:solidFill>
              </a:rPr>
              <a:t>genes </a:t>
            </a:r>
            <a:r>
              <a:rPr lang="en-US" sz="1800" dirty="0">
                <a:solidFill>
                  <a:schemeClr val="bg2">
                    <a:lumMod val="50000"/>
                  </a:schemeClr>
                </a:solidFill>
              </a:rPr>
              <a:t>and their functions </a:t>
            </a:r>
            <a:r>
              <a:rPr lang="en-US" sz="1800" dirty="0" smtClean="0">
                <a:solidFill>
                  <a:schemeClr val="bg2">
                    <a:lumMod val="50000"/>
                  </a:schemeClr>
                </a:solidFill>
              </a:rPr>
              <a:t>(genomics </a:t>
            </a:r>
            <a:r>
              <a:rPr lang="en-US" sz="1800" dirty="0">
                <a:solidFill>
                  <a:schemeClr val="bg2">
                    <a:lumMod val="50000"/>
                  </a:schemeClr>
                </a:solidFill>
              </a:rPr>
              <a:t>projects)</a:t>
            </a:r>
            <a:endParaRPr lang="en-US" sz="1800" dirty="0"/>
          </a:p>
        </p:txBody>
      </p:sp>
      <p:sp>
        <p:nvSpPr>
          <p:cNvPr id="7" name="Content Placeholder 2"/>
          <p:cNvSpPr txBox="1">
            <a:spLocks/>
          </p:cNvSpPr>
          <p:nvPr/>
        </p:nvSpPr>
        <p:spPr>
          <a:xfrm>
            <a:off x="838200" y="1611868"/>
            <a:ext cx="10515600" cy="369332"/>
          </a:xfrm>
          <a:prstGeom prst="rect">
            <a:avLst/>
          </a:prstGeom>
        </p:spPr>
        <p:txBody>
          <a:bodyPr vert="horz" wrap="square" lIns="91440" tIns="45720" rIns="91440" bIns="45720" rtlCol="0" anchor="b">
            <a:sp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FFA63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66700" indent="-266700"/>
            <a:r>
              <a:rPr lang="en-US" sz="2000" dirty="0" smtClean="0">
                <a:solidFill>
                  <a:schemeClr val="accent5"/>
                </a:solidFill>
              </a:rPr>
              <a:t>Representative applications of association rule mining includes:</a:t>
            </a:r>
            <a:endParaRPr lang="en-US" sz="2000" dirty="0">
              <a:solidFill>
                <a:schemeClr val="accent5"/>
              </a:solidFill>
            </a:endParaRPr>
          </a:p>
        </p:txBody>
      </p:sp>
    </p:spTree>
    <p:extLst>
      <p:ext uri="{BB962C8B-B14F-4D97-AF65-F5344CB8AC3E}">
        <p14:creationId xmlns:p14="http://schemas.microsoft.com/office/powerpoint/2010/main" val="12839197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10515600" cy="590931"/>
          </a:xfrm>
        </p:spPr>
        <p:txBody>
          <a:bodyPr wrap="square">
            <a:spAutoFit/>
          </a:bodyPr>
          <a:lstStyle/>
          <a:p>
            <a:r>
              <a:rPr lang="en-US" sz="3600" b="0" dirty="0"/>
              <a:t>Association Rule </a:t>
            </a:r>
            <a:r>
              <a:rPr lang="en-US" sz="3600" b="0" dirty="0" smtClean="0"/>
              <a:t>Mining</a:t>
            </a:r>
            <a:endParaRPr lang="en-US" b="0" dirty="0"/>
          </a:p>
        </p:txBody>
      </p:sp>
      <p:sp>
        <p:nvSpPr>
          <p:cNvPr id="3" name="Content Placeholder 2"/>
          <p:cNvSpPr>
            <a:spLocks noGrp="1"/>
          </p:cNvSpPr>
          <p:nvPr>
            <p:ph idx="1"/>
          </p:nvPr>
        </p:nvSpPr>
        <p:spPr>
          <a:xfrm>
            <a:off x="457200" y="1657154"/>
            <a:ext cx="10515600" cy="2305246"/>
          </a:xfrm>
        </p:spPr>
        <p:txBody>
          <a:bodyPr wrap="square">
            <a:spAutoFit/>
          </a:bodyPr>
          <a:lstStyle/>
          <a:p>
            <a:pPr marL="266700" indent="-266700"/>
            <a:r>
              <a:rPr lang="en-US" sz="2000" dirty="0"/>
              <a:t>Several algorithms are developed for discovering (identifying) association rules</a:t>
            </a:r>
          </a:p>
          <a:p>
            <a:pPr marL="854075" lvl="1" indent="-295275"/>
            <a:r>
              <a:rPr lang="en-US" sz="1800" dirty="0" err="1"/>
              <a:t>Apriori</a:t>
            </a:r>
            <a:endParaRPr lang="en-US" sz="1800" dirty="0"/>
          </a:p>
          <a:p>
            <a:pPr marL="854075" lvl="1" indent="-295275"/>
            <a:r>
              <a:rPr lang="en-US" sz="1800" dirty="0" err="1"/>
              <a:t>Eclat</a:t>
            </a:r>
            <a:endParaRPr lang="en-US" sz="1800" dirty="0"/>
          </a:p>
          <a:p>
            <a:pPr marL="854075" lvl="1" indent="-295275"/>
            <a:r>
              <a:rPr lang="en-US" sz="1800" spc="-300" dirty="0"/>
              <a:t>F </a:t>
            </a:r>
            <a:r>
              <a:rPr lang="en-US" sz="1800" dirty="0"/>
              <a:t>P-Growth</a:t>
            </a:r>
          </a:p>
          <a:p>
            <a:pPr marL="854075" lvl="1" indent="-295275"/>
            <a:r>
              <a:rPr lang="en-US" sz="1800" dirty="0"/>
              <a:t>+ Derivatives and hybrids of the three</a:t>
            </a:r>
          </a:p>
          <a:p>
            <a:pPr marL="266700" indent="-266700"/>
            <a:r>
              <a:rPr lang="en-US" sz="2000" dirty="0"/>
              <a:t>The algorithms help identify </a:t>
            </a:r>
            <a:r>
              <a:rPr lang="en-US" sz="2000" dirty="0">
                <a:solidFill>
                  <a:schemeClr val="accent5">
                    <a:lumMod val="75000"/>
                  </a:schemeClr>
                </a:solidFill>
              </a:rPr>
              <a:t>the frequent item sets, </a:t>
            </a:r>
            <a:r>
              <a:rPr lang="en-US" sz="2000" dirty="0"/>
              <a:t>which are, then converted to </a:t>
            </a:r>
            <a:r>
              <a:rPr lang="en-US" sz="2000" dirty="0" smtClean="0"/>
              <a:t>association rules</a:t>
            </a:r>
            <a:endParaRPr lang="en-US" sz="2000" dirty="0"/>
          </a:p>
        </p:txBody>
      </p:sp>
    </p:spTree>
    <p:extLst>
      <p:ext uri="{BB962C8B-B14F-4D97-AF65-F5344CB8AC3E}">
        <p14:creationId xmlns:p14="http://schemas.microsoft.com/office/powerpoint/2010/main" val="12458010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10515600" cy="590931"/>
          </a:xfrm>
        </p:spPr>
        <p:txBody>
          <a:bodyPr wrap="square">
            <a:spAutoFit/>
          </a:bodyPr>
          <a:lstStyle/>
          <a:p>
            <a:r>
              <a:rPr lang="en-US" sz="3600" b="0" dirty="0"/>
              <a:t>Association Rule </a:t>
            </a:r>
            <a:r>
              <a:rPr lang="en-US" sz="3600" b="0" dirty="0" smtClean="0"/>
              <a:t>Mining – </a:t>
            </a:r>
            <a:r>
              <a:rPr lang="en-US" sz="3600" b="0" dirty="0" err="1" smtClean="0"/>
              <a:t>Apriori</a:t>
            </a:r>
            <a:r>
              <a:rPr lang="en-US" sz="3600" b="0" dirty="0" smtClean="0"/>
              <a:t> Algorithm</a:t>
            </a:r>
            <a:endParaRPr lang="en-US" b="0" dirty="0"/>
          </a:p>
        </p:txBody>
      </p:sp>
      <p:sp>
        <p:nvSpPr>
          <p:cNvPr id="3" name="Content Placeholder 2"/>
          <p:cNvSpPr>
            <a:spLocks noGrp="1"/>
          </p:cNvSpPr>
          <p:nvPr>
            <p:ph idx="1"/>
          </p:nvPr>
        </p:nvSpPr>
        <p:spPr>
          <a:xfrm>
            <a:off x="476250" y="1219200"/>
            <a:ext cx="10515600" cy="1778949"/>
          </a:xfrm>
        </p:spPr>
        <p:txBody>
          <a:bodyPr wrap="square">
            <a:spAutoFit/>
          </a:bodyPr>
          <a:lstStyle/>
          <a:p>
            <a:pPr marL="285750" lvl="1" indent="-285750">
              <a:spcBef>
                <a:spcPts val="1000"/>
              </a:spcBef>
              <a:buClr>
                <a:schemeClr val="tx1"/>
              </a:buClr>
              <a:tabLst>
                <a:tab pos="542925" algn="l"/>
              </a:tabLst>
            </a:pPr>
            <a:r>
              <a:rPr lang="en-US" sz="2000" dirty="0">
                <a:solidFill>
                  <a:srgbClr val="FF0000"/>
                </a:solidFill>
              </a:rPr>
              <a:t>Finds </a:t>
            </a:r>
            <a:r>
              <a:rPr lang="en-US" sz="2000" dirty="0">
                <a:solidFill>
                  <a:srgbClr val="FF0000"/>
                </a:solidFill>
              </a:rPr>
              <a:t>subsets that are common to at least a minimum number of the </a:t>
            </a:r>
            <a:r>
              <a:rPr lang="en-US" sz="2000" dirty="0" err="1">
                <a:solidFill>
                  <a:srgbClr val="FF0000"/>
                </a:solidFill>
              </a:rPr>
              <a:t>itemsets</a:t>
            </a:r>
            <a:endParaRPr lang="en-US" sz="2000" dirty="0">
              <a:solidFill>
                <a:srgbClr val="FF0000"/>
              </a:solidFill>
            </a:endParaRPr>
          </a:p>
          <a:p>
            <a:pPr marL="285750" lvl="1" indent="-285750">
              <a:spcBef>
                <a:spcPts val="1000"/>
              </a:spcBef>
              <a:buClr>
                <a:schemeClr val="tx1"/>
              </a:buClr>
              <a:tabLst>
                <a:tab pos="542925" algn="l"/>
              </a:tabLst>
            </a:pPr>
            <a:r>
              <a:rPr lang="en-US" sz="2000" dirty="0">
                <a:solidFill>
                  <a:srgbClr val="FF0000"/>
                </a:solidFill>
              </a:rPr>
              <a:t>Uses a bottom-up approach</a:t>
            </a:r>
          </a:p>
          <a:p>
            <a:pPr marL="742950" lvl="2" indent="-285750">
              <a:spcBef>
                <a:spcPts val="1000"/>
              </a:spcBef>
              <a:buClr>
                <a:schemeClr val="tx1"/>
              </a:buClr>
              <a:tabLst>
                <a:tab pos="542925" algn="l"/>
              </a:tabLst>
            </a:pPr>
            <a:r>
              <a:rPr lang="en-US" sz="1800" dirty="0">
                <a:solidFill>
                  <a:srgbClr val="FF0000"/>
                </a:solidFill>
              </a:rPr>
              <a:t>frequent subsets are extended one item at a time (the size of frequent subsets increases from one-item subsets to two-item subsets, then three-item subsets, and so on), and </a:t>
            </a:r>
          </a:p>
          <a:p>
            <a:pPr marL="742950" lvl="2" indent="-285750">
              <a:spcBef>
                <a:spcPts val="1000"/>
              </a:spcBef>
              <a:buClr>
                <a:schemeClr val="tx1"/>
              </a:buClr>
              <a:tabLst>
                <a:tab pos="542925" algn="l"/>
              </a:tabLst>
            </a:pPr>
            <a:r>
              <a:rPr lang="en-US" sz="1800" dirty="0">
                <a:solidFill>
                  <a:srgbClr val="FF0000"/>
                </a:solidFill>
              </a:rPr>
              <a:t>groups of candidates at each level are tested against the data for minimum support. </a:t>
            </a:r>
          </a:p>
        </p:txBody>
      </p:sp>
      <p:pic>
        <p:nvPicPr>
          <p:cNvPr id="4" name="Picture 2" descr="The first step is called Raw Transaction Data. The information displayed is as follows:&#10;Transaction No 1001234; SKUs (item no.) 1. 2. 3. 4&#10;Transaction No 1001235; SKUs (item no.) 2. 3. 4&#10;Transaction No 1001236; SKUs (item no.) 2. 3.&#10;Transaction No 1001237; SKUs (item no.) 1. 2. 4&#10;Transaction No 1001238; SKUs (item no.) 1. 2. 3. 4&#10;Transaction No 1001239; SKUs (item no.) 2.4&#10;The second step is called One-Item Itemsets. The information displayed is as follows:&#10;Itemset (SKUs) 1; Support 3&#10;Itemset (SKUs) 2; Support 6&#10;Itemset (SKUs) 3; Support 4&#10;Itemset (SKUs) 4; Support 5&#10;The third step is called Two-Item Itemsets. The information displayed is as follows:&#10;Itemset (SKUs) 1.2; Support 3&#10;Itemset (SKUs) 1.3; Support 2&#10;Itemset (SKUs) 1.4; Support 3&#10;Itemset (SKUs) 2.3; Support 4&#10;Itemset (SKUs) 2.4; Support 5&#10;Itemset (SKUs) 3.4; Support 3&#10;The fourth step is called Three-Item Itemsets. The information displayed is as follows:&#10;Itemset (SKUs) 1.2.4; Support 3&#10;Itemset (SKUs) 2.3.4; Support 3"/>
          <p:cNvPicPr>
            <a:picLocks noChangeAspect="1" noChangeArrowheads="1"/>
          </p:cNvPicPr>
          <p:nvPr/>
        </p:nvPicPr>
        <p:blipFill rotWithShape="1">
          <a:blip r:embed="rId3">
            <a:extLst>
              <a:ext uri="{28A0092B-C50C-407E-A947-70E740481C1C}">
                <a14:useLocalDpi xmlns:a14="http://schemas.microsoft.com/office/drawing/2010/main" val="0"/>
              </a:ext>
            </a:extLst>
          </a:blip>
          <a:srcRect b="6587"/>
          <a:stretch/>
        </p:blipFill>
        <p:spPr bwMode="auto">
          <a:xfrm>
            <a:off x="3200400" y="3124200"/>
            <a:ext cx="6942804" cy="2552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1311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6969"/>
            <a:ext cx="10515600" cy="590931"/>
          </a:xfrm>
        </p:spPr>
        <p:txBody>
          <a:bodyPr wrap="square">
            <a:spAutoFit/>
          </a:bodyPr>
          <a:lstStyle/>
          <a:p>
            <a:r>
              <a:rPr lang="en-US" sz="3600" b="0" dirty="0" smtClean="0">
                <a:latin typeface="+mj-lt"/>
              </a:rPr>
              <a:t>Popular Data </a:t>
            </a:r>
            <a:r>
              <a:rPr lang="en-US" sz="3600" b="0" dirty="0">
                <a:latin typeface="+mj-lt"/>
              </a:rPr>
              <a:t>Mining Software Tools</a:t>
            </a:r>
          </a:p>
        </p:txBody>
      </p:sp>
      <p:sp>
        <p:nvSpPr>
          <p:cNvPr id="3" name="Content Placeholder 2"/>
          <p:cNvSpPr>
            <a:spLocks noGrp="1"/>
          </p:cNvSpPr>
          <p:nvPr>
            <p:ph idx="1"/>
          </p:nvPr>
        </p:nvSpPr>
        <p:spPr>
          <a:xfrm>
            <a:off x="533400" y="1472622"/>
            <a:ext cx="10515600" cy="3162404"/>
          </a:xfrm>
        </p:spPr>
        <p:txBody>
          <a:bodyPr wrap="square">
            <a:spAutoFit/>
          </a:bodyPr>
          <a:lstStyle/>
          <a:p>
            <a:pPr marL="266700" indent="-266700">
              <a:buSzPct val="100000"/>
            </a:pPr>
            <a:r>
              <a:rPr lang="en-US" sz="2000" dirty="0">
                <a:solidFill>
                  <a:schemeClr val="bg2">
                    <a:lumMod val="50000"/>
                  </a:schemeClr>
                </a:solidFill>
              </a:rPr>
              <a:t>Commercial </a:t>
            </a:r>
          </a:p>
          <a:p>
            <a:pPr lvl="1"/>
            <a:r>
              <a:rPr lang="en-US" sz="2000" spc="-300" dirty="0">
                <a:solidFill>
                  <a:schemeClr val="bg2">
                    <a:lumMod val="50000"/>
                  </a:schemeClr>
                </a:solidFill>
              </a:rPr>
              <a:t>I B </a:t>
            </a:r>
            <a:r>
              <a:rPr lang="en-US" sz="2000" dirty="0">
                <a:solidFill>
                  <a:schemeClr val="bg2">
                    <a:lumMod val="50000"/>
                  </a:schemeClr>
                </a:solidFill>
              </a:rPr>
              <a:t>M </a:t>
            </a:r>
            <a:r>
              <a:rPr lang="en-US" sz="2000" spc="-300" dirty="0">
                <a:solidFill>
                  <a:schemeClr val="bg2">
                    <a:lumMod val="50000"/>
                  </a:schemeClr>
                </a:solidFill>
              </a:rPr>
              <a:t>S P S </a:t>
            </a:r>
            <a:r>
              <a:rPr lang="en-US" sz="2000" dirty="0" err="1">
                <a:solidFill>
                  <a:schemeClr val="bg2">
                    <a:lumMod val="50000"/>
                  </a:schemeClr>
                </a:solidFill>
              </a:rPr>
              <a:t>S</a:t>
            </a:r>
            <a:r>
              <a:rPr lang="en-US" sz="2000" dirty="0">
                <a:solidFill>
                  <a:schemeClr val="bg2">
                    <a:lumMod val="50000"/>
                  </a:schemeClr>
                </a:solidFill>
              </a:rPr>
              <a:t> </a:t>
            </a:r>
            <a:r>
              <a:rPr lang="en-US" sz="2000" dirty="0" smtClean="0">
                <a:solidFill>
                  <a:schemeClr val="bg2">
                    <a:lumMod val="50000"/>
                  </a:schemeClr>
                </a:solidFill>
              </a:rPr>
              <a:t>Modeler</a:t>
            </a:r>
            <a:endParaRPr lang="en-US" sz="2000" dirty="0">
              <a:solidFill>
                <a:schemeClr val="bg2">
                  <a:lumMod val="50000"/>
                </a:schemeClr>
              </a:solidFill>
            </a:endParaRPr>
          </a:p>
          <a:p>
            <a:pPr lvl="1"/>
            <a:r>
              <a:rPr lang="en-US" sz="2000" spc="-300" dirty="0">
                <a:solidFill>
                  <a:schemeClr val="bg2">
                    <a:lumMod val="50000"/>
                  </a:schemeClr>
                </a:solidFill>
              </a:rPr>
              <a:t>S A </a:t>
            </a:r>
            <a:r>
              <a:rPr lang="en-US" sz="2000" dirty="0">
                <a:solidFill>
                  <a:schemeClr val="bg2">
                    <a:lumMod val="50000"/>
                  </a:schemeClr>
                </a:solidFill>
              </a:rPr>
              <a:t>S Enterprise Miner</a:t>
            </a:r>
          </a:p>
          <a:p>
            <a:pPr lvl="1"/>
            <a:r>
              <a:rPr lang="en-US" sz="2000" dirty="0" err="1">
                <a:solidFill>
                  <a:schemeClr val="bg2">
                    <a:lumMod val="50000"/>
                  </a:schemeClr>
                </a:solidFill>
              </a:rPr>
              <a:t>Statistica</a:t>
            </a:r>
            <a:r>
              <a:rPr lang="en-US" sz="2000" dirty="0">
                <a:solidFill>
                  <a:schemeClr val="bg2">
                    <a:lumMod val="50000"/>
                  </a:schemeClr>
                </a:solidFill>
              </a:rPr>
              <a:t> - Dell/</a:t>
            </a:r>
            <a:r>
              <a:rPr lang="en-US" sz="2000" dirty="0" err="1">
                <a:solidFill>
                  <a:schemeClr val="bg2">
                    <a:lumMod val="50000"/>
                  </a:schemeClr>
                </a:solidFill>
              </a:rPr>
              <a:t>Statsoft</a:t>
            </a:r>
            <a:r>
              <a:rPr lang="en-US" sz="2000" dirty="0">
                <a:solidFill>
                  <a:schemeClr val="bg2">
                    <a:lumMod val="50000"/>
                  </a:schemeClr>
                </a:solidFill>
              </a:rPr>
              <a:t> </a:t>
            </a:r>
          </a:p>
          <a:p>
            <a:pPr marL="266700" indent="-266700">
              <a:buSzPct val="100000"/>
            </a:pPr>
            <a:r>
              <a:rPr lang="en-US" sz="2000" dirty="0">
                <a:solidFill>
                  <a:schemeClr val="bg2">
                    <a:lumMod val="50000"/>
                  </a:schemeClr>
                </a:solidFill>
              </a:rPr>
              <a:t>Free and/or Open Source</a:t>
            </a:r>
          </a:p>
          <a:p>
            <a:pPr lvl="1"/>
            <a:r>
              <a:rPr lang="en-US" sz="2000" spc="-300" dirty="0">
                <a:solidFill>
                  <a:schemeClr val="bg2">
                    <a:lumMod val="50000"/>
                  </a:schemeClr>
                </a:solidFill>
              </a:rPr>
              <a:t>K N I M </a:t>
            </a:r>
            <a:r>
              <a:rPr lang="en-US" sz="2000" dirty="0">
                <a:solidFill>
                  <a:schemeClr val="bg2">
                    <a:lumMod val="50000"/>
                  </a:schemeClr>
                </a:solidFill>
              </a:rPr>
              <a:t>E</a:t>
            </a:r>
          </a:p>
          <a:p>
            <a:pPr lvl="1"/>
            <a:r>
              <a:rPr lang="en-US" sz="2000" dirty="0" err="1">
                <a:solidFill>
                  <a:schemeClr val="bg2">
                    <a:lumMod val="50000"/>
                  </a:schemeClr>
                </a:solidFill>
              </a:rPr>
              <a:t>RapidMiner</a:t>
            </a:r>
            <a:endParaRPr lang="en-US" sz="2000" dirty="0">
              <a:solidFill>
                <a:schemeClr val="bg2">
                  <a:lumMod val="50000"/>
                </a:schemeClr>
              </a:solidFill>
            </a:endParaRPr>
          </a:p>
          <a:p>
            <a:pPr lvl="1"/>
            <a:r>
              <a:rPr lang="en-US" sz="2000" dirty="0" err="1">
                <a:solidFill>
                  <a:schemeClr val="bg2">
                    <a:lumMod val="50000"/>
                  </a:schemeClr>
                </a:solidFill>
              </a:rPr>
              <a:t>Weka</a:t>
            </a:r>
            <a:endParaRPr lang="en-US" sz="2000" dirty="0">
              <a:solidFill>
                <a:schemeClr val="bg2">
                  <a:lumMod val="50000"/>
                </a:schemeClr>
              </a:solidFill>
            </a:endParaRPr>
          </a:p>
          <a:p>
            <a:pPr lvl="1"/>
            <a:r>
              <a:rPr lang="en-US" sz="2000" dirty="0" smtClean="0">
                <a:solidFill>
                  <a:schemeClr val="bg2">
                    <a:lumMod val="50000"/>
                  </a:schemeClr>
                </a:solidFill>
              </a:rPr>
              <a:t>R</a:t>
            </a:r>
            <a:endParaRPr lang="en-US" sz="2000" dirty="0">
              <a:solidFill>
                <a:schemeClr val="bg2">
                  <a:lumMod val="50000"/>
                </a:schemeClr>
              </a:solidFill>
            </a:endParaRPr>
          </a:p>
        </p:txBody>
      </p:sp>
    </p:spTree>
    <p:extLst>
      <p:ext uri="{BB962C8B-B14F-4D97-AF65-F5344CB8AC3E}">
        <p14:creationId xmlns:p14="http://schemas.microsoft.com/office/powerpoint/2010/main" val="2200428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9788" y="1447800"/>
            <a:ext cx="5157787" cy="483128"/>
          </a:xfrm>
        </p:spPr>
        <p:txBody>
          <a:bodyPr>
            <a:normAutofit/>
          </a:bodyPr>
          <a:lstStyle/>
          <a:p>
            <a:r>
              <a:rPr lang="en-US" sz="2000" dirty="0" smtClean="0">
                <a:solidFill>
                  <a:schemeClr val="accent5"/>
                </a:solidFill>
              </a:rPr>
              <a:t>Myth</a:t>
            </a:r>
            <a:endParaRPr lang="en-US" sz="2000" dirty="0">
              <a:solidFill>
                <a:schemeClr val="accent5"/>
              </a:solidFill>
            </a:endParaRPr>
          </a:p>
        </p:txBody>
      </p:sp>
      <p:sp>
        <p:nvSpPr>
          <p:cNvPr id="3" name="Text Placeholder 2"/>
          <p:cNvSpPr>
            <a:spLocks noGrp="1"/>
          </p:cNvSpPr>
          <p:nvPr>
            <p:ph type="body" sz="quarter" idx="3"/>
          </p:nvPr>
        </p:nvSpPr>
        <p:spPr>
          <a:xfrm>
            <a:off x="6172200" y="1447800"/>
            <a:ext cx="5183188" cy="483128"/>
          </a:xfrm>
        </p:spPr>
        <p:txBody>
          <a:bodyPr>
            <a:normAutofit/>
          </a:bodyPr>
          <a:lstStyle/>
          <a:p>
            <a:r>
              <a:rPr lang="en-US" sz="2000" dirty="0" smtClean="0">
                <a:solidFill>
                  <a:schemeClr val="accent5"/>
                </a:solidFill>
              </a:rPr>
              <a:t>Reality</a:t>
            </a:r>
            <a:endParaRPr lang="en-US" sz="2000" dirty="0">
              <a:solidFill>
                <a:schemeClr val="accent5"/>
              </a:solidFill>
            </a:endParaRPr>
          </a:p>
        </p:txBody>
      </p:sp>
      <p:sp>
        <p:nvSpPr>
          <p:cNvPr id="4" name="Title 3"/>
          <p:cNvSpPr>
            <a:spLocks noGrp="1"/>
          </p:cNvSpPr>
          <p:nvPr>
            <p:ph type="title"/>
          </p:nvPr>
        </p:nvSpPr>
        <p:spPr>
          <a:xfrm>
            <a:off x="925286" y="311258"/>
            <a:ext cx="10515600" cy="1090113"/>
          </a:xfrm>
        </p:spPr>
        <p:txBody>
          <a:bodyPr>
            <a:normAutofit/>
          </a:bodyPr>
          <a:lstStyle/>
          <a:p>
            <a:r>
              <a:rPr lang="en-IN" sz="3600" b="0" dirty="0"/>
              <a:t>Data Mining Myths</a:t>
            </a:r>
            <a:endParaRPr lang="en-US" sz="3600" b="0" dirty="0"/>
          </a:p>
        </p:txBody>
      </p:sp>
      <p:sp>
        <p:nvSpPr>
          <p:cNvPr id="5" name="Content Placeholder 4"/>
          <p:cNvSpPr>
            <a:spLocks noGrp="1"/>
          </p:cNvSpPr>
          <p:nvPr>
            <p:ph idx="13"/>
          </p:nvPr>
        </p:nvSpPr>
        <p:spPr>
          <a:xfrm>
            <a:off x="838200" y="2081968"/>
            <a:ext cx="5170714" cy="3251419"/>
          </a:xfrm>
        </p:spPr>
        <p:txBody>
          <a:bodyPr>
            <a:normAutofit/>
          </a:bodyPr>
          <a:lstStyle/>
          <a:p>
            <a:pPr marL="285750" indent="-285750" fontAlgn="t">
              <a:buFont typeface="Arial" panose="020B0604020202020204" pitchFamily="34" charset="0"/>
              <a:buChar char="•"/>
            </a:pPr>
            <a:r>
              <a:rPr lang="en-IN" sz="1800" dirty="0" smtClean="0">
                <a:solidFill>
                  <a:schemeClr val="bg2">
                    <a:lumMod val="50000"/>
                  </a:schemeClr>
                </a:solidFill>
              </a:rPr>
              <a:t>Data </a:t>
            </a:r>
            <a:r>
              <a:rPr lang="en-IN" sz="1800" dirty="0">
                <a:solidFill>
                  <a:schemeClr val="bg2">
                    <a:lumMod val="50000"/>
                  </a:schemeClr>
                </a:solidFill>
              </a:rPr>
              <a:t>mining provides instant, crystal-ball-like predictions.</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Data mining is not yet viable for mainstream business applications.</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Data mining requires a separate, dedicated database.</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Only those with advanced degrees can do data mining.</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Data mining is only for large firms that have lots of customer data</a:t>
            </a:r>
            <a:r>
              <a:rPr lang="en-IN" sz="1800" dirty="0">
                <a:solidFill>
                  <a:schemeClr val="bg2">
                    <a:lumMod val="50000"/>
                  </a:schemeClr>
                </a:solidFill>
              </a:rPr>
              <a:t>.</a:t>
            </a:r>
            <a:endParaRPr lang="en-US" sz="1800" dirty="0">
              <a:solidFill>
                <a:schemeClr val="bg2">
                  <a:lumMod val="50000"/>
                </a:schemeClr>
              </a:solidFill>
            </a:endParaRPr>
          </a:p>
        </p:txBody>
      </p:sp>
      <p:sp>
        <p:nvSpPr>
          <p:cNvPr id="6" name="Content Placeholder 5"/>
          <p:cNvSpPr>
            <a:spLocks noGrp="1"/>
          </p:cNvSpPr>
          <p:nvPr>
            <p:ph idx="14"/>
          </p:nvPr>
        </p:nvSpPr>
        <p:spPr>
          <a:xfrm>
            <a:off x="6183086" y="2081967"/>
            <a:ext cx="5170714" cy="3251419"/>
          </a:xfrm>
        </p:spPr>
        <p:txBody>
          <a:bodyPr>
            <a:noAutofit/>
          </a:bodyPr>
          <a:lstStyle/>
          <a:p>
            <a:pPr marL="285750" indent="-285750" fontAlgn="t">
              <a:buFont typeface="Arial" panose="020B0604020202020204" pitchFamily="34" charset="0"/>
              <a:buChar char="•"/>
            </a:pPr>
            <a:r>
              <a:rPr lang="en-IN" sz="1800" dirty="0">
                <a:solidFill>
                  <a:schemeClr val="bg2">
                    <a:lumMod val="50000"/>
                  </a:schemeClr>
                </a:solidFill>
              </a:rPr>
              <a:t>Data mining is a multistep process that requires deliberate, proactive design and use.</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The current state of the art is ready for almost any business type and/or size.</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smtClean="0">
                <a:solidFill>
                  <a:schemeClr val="bg2">
                    <a:lumMod val="50000"/>
                  </a:schemeClr>
                </a:solidFill>
              </a:rPr>
              <a:t>Advances </a:t>
            </a:r>
            <a:r>
              <a:rPr lang="en-IN" sz="1800" dirty="0">
                <a:solidFill>
                  <a:schemeClr val="bg2">
                    <a:lumMod val="50000"/>
                  </a:schemeClr>
                </a:solidFill>
              </a:rPr>
              <a:t>in database </a:t>
            </a:r>
            <a:r>
              <a:rPr lang="en-IN" sz="1800" dirty="0" smtClean="0">
                <a:solidFill>
                  <a:schemeClr val="bg2">
                    <a:lumMod val="50000"/>
                  </a:schemeClr>
                </a:solidFill>
              </a:rPr>
              <a:t>technology means </a:t>
            </a:r>
            <a:r>
              <a:rPr lang="en-IN" sz="1800" dirty="0">
                <a:solidFill>
                  <a:schemeClr val="bg2">
                    <a:lumMod val="50000"/>
                  </a:schemeClr>
                </a:solidFill>
              </a:rPr>
              <a:t>a dedicated database is not required.</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Newer Web-based tools enable managers of all educational levels to do data mining.</a:t>
            </a:r>
            <a:endParaRPr lang="en-US" sz="1800" dirty="0">
              <a:solidFill>
                <a:schemeClr val="bg2">
                  <a:lumMod val="50000"/>
                </a:schemeClr>
              </a:solidFill>
            </a:endParaRPr>
          </a:p>
          <a:p>
            <a:pPr marL="285750" indent="-285750" fontAlgn="t">
              <a:buFont typeface="Arial" panose="020B0604020202020204" pitchFamily="34" charset="0"/>
              <a:buChar char="•"/>
            </a:pPr>
            <a:r>
              <a:rPr lang="en-IN" sz="1800" dirty="0">
                <a:solidFill>
                  <a:schemeClr val="bg2">
                    <a:lumMod val="50000"/>
                  </a:schemeClr>
                </a:solidFill>
              </a:rPr>
              <a:t>If the data accurately reflect the business or its customers, any company can use data mining.</a:t>
            </a:r>
            <a:endParaRPr lang="en-US" sz="1800" dirty="0">
              <a:solidFill>
                <a:schemeClr val="bg2">
                  <a:lumMod val="50000"/>
                </a:schemeClr>
              </a:solidFill>
            </a:endParaRPr>
          </a:p>
        </p:txBody>
      </p:sp>
    </p:spTree>
    <p:extLst>
      <p:ext uri="{BB962C8B-B14F-4D97-AF65-F5344CB8AC3E}">
        <p14:creationId xmlns:p14="http://schemas.microsoft.com/office/powerpoint/2010/main" val="38044036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414934"/>
            <a:ext cx="10515600" cy="1090113"/>
          </a:xfrm>
        </p:spPr>
        <p:txBody>
          <a:bodyPr wrap="square">
            <a:spAutoFit/>
          </a:bodyPr>
          <a:lstStyle/>
          <a:p>
            <a:r>
              <a:rPr lang="en-IN" sz="3600" dirty="0">
                <a:latin typeface="+mn-lt"/>
              </a:rPr>
              <a:t>Data Mining Mistakes</a:t>
            </a:r>
            <a:endParaRPr lang="en-US" sz="3600" dirty="0">
              <a:latin typeface="+mn-lt"/>
            </a:endParaRPr>
          </a:p>
        </p:txBody>
      </p:sp>
      <p:sp>
        <p:nvSpPr>
          <p:cNvPr id="3" name="Content Placeholder 2"/>
          <p:cNvSpPr>
            <a:spLocks noGrp="1"/>
          </p:cNvSpPr>
          <p:nvPr>
            <p:ph idx="1"/>
          </p:nvPr>
        </p:nvSpPr>
        <p:spPr>
          <a:xfrm>
            <a:off x="381000" y="1466947"/>
            <a:ext cx="10515600" cy="1990288"/>
          </a:xfrm>
        </p:spPr>
        <p:txBody>
          <a:bodyPr wrap="square">
            <a:spAutoFit/>
          </a:bodyPr>
          <a:lstStyle/>
          <a:p>
            <a:pPr marL="285750" lvl="1" indent="-285750">
              <a:spcBef>
                <a:spcPts val="1000"/>
              </a:spcBef>
              <a:buClr>
                <a:schemeClr val="tx1"/>
              </a:buClr>
              <a:buSzPct val="80000"/>
              <a:tabLst>
                <a:tab pos="542925" algn="l"/>
              </a:tabLst>
            </a:pPr>
            <a:r>
              <a:rPr lang="en-US" sz="2000" dirty="0">
                <a:solidFill>
                  <a:srgbClr val="FF0000"/>
                </a:solidFill>
              </a:rPr>
              <a:t>Selecting the wrong problem for data mining</a:t>
            </a:r>
          </a:p>
          <a:p>
            <a:pPr marL="285750" lvl="1" indent="-285750">
              <a:spcBef>
                <a:spcPts val="1000"/>
              </a:spcBef>
              <a:buClr>
                <a:schemeClr val="tx1"/>
              </a:buClr>
              <a:buSzPct val="80000"/>
              <a:tabLst>
                <a:tab pos="542925" algn="l"/>
              </a:tabLst>
            </a:pPr>
            <a:r>
              <a:rPr lang="en-US" sz="2000" dirty="0">
                <a:solidFill>
                  <a:srgbClr val="FF0000"/>
                </a:solidFill>
              </a:rPr>
              <a:t>Ignoring what your sponsor thinks data mining is and what it really can/cannot do</a:t>
            </a:r>
          </a:p>
          <a:p>
            <a:pPr marL="285750" lvl="1" indent="-285750">
              <a:spcBef>
                <a:spcPts val="1000"/>
              </a:spcBef>
              <a:buClr>
                <a:schemeClr val="tx1"/>
              </a:buClr>
              <a:buSzPct val="80000"/>
              <a:tabLst>
                <a:tab pos="542925" algn="l"/>
              </a:tabLst>
            </a:pPr>
            <a:r>
              <a:rPr lang="en-US" sz="2000" dirty="0">
                <a:solidFill>
                  <a:srgbClr val="FF0000"/>
                </a:solidFill>
              </a:rPr>
              <a:t>Beginning without the end in mind.</a:t>
            </a:r>
          </a:p>
          <a:p>
            <a:pPr marL="285750" lvl="1" indent="-285750">
              <a:spcBef>
                <a:spcPts val="1000"/>
              </a:spcBef>
              <a:buClr>
                <a:schemeClr val="tx1"/>
              </a:buClr>
              <a:buSzPct val="80000"/>
              <a:tabLst>
                <a:tab pos="542925" algn="l"/>
              </a:tabLst>
            </a:pPr>
            <a:r>
              <a:rPr lang="en-US" sz="2000" dirty="0">
                <a:solidFill>
                  <a:srgbClr val="FF0000"/>
                </a:solidFill>
              </a:rPr>
              <a:t>Not leaving </a:t>
            </a:r>
            <a:r>
              <a:rPr lang="en-US" sz="2000" dirty="0" smtClean="0">
                <a:solidFill>
                  <a:srgbClr val="FF0000"/>
                </a:solidFill>
              </a:rPr>
              <a:t>sufficient </a:t>
            </a:r>
            <a:r>
              <a:rPr lang="en-US" sz="2000" dirty="0">
                <a:solidFill>
                  <a:srgbClr val="FF0000"/>
                </a:solidFill>
              </a:rPr>
              <a:t>time for data acquisition, selection and preparation</a:t>
            </a:r>
          </a:p>
          <a:p>
            <a:pPr marL="285750" lvl="1" indent="-285750">
              <a:spcBef>
                <a:spcPts val="1000"/>
              </a:spcBef>
              <a:buClr>
                <a:schemeClr val="tx1"/>
              </a:buClr>
              <a:buSzPct val="80000"/>
              <a:tabLst>
                <a:tab pos="542925" algn="l"/>
              </a:tabLst>
            </a:pPr>
            <a:r>
              <a:rPr lang="en-US" sz="2000" dirty="0">
                <a:solidFill>
                  <a:srgbClr val="FF0000"/>
                </a:solidFill>
              </a:rPr>
              <a:t>Looking only at aggregated results and not at individual </a:t>
            </a:r>
            <a:r>
              <a:rPr lang="en-US" sz="2000" dirty="0" smtClean="0">
                <a:solidFill>
                  <a:srgbClr val="FF0000"/>
                </a:solidFill>
              </a:rPr>
              <a:t>records/predictions</a:t>
            </a:r>
            <a:endParaRPr lang="en-US" sz="2000" dirty="0">
              <a:solidFill>
                <a:srgbClr val="FF0000"/>
              </a:solidFill>
            </a:endParaRPr>
          </a:p>
        </p:txBody>
      </p:sp>
    </p:spTree>
    <p:extLst>
      <p:ext uri="{BB962C8B-B14F-4D97-AF65-F5344CB8AC3E}">
        <p14:creationId xmlns:p14="http://schemas.microsoft.com/office/powerpoint/2010/main" val="185686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38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22136"/>
            <a:ext cx="10210800" cy="590931"/>
          </a:xfrm>
        </p:spPr>
        <p:txBody>
          <a:bodyPr wrap="square">
            <a:spAutoFit/>
          </a:bodyPr>
          <a:lstStyle/>
          <a:p>
            <a:r>
              <a:rPr lang="en-IN" sz="3600" b="0" dirty="0"/>
              <a:t>Data Mining Is a Blend of Multiple Disciplines</a:t>
            </a:r>
            <a:endParaRPr lang="en-US" sz="3600" b="0" dirty="0"/>
          </a:p>
        </p:txBody>
      </p:sp>
      <p:pic>
        <p:nvPicPr>
          <p:cNvPr id="1026" name="Picture 2" descr="The various fields flowing into data mining are statistics, artificial intelligence, machine learning and pattern recognition, information visualization, database management and data warehousing, management science and information systems."/>
          <p:cNvPicPr>
            <a:picLocks noChangeAspect="1" noChangeArrowheads="1"/>
          </p:cNvPicPr>
          <p:nvPr/>
        </p:nvPicPr>
        <p:blipFill rotWithShape="1">
          <a:blip r:embed="rId3">
            <a:extLst>
              <a:ext uri="{28A0092B-C50C-407E-A947-70E740481C1C}">
                <a14:useLocalDpi xmlns:a14="http://schemas.microsoft.com/office/drawing/2010/main" val="0"/>
              </a:ext>
            </a:extLst>
          </a:blip>
          <a:srcRect b="2869"/>
          <a:stretch/>
        </p:blipFill>
        <p:spPr bwMode="auto">
          <a:xfrm>
            <a:off x="3629512" y="1447800"/>
            <a:ext cx="4600087" cy="4350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064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4"/>
            <a:ext cx="10515600" cy="590931"/>
          </a:xfrm>
        </p:spPr>
        <p:txBody>
          <a:bodyPr wrap="square">
            <a:spAutoFit/>
          </a:bodyPr>
          <a:lstStyle/>
          <a:p>
            <a:r>
              <a:rPr lang="en-IN" sz="3600" b="0" dirty="0"/>
              <a:t>Data Mining Characteristics &amp; Objectives</a:t>
            </a:r>
            <a:endParaRPr lang="en-US" sz="3600" b="0" dirty="0"/>
          </a:p>
        </p:txBody>
      </p:sp>
      <p:sp>
        <p:nvSpPr>
          <p:cNvPr id="3" name="Content Placeholder 2"/>
          <p:cNvSpPr>
            <a:spLocks noGrp="1"/>
          </p:cNvSpPr>
          <p:nvPr>
            <p:ph idx="1"/>
          </p:nvPr>
        </p:nvSpPr>
        <p:spPr>
          <a:xfrm>
            <a:off x="838200" y="2144683"/>
            <a:ext cx="10515600" cy="2949525"/>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Source of data for </a:t>
            </a:r>
            <a:r>
              <a:rPr lang="en-US" sz="2000" dirty="0" smtClean="0">
                <a:solidFill>
                  <a:srgbClr val="FF0000"/>
                </a:solidFill>
              </a:rPr>
              <a:t>DM </a:t>
            </a:r>
            <a:r>
              <a:rPr lang="en-US" sz="2000" dirty="0">
                <a:solidFill>
                  <a:srgbClr val="FF0000"/>
                </a:solidFill>
              </a:rPr>
              <a:t>is often a consolidated data warehouse (not always!).</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DM </a:t>
            </a:r>
            <a:r>
              <a:rPr lang="en-US" sz="2000" dirty="0">
                <a:solidFill>
                  <a:srgbClr val="FF0000"/>
                </a:solidFill>
              </a:rPr>
              <a:t>environment is usually a client-server or a Web-based information systems architecture.</a:t>
            </a:r>
          </a:p>
          <a:p>
            <a:pPr marL="285750" indent="-285750">
              <a:buClr>
                <a:schemeClr val="tx1"/>
              </a:buClr>
              <a:buFont typeface="Arial" panose="020B0604020202020204" pitchFamily="34" charset="0"/>
              <a:buChar char="•"/>
              <a:tabLst>
                <a:tab pos="542925" algn="l"/>
              </a:tabLst>
            </a:pPr>
            <a:r>
              <a:rPr lang="en-US" sz="2000" dirty="0">
                <a:solidFill>
                  <a:srgbClr val="FF0000"/>
                </a:solidFill>
              </a:rPr>
              <a:t>Data is the most critical ingredient for </a:t>
            </a:r>
            <a:r>
              <a:rPr lang="en-US" sz="2000" dirty="0" smtClean="0">
                <a:solidFill>
                  <a:srgbClr val="FF0000"/>
                </a:solidFill>
              </a:rPr>
              <a:t>DM </a:t>
            </a:r>
            <a:r>
              <a:rPr lang="en-US" sz="2000" dirty="0">
                <a:solidFill>
                  <a:srgbClr val="FF0000"/>
                </a:solidFill>
              </a:rPr>
              <a:t>which may include soft/unstructured data.</a:t>
            </a:r>
          </a:p>
          <a:p>
            <a:pPr marL="285750" indent="-285750">
              <a:buClr>
                <a:schemeClr val="tx1"/>
              </a:buClr>
              <a:buFont typeface="Arial" panose="020B0604020202020204" pitchFamily="34" charset="0"/>
              <a:buChar char="•"/>
              <a:tabLst>
                <a:tab pos="542925" algn="l"/>
              </a:tabLst>
            </a:pPr>
            <a:r>
              <a:rPr lang="en-US" sz="2000" dirty="0">
                <a:solidFill>
                  <a:srgbClr val="FF0000"/>
                </a:solidFill>
              </a:rPr>
              <a:t>The miner is often an end user</a:t>
            </a:r>
          </a:p>
          <a:p>
            <a:pPr marL="285750" indent="-285750">
              <a:buClr>
                <a:schemeClr val="tx1"/>
              </a:buClr>
              <a:buFont typeface="Arial" panose="020B0604020202020204" pitchFamily="34" charset="0"/>
              <a:buChar char="•"/>
              <a:tabLst>
                <a:tab pos="542925" algn="l"/>
              </a:tabLst>
            </a:pPr>
            <a:r>
              <a:rPr lang="en-US" sz="2000" dirty="0">
                <a:solidFill>
                  <a:srgbClr val="FF0000"/>
                </a:solidFill>
              </a:rPr>
              <a:t>Striking it rich requires creative thinking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Data mining tools’ capabilities and ease of use are essential (Web, parallel processing, etc.)</a:t>
            </a:r>
          </a:p>
        </p:txBody>
      </p:sp>
    </p:spTree>
    <p:extLst>
      <p:ext uri="{BB962C8B-B14F-4D97-AF65-F5344CB8AC3E}">
        <p14:creationId xmlns:p14="http://schemas.microsoft.com/office/powerpoint/2010/main" val="12589682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8154"/>
            <a:ext cx="10515600" cy="590931"/>
          </a:xfrm>
        </p:spPr>
        <p:txBody>
          <a:bodyPr wrap="square">
            <a:spAutoFit/>
          </a:bodyPr>
          <a:lstStyle/>
          <a:p>
            <a:r>
              <a:rPr lang="en-US" sz="3600" b="0" dirty="0"/>
              <a:t>How Data Mining Works</a:t>
            </a:r>
          </a:p>
        </p:txBody>
      </p:sp>
      <p:sp>
        <p:nvSpPr>
          <p:cNvPr id="3" name="Content Placeholder 2"/>
          <p:cNvSpPr>
            <a:spLocks noGrp="1"/>
          </p:cNvSpPr>
          <p:nvPr>
            <p:ph idx="1"/>
          </p:nvPr>
        </p:nvSpPr>
        <p:spPr>
          <a:xfrm>
            <a:off x="838200" y="2144683"/>
            <a:ext cx="10515600" cy="2590966"/>
          </a:xfrm>
        </p:spPr>
        <p:txBody>
          <a:bodyPr wrap="square">
            <a:spAutoFit/>
          </a:bodyPr>
          <a:lstStyle/>
          <a:p>
            <a:r>
              <a:rPr lang="en-US" sz="2400" spc="-300" dirty="0"/>
              <a:t>E</a:t>
            </a:r>
            <a:r>
              <a:rPr lang="en-US" sz="2400" dirty="0" smtClean="0"/>
              <a:t>xtract </a:t>
            </a:r>
            <a:r>
              <a:rPr lang="en-US" sz="2400" u="sng" dirty="0"/>
              <a:t>patterns</a:t>
            </a:r>
            <a:r>
              <a:rPr lang="en-US" sz="2400" dirty="0"/>
              <a:t> from data</a:t>
            </a:r>
          </a:p>
          <a:p>
            <a:pPr lvl="1"/>
            <a:r>
              <a:rPr lang="en-US" sz="2000" dirty="0"/>
              <a:t>Pattern? A mathematical (numeric and/or symbolic) relationship among data items</a:t>
            </a:r>
          </a:p>
          <a:p>
            <a:r>
              <a:rPr lang="en-US" sz="2400" dirty="0"/>
              <a:t>Types of patterns</a:t>
            </a:r>
          </a:p>
          <a:p>
            <a:pPr lvl="1"/>
            <a:r>
              <a:rPr lang="en-US" sz="2000" dirty="0"/>
              <a:t>Association</a:t>
            </a:r>
          </a:p>
          <a:p>
            <a:pPr lvl="1"/>
            <a:r>
              <a:rPr lang="en-US" sz="2000" dirty="0"/>
              <a:t>Prediction</a:t>
            </a:r>
          </a:p>
          <a:p>
            <a:pPr lvl="1"/>
            <a:r>
              <a:rPr lang="en-US" sz="2000" dirty="0"/>
              <a:t>Cluster (segmentation)</a:t>
            </a:r>
          </a:p>
          <a:p>
            <a:pPr lvl="1"/>
            <a:r>
              <a:rPr lang="en-US" sz="2000" dirty="0"/>
              <a:t>Sequential (or time series) relationships</a:t>
            </a:r>
          </a:p>
        </p:txBody>
      </p:sp>
    </p:spTree>
    <p:extLst>
      <p:ext uri="{BB962C8B-B14F-4D97-AF65-F5344CB8AC3E}">
        <p14:creationId xmlns:p14="http://schemas.microsoft.com/office/powerpoint/2010/main" val="294216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7830"/>
            <a:ext cx="7672245" cy="590931"/>
          </a:xfrm>
        </p:spPr>
        <p:txBody>
          <a:bodyPr wrap="square">
            <a:spAutoFit/>
          </a:bodyPr>
          <a:lstStyle/>
          <a:p>
            <a:r>
              <a:rPr lang="en-IN" sz="3600" b="0" dirty="0" smtClean="0"/>
              <a:t>Taxonomy </a:t>
            </a:r>
            <a:r>
              <a:rPr lang="en-IN" sz="3600" b="0" dirty="0"/>
              <a:t>for Data Mining </a:t>
            </a:r>
            <a:endParaRPr lang="en-US" sz="3600" b="0" dirty="0"/>
          </a:p>
        </p:txBody>
      </p:sp>
      <p:sp>
        <p:nvSpPr>
          <p:cNvPr id="3" name="Content Placeholder 2"/>
          <p:cNvSpPr>
            <a:spLocks noGrp="1"/>
          </p:cNvSpPr>
          <p:nvPr>
            <p:ph idx="1"/>
          </p:nvPr>
        </p:nvSpPr>
        <p:spPr>
          <a:xfrm>
            <a:off x="665740" y="1600200"/>
            <a:ext cx="4134860" cy="1089529"/>
          </a:xfrm>
        </p:spPr>
        <p:txBody>
          <a:bodyPr wrap="square">
            <a:spAutoFit/>
          </a:bodyPr>
          <a:lstStyle/>
          <a:p>
            <a:pPr marL="0" indent="0">
              <a:buNone/>
            </a:pPr>
            <a:r>
              <a:rPr lang="en-IN" sz="2400" dirty="0" smtClean="0"/>
              <a:t>A </a:t>
            </a:r>
            <a:r>
              <a:rPr lang="en-IN" sz="2400" dirty="0"/>
              <a:t>Simple Taxonomy for Data Mining Tasks, Methods, and Algorithms.</a:t>
            </a:r>
          </a:p>
        </p:txBody>
      </p:sp>
      <p:pic>
        <p:nvPicPr>
          <p:cNvPr id="2050" name="Picture 2" descr="The data depicted in the table is as follows: &#10;• Data Mining Tasks and Methods&#10;• Prediction&#10;• Classification&#10;• Data Mining Algorithms: Decision Trees, Neural Networks, Support Vector Machines, kNN, Naïve Bayes, GA.&#10;• Learning Type: Supervised&#10;• Regression&#10;• Data Mining Algorithms: Linear/Nonlinear Regression, ANN, Regression Trees, SVM, kNN, GA&#10;• Learning Type: Supervised&#10;• Time Series&#10;• Data Mining Algorithms: Autoregressive Methods, Averaging Methods, Exponential Smoothing, ARIMA&#10;• Learning Type: Supervised&#10;• Association&#10;• Market-Basket&#10;• Data Mining Algorithms: Apriori, OneR, ZeroR, Eclat, GA&#10;• Learning Type: Unsupervised&#10;• Link Analysis&#10;• Data Mining Algorithms: Expectation Maximization, Apriori Algorithm, Graph-Based Matching&#10;• Learning Type: Unsupervised&#10;• Sequence Analysis&#10;• Data Mining Algorithms: Apriori Algorithm, FP-Growth, Graph-Based Matching&#10;• Learning Type: Unsupervised&#10;• Segmentation&#10;• Clustering&#10;• Data Mining Algorithms: K-means, Expectation Maximization (EM)&#10;• Learning Type: Unsupervised&#10;• Outlier Analysis&#10;• Data Mining Algorithms: K-means, Expectation Maximization (EM)&#10;• Learning Type: Unsupervised&#10;"/>
          <p:cNvPicPr>
            <a:picLocks noChangeAspect="1" noChangeArrowheads="1"/>
          </p:cNvPicPr>
          <p:nvPr/>
        </p:nvPicPr>
        <p:blipFill rotWithShape="1">
          <a:blip r:embed="rId3">
            <a:extLst>
              <a:ext uri="{28A0092B-C50C-407E-A947-70E740481C1C}">
                <a14:useLocalDpi xmlns:a14="http://schemas.microsoft.com/office/drawing/2010/main" val="0"/>
              </a:ext>
            </a:extLst>
          </a:blip>
          <a:srcRect b="2606"/>
          <a:stretch/>
        </p:blipFill>
        <p:spPr bwMode="auto">
          <a:xfrm>
            <a:off x="6781800" y="674143"/>
            <a:ext cx="5081445" cy="5500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967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30591"/>
            <a:ext cx="10515600" cy="590931"/>
          </a:xfrm>
        </p:spPr>
        <p:txBody>
          <a:bodyPr wrap="square">
            <a:spAutoFit/>
          </a:bodyPr>
          <a:lstStyle/>
          <a:p>
            <a:r>
              <a:rPr lang="en-IN" sz="3600" b="0" dirty="0"/>
              <a:t>Data Mining Process</a:t>
            </a:r>
            <a:endParaRPr lang="en-US" sz="3600" b="0" dirty="0"/>
          </a:p>
        </p:txBody>
      </p:sp>
      <p:sp>
        <p:nvSpPr>
          <p:cNvPr id="3" name="Content Placeholder 2"/>
          <p:cNvSpPr>
            <a:spLocks noGrp="1"/>
          </p:cNvSpPr>
          <p:nvPr>
            <p:ph idx="1"/>
          </p:nvPr>
        </p:nvSpPr>
        <p:spPr>
          <a:xfrm>
            <a:off x="533400" y="1600200"/>
            <a:ext cx="10515600" cy="2525307"/>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A manifestation of the best practices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A systematic way to conduct </a:t>
            </a:r>
            <a:r>
              <a:rPr lang="en-US" sz="2000" dirty="0" smtClean="0">
                <a:solidFill>
                  <a:srgbClr val="FF0000"/>
                </a:solidFill>
              </a:rPr>
              <a:t>DM </a:t>
            </a:r>
            <a:r>
              <a:rPr lang="en-US" sz="2000" dirty="0">
                <a:solidFill>
                  <a:srgbClr val="FF0000"/>
                </a:solidFill>
              </a:rPr>
              <a:t>projects</a:t>
            </a:r>
          </a:p>
          <a:p>
            <a:pPr marL="285750" indent="-285750">
              <a:buClr>
                <a:schemeClr val="tx1"/>
              </a:buClr>
              <a:buFont typeface="Arial" panose="020B0604020202020204" pitchFamily="34" charset="0"/>
              <a:buChar char="•"/>
              <a:tabLst>
                <a:tab pos="542925" algn="l"/>
              </a:tabLst>
            </a:pPr>
            <a:r>
              <a:rPr lang="en-US" sz="2000" dirty="0">
                <a:solidFill>
                  <a:srgbClr val="FF0000"/>
                </a:solidFill>
              </a:rPr>
              <a:t>Moving from Art to Science for </a:t>
            </a:r>
            <a:r>
              <a:rPr lang="en-US" sz="2000" dirty="0" smtClean="0">
                <a:solidFill>
                  <a:srgbClr val="FF0000"/>
                </a:solidFill>
              </a:rPr>
              <a:t>DM </a:t>
            </a:r>
            <a:r>
              <a:rPr lang="en-US" sz="2000" dirty="0">
                <a:solidFill>
                  <a:srgbClr val="FF0000"/>
                </a:solidFill>
              </a:rPr>
              <a:t>project</a:t>
            </a:r>
          </a:p>
          <a:p>
            <a:pPr marL="285750" indent="-285750">
              <a:buClr>
                <a:schemeClr val="tx1"/>
              </a:buClr>
              <a:buFont typeface="Arial" panose="020B0604020202020204" pitchFamily="34" charset="0"/>
              <a:buChar char="•"/>
              <a:tabLst>
                <a:tab pos="542925" algn="l"/>
              </a:tabLst>
            </a:pPr>
            <a:r>
              <a:rPr lang="en-US" sz="2000" dirty="0" smtClean="0">
                <a:solidFill>
                  <a:srgbClr val="FF0000"/>
                </a:solidFill>
              </a:rPr>
              <a:t>Most </a:t>
            </a:r>
            <a:r>
              <a:rPr lang="en-US" sz="2000" dirty="0">
                <a:solidFill>
                  <a:srgbClr val="FF0000"/>
                </a:solidFill>
              </a:rPr>
              <a:t>common standard processes:</a:t>
            </a:r>
          </a:p>
          <a:p>
            <a:pPr lvl="1"/>
            <a:r>
              <a:rPr lang="en-US" sz="1800" spc="-300" dirty="0">
                <a:solidFill>
                  <a:schemeClr val="bg2">
                    <a:lumMod val="50000"/>
                  </a:schemeClr>
                </a:solidFill>
              </a:rPr>
              <a:t>C R I S </a:t>
            </a:r>
            <a:r>
              <a:rPr lang="en-US" sz="1800" dirty="0">
                <a:solidFill>
                  <a:schemeClr val="bg2">
                    <a:lumMod val="50000"/>
                  </a:schemeClr>
                </a:solidFill>
              </a:rPr>
              <a:t>P-</a:t>
            </a:r>
            <a:r>
              <a:rPr lang="en-US" sz="1800" spc="-300" dirty="0">
                <a:solidFill>
                  <a:schemeClr val="bg2">
                    <a:lumMod val="50000"/>
                  </a:schemeClr>
                </a:solidFill>
              </a:rPr>
              <a:t>D </a:t>
            </a:r>
            <a:r>
              <a:rPr lang="en-US" sz="1800" dirty="0">
                <a:solidFill>
                  <a:schemeClr val="bg2">
                    <a:lumMod val="50000"/>
                  </a:schemeClr>
                </a:solidFill>
              </a:rPr>
              <a:t>M </a:t>
            </a:r>
            <a:r>
              <a:rPr lang="en-US" sz="1800" dirty="0"/>
              <a:t>(Cross-Industry Standard Process for Data Mining)</a:t>
            </a:r>
          </a:p>
          <a:p>
            <a:pPr lvl="1"/>
            <a:r>
              <a:rPr lang="en-US" sz="1800" spc="-300" dirty="0">
                <a:solidFill>
                  <a:schemeClr val="bg2">
                    <a:lumMod val="50000"/>
                  </a:schemeClr>
                </a:solidFill>
              </a:rPr>
              <a:t>S E M </a:t>
            </a:r>
            <a:r>
              <a:rPr lang="en-US" sz="1800" spc="-300" dirty="0" err="1">
                <a:solidFill>
                  <a:schemeClr val="bg2">
                    <a:lumMod val="50000"/>
                  </a:schemeClr>
                </a:solidFill>
              </a:rPr>
              <a:t>M</a:t>
            </a:r>
            <a:r>
              <a:rPr lang="en-US" sz="1800" spc="-300" dirty="0">
                <a:solidFill>
                  <a:schemeClr val="bg2">
                    <a:lumMod val="50000"/>
                  </a:schemeClr>
                </a:solidFill>
              </a:rPr>
              <a:t> </a:t>
            </a:r>
            <a:r>
              <a:rPr lang="en-US" sz="1800" dirty="0">
                <a:solidFill>
                  <a:schemeClr val="bg2">
                    <a:lumMod val="50000"/>
                  </a:schemeClr>
                </a:solidFill>
              </a:rPr>
              <a:t>A (Sample, Explore, Modify, Model, and Assess)</a:t>
            </a:r>
          </a:p>
          <a:p>
            <a:pPr lvl="1"/>
            <a:r>
              <a:rPr lang="en-US" sz="1800" spc="-300" dirty="0">
                <a:solidFill>
                  <a:schemeClr val="bg2">
                    <a:lumMod val="50000"/>
                  </a:schemeClr>
                </a:solidFill>
              </a:rPr>
              <a:t>K D </a:t>
            </a:r>
            <a:r>
              <a:rPr lang="en-US" sz="1800" dirty="0" err="1">
                <a:solidFill>
                  <a:schemeClr val="bg2">
                    <a:lumMod val="50000"/>
                  </a:schemeClr>
                </a:solidFill>
              </a:rPr>
              <a:t>D</a:t>
            </a:r>
            <a:r>
              <a:rPr lang="en-US" sz="1800" dirty="0">
                <a:solidFill>
                  <a:schemeClr val="bg2">
                    <a:lumMod val="50000"/>
                  </a:schemeClr>
                </a:solidFill>
              </a:rPr>
              <a:t> (Knowledge Discovery in Databases)</a:t>
            </a:r>
          </a:p>
        </p:txBody>
      </p:sp>
    </p:spTree>
    <p:extLst>
      <p:ext uri="{BB962C8B-B14F-4D97-AF65-F5344CB8AC3E}">
        <p14:creationId xmlns:p14="http://schemas.microsoft.com/office/powerpoint/2010/main" val="1140292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79352"/>
            <a:ext cx="10515600" cy="590931"/>
          </a:xfrm>
        </p:spPr>
        <p:txBody>
          <a:bodyPr wrap="square">
            <a:spAutoFit/>
          </a:bodyPr>
          <a:lstStyle/>
          <a:p>
            <a:r>
              <a:rPr lang="en-IN" sz="3600" b="0" dirty="0">
                <a:latin typeface="+mj-lt"/>
              </a:rPr>
              <a:t>Data Mining Process: </a:t>
            </a:r>
            <a:r>
              <a:rPr lang="en-IN" sz="3600" b="0" spc="-450" dirty="0">
                <a:latin typeface="+mj-lt"/>
              </a:rPr>
              <a:t>C R I S </a:t>
            </a:r>
            <a:r>
              <a:rPr lang="en-IN" sz="3600" b="0" dirty="0">
                <a:latin typeface="+mj-lt"/>
              </a:rPr>
              <a:t>P-</a:t>
            </a:r>
            <a:r>
              <a:rPr lang="en-IN" sz="3600" b="0" spc="-450" dirty="0">
                <a:latin typeface="+mj-lt"/>
              </a:rPr>
              <a:t>D </a:t>
            </a:r>
            <a:r>
              <a:rPr lang="en-IN" sz="3600" b="0" dirty="0" smtClean="0">
                <a:latin typeface="+mj-lt"/>
              </a:rPr>
              <a:t>M</a:t>
            </a:r>
            <a:endParaRPr lang="en-US" b="0" dirty="0">
              <a:latin typeface="+mj-lt"/>
            </a:endParaRPr>
          </a:p>
        </p:txBody>
      </p:sp>
      <p:sp>
        <p:nvSpPr>
          <p:cNvPr id="3" name="Content Placeholder 2"/>
          <p:cNvSpPr>
            <a:spLocks noGrp="1"/>
          </p:cNvSpPr>
          <p:nvPr>
            <p:ph idx="1"/>
          </p:nvPr>
        </p:nvSpPr>
        <p:spPr>
          <a:xfrm>
            <a:off x="685800" y="1447800"/>
            <a:ext cx="10515600" cy="3879524"/>
          </a:xfrm>
        </p:spPr>
        <p:txBody>
          <a:bodyPr wrap="square">
            <a:spAutoFit/>
          </a:bodyPr>
          <a:lstStyle/>
          <a:p>
            <a:pPr marL="285750" indent="-285750">
              <a:buClr>
                <a:schemeClr val="tx1"/>
              </a:buClr>
              <a:buFont typeface="Arial" panose="020B0604020202020204" pitchFamily="34" charset="0"/>
              <a:buChar char="•"/>
              <a:tabLst>
                <a:tab pos="542925" algn="l"/>
              </a:tabLst>
            </a:pPr>
            <a:r>
              <a:rPr lang="en-US" sz="2000" dirty="0">
                <a:solidFill>
                  <a:srgbClr val="FF0000"/>
                </a:solidFill>
              </a:rPr>
              <a:t>Cross Industry Standard Process for Data Mining</a:t>
            </a:r>
          </a:p>
          <a:p>
            <a:pPr marL="285750" indent="-285750">
              <a:buClr>
                <a:schemeClr val="tx1"/>
              </a:buClr>
              <a:buFont typeface="Arial" panose="020B0604020202020204" pitchFamily="34" charset="0"/>
              <a:buChar char="•"/>
              <a:tabLst>
                <a:tab pos="542925" algn="l"/>
              </a:tabLst>
            </a:pPr>
            <a:r>
              <a:rPr lang="en-US" sz="2000" dirty="0">
                <a:solidFill>
                  <a:srgbClr val="FF0000"/>
                </a:solidFill>
              </a:rPr>
              <a:t>Proposed in 1990s by a European consortium</a:t>
            </a:r>
          </a:p>
          <a:p>
            <a:pPr marL="285750" indent="-285750">
              <a:buClr>
                <a:schemeClr val="tx1"/>
              </a:buClr>
              <a:buFont typeface="Arial" panose="020B0604020202020204" pitchFamily="34" charset="0"/>
              <a:buChar char="•"/>
              <a:tabLst>
                <a:tab pos="542925" algn="l"/>
              </a:tabLst>
            </a:pPr>
            <a:r>
              <a:rPr lang="en-US" sz="2000" dirty="0">
                <a:solidFill>
                  <a:srgbClr val="FF0000"/>
                </a:solidFill>
              </a:rPr>
              <a:t>Composed of six consecutive </a:t>
            </a:r>
            <a:r>
              <a:rPr lang="en-US" sz="2000" dirty="0" smtClean="0">
                <a:solidFill>
                  <a:srgbClr val="FF0000"/>
                </a:solidFill>
              </a:rPr>
              <a:t>steps</a:t>
            </a:r>
          </a:p>
          <a:p>
            <a:pPr marL="742950" lvl="2" indent="-285750">
              <a:spcBef>
                <a:spcPts val="1000"/>
              </a:spcBef>
              <a:buClr>
                <a:schemeClr val="tx1"/>
              </a:buClr>
              <a:tabLst>
                <a:tab pos="542925" algn="l"/>
              </a:tabLst>
            </a:pPr>
            <a:r>
              <a:rPr lang="en-US" sz="1800" dirty="0">
                <a:solidFill>
                  <a:srgbClr val="FF0000"/>
                </a:solidFill>
              </a:rPr>
              <a:t>Step 1: Business Understanding</a:t>
            </a:r>
          </a:p>
          <a:p>
            <a:pPr marL="742950" lvl="2" indent="-285750">
              <a:spcBef>
                <a:spcPts val="1000"/>
              </a:spcBef>
              <a:buClr>
                <a:schemeClr val="tx1"/>
              </a:buClr>
              <a:tabLst>
                <a:tab pos="542925" algn="l"/>
              </a:tabLst>
            </a:pPr>
            <a:r>
              <a:rPr lang="en-US" sz="1800" dirty="0">
                <a:solidFill>
                  <a:srgbClr val="FF0000"/>
                </a:solidFill>
              </a:rPr>
              <a:t>Step 2: Data Understanding</a:t>
            </a:r>
          </a:p>
          <a:p>
            <a:pPr marL="742950" lvl="2" indent="-285750">
              <a:spcBef>
                <a:spcPts val="1000"/>
              </a:spcBef>
              <a:buClr>
                <a:schemeClr val="tx1"/>
              </a:buClr>
              <a:tabLst>
                <a:tab pos="542925" algn="l"/>
              </a:tabLst>
            </a:pPr>
            <a:r>
              <a:rPr lang="en-US" sz="1800" dirty="0">
                <a:solidFill>
                  <a:srgbClr val="FF0000"/>
                </a:solidFill>
              </a:rPr>
              <a:t>Step 3: Data </a:t>
            </a:r>
            <a:r>
              <a:rPr lang="en-US" sz="1800" dirty="0" smtClean="0">
                <a:solidFill>
                  <a:srgbClr val="FF0000"/>
                </a:solidFill>
              </a:rPr>
              <a:t>Preparation</a:t>
            </a:r>
          </a:p>
          <a:p>
            <a:pPr marL="742950" lvl="2" indent="-285750">
              <a:spcBef>
                <a:spcPts val="1000"/>
              </a:spcBef>
              <a:buClr>
                <a:schemeClr val="tx1"/>
              </a:buClr>
              <a:tabLst>
                <a:tab pos="542925" algn="l"/>
              </a:tabLst>
            </a:pPr>
            <a:r>
              <a:rPr lang="en-US" sz="1800" dirty="0">
                <a:solidFill>
                  <a:srgbClr val="FF0000"/>
                </a:solidFill>
              </a:rPr>
              <a:t>Step 4: Model Building</a:t>
            </a:r>
          </a:p>
          <a:p>
            <a:pPr marL="742950" lvl="2" indent="-285750">
              <a:spcBef>
                <a:spcPts val="1000"/>
              </a:spcBef>
              <a:buClr>
                <a:schemeClr val="tx1"/>
              </a:buClr>
              <a:tabLst>
                <a:tab pos="542925" algn="l"/>
              </a:tabLst>
            </a:pPr>
            <a:r>
              <a:rPr lang="en-US" sz="1800" dirty="0">
                <a:solidFill>
                  <a:srgbClr val="FF0000"/>
                </a:solidFill>
              </a:rPr>
              <a:t>Step 5: Testing and Evaluation</a:t>
            </a:r>
          </a:p>
          <a:p>
            <a:pPr marL="742950" lvl="2" indent="-285750">
              <a:spcBef>
                <a:spcPts val="1000"/>
              </a:spcBef>
              <a:buClr>
                <a:schemeClr val="tx1"/>
              </a:buClr>
              <a:tabLst>
                <a:tab pos="542925" algn="l"/>
              </a:tabLst>
            </a:pPr>
            <a:r>
              <a:rPr lang="en-US" sz="1800" dirty="0">
                <a:solidFill>
                  <a:srgbClr val="FF0000"/>
                </a:solidFill>
              </a:rPr>
              <a:t>Step 6: Deployment</a:t>
            </a:r>
            <a:endParaRPr lang="en-IN" sz="1800" dirty="0">
              <a:solidFill>
                <a:srgbClr val="FF0000"/>
              </a:solidFill>
            </a:endParaRPr>
          </a:p>
          <a:p>
            <a:pPr marL="742950" lvl="2" indent="-285750">
              <a:spcBef>
                <a:spcPts val="1000"/>
              </a:spcBef>
              <a:buClr>
                <a:schemeClr val="tx1"/>
              </a:buClr>
              <a:tabLst>
                <a:tab pos="542925" algn="l"/>
              </a:tabLst>
            </a:pPr>
            <a:endParaRPr lang="en-IN" sz="1800" dirty="0">
              <a:solidFill>
                <a:srgbClr val="FF0000"/>
              </a:solidFill>
            </a:endParaRPr>
          </a:p>
        </p:txBody>
      </p:sp>
      <p:grpSp>
        <p:nvGrpSpPr>
          <p:cNvPr id="8" name="Group 7"/>
          <p:cNvGrpSpPr/>
          <p:nvPr/>
        </p:nvGrpSpPr>
        <p:grpSpPr>
          <a:xfrm>
            <a:off x="4800600" y="2667000"/>
            <a:ext cx="2819400" cy="956310"/>
            <a:chOff x="4800600" y="2389766"/>
            <a:chExt cx="2819400" cy="956310"/>
          </a:xfrm>
        </p:grpSpPr>
        <p:sp>
          <p:nvSpPr>
            <p:cNvPr id="4" name="TextBox 3"/>
            <p:cNvSpPr txBox="1"/>
            <p:nvPr/>
          </p:nvSpPr>
          <p:spPr>
            <a:xfrm>
              <a:off x="5791200" y="2389766"/>
              <a:ext cx="1828800" cy="923330"/>
            </a:xfrm>
            <a:prstGeom prst="rect">
              <a:avLst/>
            </a:prstGeom>
            <a:noFill/>
          </p:spPr>
          <p:txBody>
            <a:bodyPr wrap="square" rtlCol="0">
              <a:spAutoFit/>
            </a:bodyPr>
            <a:lstStyle/>
            <a:p>
              <a:r>
                <a:rPr lang="en-US" dirty="0" smtClean="0">
                  <a:solidFill>
                    <a:srgbClr val="002060"/>
                  </a:solidFill>
                </a:rPr>
                <a:t>Accounts for 85% of total project time</a:t>
              </a:r>
              <a:endParaRPr lang="en-US" dirty="0">
                <a:solidFill>
                  <a:srgbClr val="002060"/>
                </a:solidFill>
              </a:endParaRPr>
            </a:p>
          </p:txBody>
        </p:sp>
        <p:sp>
          <p:nvSpPr>
            <p:cNvPr id="6" name="Right Brace 5"/>
            <p:cNvSpPr/>
            <p:nvPr/>
          </p:nvSpPr>
          <p:spPr>
            <a:xfrm>
              <a:off x="4800600" y="2439390"/>
              <a:ext cx="685800" cy="906686"/>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89321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Java - Chapter 1 - Introduction">
  <a:themeElements>
    <a:clrScheme name="Semicolon - Brand">
      <a:dk1>
        <a:srgbClr val="FF0000"/>
      </a:dk1>
      <a:lt1>
        <a:sysClr val="window" lastClr="FFFFFF"/>
      </a:lt1>
      <a:dk2>
        <a:srgbClr val="FF0000"/>
      </a:dk2>
      <a:lt2>
        <a:srgbClr val="FFF3F3"/>
      </a:lt2>
      <a:accent1>
        <a:srgbClr val="FF6131"/>
      </a:accent1>
      <a:accent2>
        <a:srgbClr val="FFA631"/>
      </a:accent2>
      <a:accent3>
        <a:srgbClr val="38516D"/>
      </a:accent3>
      <a:accent4>
        <a:srgbClr val="F5E232"/>
      </a:accent4>
      <a:accent5>
        <a:srgbClr val="100F5E"/>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Java - Chapter 1 - Introduction</Template>
  <TotalTime>26339</TotalTime>
  <Words>1752</Words>
  <Application>Microsoft Office PowerPoint</Application>
  <PresentationFormat>Widescreen</PresentationFormat>
  <Paragraphs>277</Paragraphs>
  <Slides>37</Slides>
  <Notes>34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2" baseType="lpstr">
      <vt:lpstr>Arial</vt:lpstr>
      <vt:lpstr>Verdana</vt:lpstr>
      <vt:lpstr>Wingdings</vt:lpstr>
      <vt:lpstr>Java - Chapter 1 - Introduction</vt:lpstr>
      <vt:lpstr>Equation</vt:lpstr>
      <vt:lpstr>PowerPoint Presentation</vt:lpstr>
      <vt:lpstr>Learning Objectives</vt:lpstr>
      <vt:lpstr>Definition of Data Mining</vt:lpstr>
      <vt:lpstr>Data Mining Is a Blend of Multiple Disciplines</vt:lpstr>
      <vt:lpstr>Data Mining Characteristics &amp; Objectives</vt:lpstr>
      <vt:lpstr>How Data Mining Works</vt:lpstr>
      <vt:lpstr>Taxonomy for Data Mining </vt:lpstr>
      <vt:lpstr>Data Mining Process</vt:lpstr>
      <vt:lpstr>Data Mining Process: C R I S P-D M</vt:lpstr>
      <vt:lpstr>Data Mining Process: C R I S P-DM</vt:lpstr>
      <vt:lpstr>Data Mining Process: S E M M A</vt:lpstr>
      <vt:lpstr>Data Mining Process: K D D</vt:lpstr>
      <vt:lpstr>Data Mining – Cancer Research</vt:lpstr>
      <vt:lpstr>Data Mining Methods: Classification</vt:lpstr>
      <vt:lpstr>Assessment Methods for Classification</vt:lpstr>
      <vt:lpstr>Accuracy of Classification Models</vt:lpstr>
      <vt:lpstr>Estimation Methodologies for Classification: Single/Simple Split</vt:lpstr>
      <vt:lpstr>Estimation Methodologies for Classification: k-Fold Cross Validation</vt:lpstr>
      <vt:lpstr>Additional Estimation Methodologies for Classification </vt:lpstr>
      <vt:lpstr>Area Under the R O C Curve (A U C)</vt:lpstr>
      <vt:lpstr>Classification Techniques</vt:lpstr>
      <vt:lpstr>Decision Trees</vt:lpstr>
      <vt:lpstr>Decision Trees – Algorithms</vt:lpstr>
      <vt:lpstr>Cluster Analysis for Data Mining</vt:lpstr>
      <vt:lpstr>Cluster Analysis for Data Mining</vt:lpstr>
      <vt:lpstr>Cluster Analysis for Data Mining</vt:lpstr>
      <vt:lpstr>Cluster Analysis for Data Mining</vt:lpstr>
      <vt:lpstr>Cluster Analysis for Data Mining - k-Means Clustering</vt:lpstr>
      <vt:lpstr>Association Rule Mining</vt:lpstr>
      <vt:lpstr>Association Rule Mining</vt:lpstr>
      <vt:lpstr>Association Rule Mining</vt:lpstr>
      <vt:lpstr>Association Rule Mining</vt:lpstr>
      <vt:lpstr>Association Rule Mining – Apriori Algorithm</vt:lpstr>
      <vt:lpstr>Popular Data Mining Software Tools</vt:lpstr>
      <vt:lpstr>Data Mining Myths</vt:lpstr>
      <vt:lpstr>Data Mining Mistakes</vt:lpstr>
      <vt:lpstr>PowerPoint Presentation</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Data Science and Artifical Intelligence: Systems for Decision Support, Eleventh Edition</dc:title>
  <dc:subject>Business</dc:subject>
  <dc:creator>Ramesh Sharda / Dursun Delen / Efraim Turban</dc:creator>
  <cp:keywords>Artifical Intelligence</cp:keywords>
  <cp:lastModifiedBy>Sam</cp:lastModifiedBy>
  <cp:revision>4821</cp:revision>
  <dcterms:created xsi:type="dcterms:W3CDTF">2014-07-14T20:04:21Z</dcterms:created>
  <dcterms:modified xsi:type="dcterms:W3CDTF">2021-11-28T21:18:33Z</dcterms:modified>
</cp:coreProperties>
</file>