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0"/>
  </p:notesMasterIdLst>
  <p:handoutMasterIdLst>
    <p:handoutMasterId r:id="rId31"/>
  </p:handoutMasterIdLst>
  <p:sldIdLst>
    <p:sldId id="1074" r:id="rId2"/>
    <p:sldId id="1135" r:id="rId3"/>
    <p:sldId id="1169" r:id="rId4"/>
    <p:sldId id="1171" r:id="rId5"/>
    <p:sldId id="1172" r:id="rId6"/>
    <p:sldId id="1173" r:id="rId7"/>
    <p:sldId id="1226" r:id="rId8"/>
    <p:sldId id="1175" r:id="rId9"/>
    <p:sldId id="1177" r:id="rId10"/>
    <p:sldId id="1178" r:id="rId11"/>
    <p:sldId id="1221" r:id="rId12"/>
    <p:sldId id="1222" r:id="rId13"/>
    <p:sldId id="1182" r:id="rId14"/>
    <p:sldId id="1183" r:id="rId15"/>
    <p:sldId id="1184" r:id="rId16"/>
    <p:sldId id="1185" r:id="rId17"/>
    <p:sldId id="1190" r:id="rId18"/>
    <p:sldId id="1191" r:id="rId19"/>
    <p:sldId id="1193" r:id="rId20"/>
    <p:sldId id="1194" r:id="rId21"/>
    <p:sldId id="1195" r:id="rId22"/>
    <p:sldId id="1196" r:id="rId23"/>
    <p:sldId id="1197" r:id="rId24"/>
    <p:sldId id="1199" r:id="rId25"/>
    <p:sldId id="1200" r:id="rId26"/>
    <p:sldId id="1201" r:id="rId27"/>
    <p:sldId id="1204" r:id="rId28"/>
    <p:sldId id="12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36" userDrawn="1">
          <p15:clr>
            <a:srgbClr val="A4A3A4"/>
          </p15:clr>
        </p15:guide>
        <p15:guide id="4" orient="horz" pos="3984" userDrawn="1">
          <p15:clr>
            <a:srgbClr val="A4A3A4"/>
          </p15:clr>
        </p15:guide>
        <p15:guide id="5" orient="horz" pos="768" userDrawn="1">
          <p15:clr>
            <a:srgbClr val="A4A3A4"/>
          </p15:clr>
        </p15:guide>
        <p15:guide id="6" orient="horz" pos="672" userDrawn="1">
          <p15:clr>
            <a:srgbClr val="A4A3A4"/>
          </p15:clr>
        </p15:guide>
        <p15:guide id="7" pos="384" userDrawn="1">
          <p15:clr>
            <a:srgbClr val="A4A3A4"/>
          </p15:clr>
        </p15:guide>
        <p15:guide id="8" pos="72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99008C"/>
    <a:srgbClr val="001581"/>
    <a:srgbClr val="82007C"/>
    <a:srgbClr val="96008F"/>
    <a:srgbClr val="595375"/>
    <a:srgbClr val="6B638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4" autoAdjust="0"/>
    <p:restoredTop sz="86400" autoAdjust="0"/>
  </p:normalViewPr>
  <p:slideViewPr>
    <p:cSldViewPr>
      <p:cViewPr varScale="1">
        <p:scale>
          <a:sx n="69" d="100"/>
          <a:sy n="69" d="100"/>
        </p:scale>
        <p:origin x="692" y="44"/>
      </p:cViewPr>
      <p:guideLst>
        <p:guide orient="horz" pos="2160"/>
        <p:guide pos="3840"/>
        <p:guide orient="horz" pos="336"/>
        <p:guide orient="horz" pos="3984"/>
        <p:guide orient="horz" pos="768"/>
        <p:guide orient="horz" pos="672"/>
        <p:guide pos="384"/>
        <p:guide pos="7232"/>
      </p:guideLst>
    </p:cSldViewPr>
  </p:slideViewPr>
  <p:outlineViewPr>
    <p:cViewPr>
      <p:scale>
        <a:sx n="33" d="100"/>
        <a:sy n="33" d="100"/>
      </p:scale>
      <p:origin x="0" y="1186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ront-Pag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3791" y="0"/>
            <a:ext cx="2086923" cy="2663101"/>
          </a:xfrm>
          <a:prstGeom prst="rect">
            <a:avLst/>
          </a:prstGeom>
        </p:spPr>
      </p:pic>
      <p:sp>
        <p:nvSpPr>
          <p:cNvPr id="9" name="Text Placeholder 8"/>
          <p:cNvSpPr>
            <a:spLocks noGrp="1"/>
          </p:cNvSpPr>
          <p:nvPr>
            <p:ph type="body" sz="quarter" idx="10" hasCustomPrompt="1"/>
          </p:nvPr>
        </p:nvSpPr>
        <p:spPr>
          <a:xfrm>
            <a:off x="2039257" y="2536404"/>
            <a:ext cx="4608327" cy="1867463"/>
          </a:xfrm>
        </p:spPr>
        <p:txBody>
          <a:bodyPr>
            <a:noAutofit/>
          </a:bodyPr>
          <a:lstStyle>
            <a:lvl1pPr marL="0" indent="0">
              <a:buNone/>
              <a:defRPr sz="6000" b="1" baseline="0">
                <a:solidFill>
                  <a:srgbClr val="FF2E2E"/>
                </a:solidFill>
                <a:latin typeface="Arial" panose="020B0604020202020204" pitchFamily="34" charset="0"/>
                <a:cs typeface="Arial" panose="020B0604020202020204" pitchFamily="34" charset="0"/>
              </a:defRPr>
            </a:lvl1pPr>
          </a:lstStyle>
          <a:p>
            <a:pPr lvl="0"/>
            <a:r>
              <a:rPr lang="en-US" dirty="0"/>
              <a:t>Lorem</a:t>
            </a:r>
          </a:p>
          <a:p>
            <a:pPr lvl="0"/>
            <a:r>
              <a:rPr lang="en-US" dirty="0"/>
              <a:t>– Ipsum.</a:t>
            </a:r>
          </a:p>
        </p:txBody>
      </p:sp>
      <p:cxnSp>
        <p:nvCxnSpPr>
          <p:cNvPr id="13" name="Straight Connector 12"/>
          <p:cNvCxnSpPr/>
          <p:nvPr/>
        </p:nvCxnSpPr>
        <p:spPr>
          <a:xfrm>
            <a:off x="3216275" y="6305796"/>
            <a:ext cx="79470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6" name="Text Placeholder 15"/>
          <p:cNvSpPr>
            <a:spLocks noGrp="1"/>
          </p:cNvSpPr>
          <p:nvPr>
            <p:ph type="body" sz="quarter" idx="11" hasCustomPrompt="1"/>
          </p:nvPr>
        </p:nvSpPr>
        <p:spPr>
          <a:xfrm>
            <a:off x="2039258" y="4614421"/>
            <a:ext cx="5047714" cy="399945"/>
          </a:xfrm>
        </p:spPr>
        <p:txBody>
          <a:bodyPr>
            <a:normAutofit/>
          </a:bodyPr>
          <a:lstStyle>
            <a:lvl1pPr marL="0" indent="0">
              <a:lnSpc>
                <a:spcPct val="100000"/>
              </a:lnSpc>
              <a:buNone/>
              <a:defRPr sz="1400" baseline="0">
                <a:solidFill>
                  <a:srgbClr val="38516D"/>
                </a:solidFill>
                <a:latin typeface="Arial" panose="020B0604020202020204" pitchFamily="34" charset="0"/>
                <a:cs typeface="Arial" panose="020B0604020202020204" pitchFamily="34" charset="0"/>
              </a:defRPr>
            </a:lvl1pPr>
          </a:lstStyle>
          <a:p>
            <a:pPr lvl="0"/>
            <a:r>
              <a:rPr lang="en-US" dirty="0"/>
              <a:t>Lorem ipsum dolor sit amet, consectetuer adipiscing elit sed.</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1" y="6162525"/>
            <a:ext cx="1877002" cy="319457"/>
          </a:xfrm>
          <a:prstGeom prst="rect">
            <a:avLst/>
          </a:prstGeom>
        </p:spPr>
      </p:pic>
      <p:cxnSp>
        <p:nvCxnSpPr>
          <p:cNvPr id="21" name="Straight Connector 20"/>
          <p:cNvCxnSpPr/>
          <p:nvPr/>
        </p:nvCxnSpPr>
        <p:spPr>
          <a:xfrm>
            <a:off x="3216275" y="6410696"/>
            <a:ext cx="79470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434343"/>
            <a:ext cx="665719" cy="660775"/>
          </a:xfrm>
          <a:prstGeom prst="rect">
            <a:avLst/>
          </a:prstGeom>
        </p:spPr>
      </p:pic>
    </p:spTree>
    <p:extLst>
      <p:ext uri="{BB962C8B-B14F-4D97-AF65-F5344CB8AC3E}">
        <p14:creationId xmlns:p14="http://schemas.microsoft.com/office/powerpoint/2010/main" val="20583513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672">
          <p15:clr>
            <a:srgbClr val="FBAE40"/>
          </p15:clr>
        </p15:guide>
        <p15:guide id="4" pos="703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596900" y="3048000"/>
            <a:ext cx="109728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609600" y="4495800"/>
            <a:ext cx="108712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2612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Rectangle 8"/>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788563"/>
            <a:ext cx="10515600" cy="1090113"/>
          </a:xfrm>
        </p:spPr>
        <p:txBody>
          <a:bodyPr>
            <a:normAutofit/>
          </a:bodyPr>
          <a:lstStyle>
            <a:lvl1pPr>
              <a:defRPr sz="4800" b="1" baseline="0"/>
            </a:lvl1pPr>
          </a:lstStyle>
          <a:p>
            <a:r>
              <a:rPr lang="en-US" dirty="0"/>
              <a:t>Main title.</a:t>
            </a:r>
          </a:p>
        </p:txBody>
      </p:sp>
      <p:sp>
        <p:nvSpPr>
          <p:cNvPr id="3" name="Content Placeholder 2"/>
          <p:cNvSpPr>
            <a:spLocks noGrp="1"/>
          </p:cNvSpPr>
          <p:nvPr>
            <p:ph idx="1" hasCustomPrompt="1"/>
          </p:nvPr>
        </p:nvSpPr>
        <p:spPr>
          <a:xfrm>
            <a:off x="838200" y="2144683"/>
            <a:ext cx="10515600" cy="3762851"/>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5" name="Footer Placeholder 4"/>
          <p:cNvSpPr>
            <a:spLocks noGrp="1"/>
          </p:cNvSpPr>
          <p:nvPr>
            <p:ph type="ftr" sz="quarter" idx="11"/>
          </p:nvPr>
        </p:nvSpPr>
        <p:spPr>
          <a:xfrm>
            <a:off x="838200" y="6040185"/>
            <a:ext cx="10515600" cy="365125"/>
          </a:xfrm>
        </p:spPr>
        <p:txBody>
          <a:bodyPr/>
          <a:lstStyle/>
          <a:p>
            <a:endParaRPr lang="en-US" dirty="0"/>
          </a:p>
        </p:txBody>
      </p:sp>
      <p:cxnSp>
        <p:nvCxnSpPr>
          <p:cNvPr id="15" name="Straight Connector 14"/>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7" name="Straight Connector 16"/>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76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p:spTree>
      <p:nvGrpSpPr>
        <p:cNvPr id="1" name=""/>
        <p:cNvGrpSpPr/>
        <p:nvPr/>
      </p:nvGrpSpPr>
      <p:grpSpPr>
        <a:xfrm>
          <a:off x="0" y="0"/>
          <a:ext cx="0" cy="0"/>
          <a:chOff x="0" y="0"/>
          <a:chExt cx="0" cy="0"/>
        </a:xfrm>
      </p:grpSpPr>
      <p:sp>
        <p:nvSpPr>
          <p:cNvPr id="7" name="Rectangle 6"/>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a:spLocks noGrp="1"/>
          </p:cNvSpPr>
          <p:nvPr>
            <p:ph type="ftr" sz="quarter" idx="11"/>
          </p:nvPr>
        </p:nvSpPr>
        <p:spPr>
          <a:xfrm>
            <a:off x="838200" y="6040185"/>
            <a:ext cx="10515600" cy="365125"/>
          </a:xfrm>
        </p:spPr>
        <p:txBody>
          <a:bodyPr/>
          <a:lstStyle/>
          <a:p>
            <a:endParaRPr lang="en-US" dirty="0"/>
          </a:p>
        </p:txBody>
      </p:sp>
      <p:cxnSp>
        <p:nvCxnSpPr>
          <p:cNvPr id="9" name="Straight Connector 8"/>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1" name="Straight Connector 10"/>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2" hasCustomPrompt="1"/>
          </p:nvPr>
        </p:nvSpPr>
        <p:spPr>
          <a:xfrm>
            <a:off x="5867400" y="1279525"/>
            <a:ext cx="5486400" cy="3679825"/>
          </a:xfrm>
          <a:noFill/>
          <a:ln>
            <a:solidFill>
              <a:srgbClr val="FF2E2E"/>
            </a:solidFill>
          </a:ln>
        </p:spPr>
        <p:txBody>
          <a:bodyPr>
            <a:normAutofit/>
          </a:bodyPr>
          <a:lstStyle>
            <a:lvl1pPr marL="0" indent="0">
              <a:buNone/>
              <a:defRPr sz="1800">
                <a:solidFill>
                  <a:srgbClr val="100F5E"/>
                </a:solidFill>
              </a:defRPr>
            </a:lvl1pPr>
          </a:lstStyle>
          <a:p>
            <a:r>
              <a:rPr lang="en-US" dirty="0"/>
              <a:t>Add image here</a:t>
            </a:r>
          </a:p>
        </p:txBody>
      </p:sp>
      <p:sp>
        <p:nvSpPr>
          <p:cNvPr id="12" name="Title 1"/>
          <p:cNvSpPr>
            <a:spLocks noGrp="1"/>
          </p:cNvSpPr>
          <p:nvPr>
            <p:ph type="title" hasCustomPrompt="1"/>
          </p:nvPr>
        </p:nvSpPr>
        <p:spPr>
          <a:xfrm>
            <a:off x="831849" y="1280160"/>
            <a:ext cx="3457517" cy="1569918"/>
          </a:xfrm>
        </p:spPr>
        <p:txBody>
          <a:bodyPr anchor="b">
            <a:normAutofit/>
          </a:bodyPr>
          <a:lstStyle>
            <a:lvl1pPr>
              <a:defRPr sz="5400" b="1" baseline="0"/>
            </a:lvl1pPr>
          </a:lstStyle>
          <a:p>
            <a:r>
              <a:rPr lang="en-US" dirty="0"/>
              <a:t>Section </a:t>
            </a:r>
            <a:br>
              <a:rPr lang="en-US" dirty="0"/>
            </a:br>
            <a:r>
              <a:rPr lang="en-US" dirty="0"/>
              <a:t>Header.</a:t>
            </a:r>
          </a:p>
        </p:txBody>
      </p:sp>
      <p:sp>
        <p:nvSpPr>
          <p:cNvPr id="14" name="Text Placeholder 2"/>
          <p:cNvSpPr>
            <a:spLocks noGrp="1"/>
          </p:cNvSpPr>
          <p:nvPr>
            <p:ph type="body" idx="1" hasCustomPrompt="1"/>
          </p:nvPr>
        </p:nvSpPr>
        <p:spPr>
          <a:xfrm>
            <a:off x="838200" y="2993350"/>
            <a:ext cx="3457516" cy="1966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rgbClr val="100F5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More text for section breaker</a:t>
            </a:r>
          </a:p>
        </p:txBody>
      </p:sp>
    </p:spTree>
    <p:extLst>
      <p:ext uri="{BB962C8B-B14F-4D97-AF65-F5344CB8AC3E}">
        <p14:creationId xmlns:p14="http://schemas.microsoft.com/office/powerpoint/2010/main" val="97431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Rectangle 7"/>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a:spLocks noGrp="1"/>
          </p:cNvSpPr>
          <p:nvPr>
            <p:ph type="ftr" sz="quarter" idx="11"/>
          </p:nvPr>
        </p:nvSpPr>
        <p:spPr>
          <a:xfrm>
            <a:off x="838200" y="6040185"/>
            <a:ext cx="10515600" cy="365125"/>
          </a:xfrm>
        </p:spPr>
        <p:txBody>
          <a:bodyPr/>
          <a:lstStyle/>
          <a:p>
            <a:endParaRPr lang="en-US" dirty="0"/>
          </a:p>
        </p:txBody>
      </p:sp>
      <p:cxnSp>
        <p:nvCxnSpPr>
          <p:cNvPr id="10" name="Straight Connector 9"/>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2" name="Straight Connector 11"/>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838200" y="788563"/>
            <a:ext cx="10515600" cy="1090113"/>
          </a:xfrm>
        </p:spPr>
        <p:txBody>
          <a:bodyPr>
            <a:normAutofit/>
          </a:bodyPr>
          <a:lstStyle>
            <a:lvl1pPr>
              <a:defRPr sz="4800" b="1" baseline="0"/>
            </a:lvl1pPr>
          </a:lstStyle>
          <a:p>
            <a:r>
              <a:rPr lang="en-US" dirty="0"/>
              <a:t>Main title.</a:t>
            </a:r>
          </a:p>
        </p:txBody>
      </p:sp>
      <p:sp>
        <p:nvSpPr>
          <p:cNvPr id="14" name="Content Placeholder 2"/>
          <p:cNvSpPr>
            <a:spLocks noGrp="1"/>
          </p:cNvSpPr>
          <p:nvPr>
            <p:ph idx="1" hasCustomPrompt="1"/>
          </p:nvPr>
        </p:nvSpPr>
        <p:spPr>
          <a:xfrm>
            <a:off x="838200" y="2144683"/>
            <a:ext cx="5170714" cy="3762851"/>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15" name="Content Placeholder 2"/>
          <p:cNvSpPr>
            <a:spLocks noGrp="1"/>
          </p:cNvSpPr>
          <p:nvPr>
            <p:ph idx="12" hasCustomPrompt="1"/>
          </p:nvPr>
        </p:nvSpPr>
        <p:spPr>
          <a:xfrm>
            <a:off x="6183086" y="2144682"/>
            <a:ext cx="5170714" cy="3762851"/>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Tree>
    <p:extLst>
      <p:ext uri="{BB962C8B-B14F-4D97-AF65-F5344CB8AC3E}">
        <p14:creationId xmlns:p14="http://schemas.microsoft.com/office/powerpoint/2010/main" val="417247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4" name="Rectangle 13"/>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839788" y="2021947"/>
            <a:ext cx="5157787" cy="483128"/>
          </a:xfrm>
        </p:spPr>
        <p:txBody>
          <a:bodyPr anchor="b"/>
          <a:lstStyle>
            <a:lvl1pPr marL="0" indent="0">
              <a:buNone/>
              <a:defRPr sz="2400" b="1">
                <a:solidFill>
                  <a:srgbClr val="FFA63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172200" y="2021947"/>
            <a:ext cx="5183188" cy="483128"/>
          </a:xfrm>
        </p:spPr>
        <p:txBody>
          <a:bodyPr anchor="b"/>
          <a:lstStyle>
            <a:lvl1pPr marL="0" indent="0">
              <a:buNone/>
              <a:defRPr sz="2400" b="1">
                <a:solidFill>
                  <a:srgbClr val="FFA63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1" name="Title 1"/>
          <p:cNvSpPr>
            <a:spLocks noGrp="1"/>
          </p:cNvSpPr>
          <p:nvPr>
            <p:ph type="title" hasCustomPrompt="1"/>
          </p:nvPr>
        </p:nvSpPr>
        <p:spPr>
          <a:xfrm>
            <a:off x="838200" y="788563"/>
            <a:ext cx="10515600" cy="1090113"/>
          </a:xfrm>
        </p:spPr>
        <p:txBody>
          <a:bodyPr>
            <a:normAutofit/>
          </a:bodyPr>
          <a:lstStyle>
            <a:lvl1pPr>
              <a:defRPr sz="4800" b="1" baseline="0"/>
            </a:lvl1pPr>
          </a:lstStyle>
          <a:p>
            <a:r>
              <a:rPr lang="en-US" dirty="0"/>
              <a:t>Main title.</a:t>
            </a:r>
          </a:p>
        </p:txBody>
      </p:sp>
      <p:sp>
        <p:nvSpPr>
          <p:cNvPr id="12" name="Content Placeholder 2"/>
          <p:cNvSpPr>
            <a:spLocks noGrp="1"/>
          </p:cNvSpPr>
          <p:nvPr>
            <p:ph idx="13" hasCustomPrompt="1"/>
          </p:nvPr>
        </p:nvSpPr>
        <p:spPr>
          <a:xfrm>
            <a:off x="838200" y="2656115"/>
            <a:ext cx="5170714" cy="3251419"/>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13" name="Content Placeholder 2"/>
          <p:cNvSpPr>
            <a:spLocks noGrp="1"/>
          </p:cNvSpPr>
          <p:nvPr>
            <p:ph idx="14" hasCustomPrompt="1"/>
          </p:nvPr>
        </p:nvSpPr>
        <p:spPr>
          <a:xfrm>
            <a:off x="6183086" y="2656114"/>
            <a:ext cx="5170714" cy="3251419"/>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15" name="Footer Placeholder 4"/>
          <p:cNvSpPr>
            <a:spLocks noGrp="1"/>
          </p:cNvSpPr>
          <p:nvPr>
            <p:ph type="ftr" sz="quarter" idx="11"/>
          </p:nvPr>
        </p:nvSpPr>
        <p:spPr>
          <a:xfrm>
            <a:off x="838200" y="6040185"/>
            <a:ext cx="10515600" cy="365125"/>
          </a:xfrm>
        </p:spPr>
        <p:txBody>
          <a:bodyPr/>
          <a:lstStyle/>
          <a:p>
            <a:endParaRPr lang="en-US" dirty="0"/>
          </a:p>
        </p:txBody>
      </p:sp>
      <p:cxnSp>
        <p:nvCxnSpPr>
          <p:cNvPr id="16" name="Straight Connector 15"/>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8" name="Straight Connector 17"/>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8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7290" y="2352698"/>
            <a:ext cx="7594600" cy="2552246"/>
          </a:xfrm>
        </p:spPr>
        <p:txBody>
          <a:bodyPr>
            <a:noAutofit/>
          </a:bodyPr>
          <a:lstStyle>
            <a:lvl1pPr>
              <a:lnSpc>
                <a:spcPct val="100000"/>
              </a:lnSpc>
              <a:defRPr sz="5400" b="1" baseline="0"/>
            </a:lvl1pPr>
          </a:lstStyle>
          <a:p>
            <a:r>
              <a:rPr lang="en-US" dirty="0"/>
              <a:t>Enter text for</a:t>
            </a:r>
            <a:br>
              <a:rPr lang="en-US" dirty="0"/>
            </a:br>
            <a:r>
              <a:rPr lang="en-US" dirty="0"/>
              <a:t>slide breaker.</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3791" y="0"/>
            <a:ext cx="2086923" cy="266310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0" y="434343"/>
            <a:ext cx="665719" cy="660775"/>
          </a:xfrm>
          <a:prstGeom prst="rect">
            <a:avLst/>
          </a:prstGeom>
        </p:spPr>
      </p:pic>
      <p:cxnSp>
        <p:nvCxnSpPr>
          <p:cNvPr id="12" name="Straight Connector 11"/>
          <p:cNvCxnSpPr/>
          <p:nvPr/>
        </p:nvCxnSpPr>
        <p:spPr>
          <a:xfrm>
            <a:off x="3254375" y="6305796"/>
            <a:ext cx="79089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901" y="6162525"/>
            <a:ext cx="1877002" cy="319457"/>
          </a:xfrm>
          <a:prstGeom prst="rect">
            <a:avLst/>
          </a:prstGeom>
        </p:spPr>
      </p:pic>
      <p:cxnSp>
        <p:nvCxnSpPr>
          <p:cNvPr id="14" name="Straight Connector 13"/>
          <p:cNvCxnSpPr/>
          <p:nvPr/>
        </p:nvCxnSpPr>
        <p:spPr>
          <a:xfrm>
            <a:off x="3254375" y="6410696"/>
            <a:ext cx="79089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815836"/>
      </p:ext>
    </p:extLst>
  </p:cSld>
  <p:clrMapOvr>
    <a:masterClrMapping/>
  </p:clrMapOvr>
  <p:extLst>
    <p:ext uri="{DCECCB84-F9BA-43D5-87BE-67443E8EF086}">
      <p15:sldGuideLst xmlns:p15="http://schemas.microsoft.com/office/powerpoint/2012/main">
        <p15:guide id="1" pos="696">
          <p15:clr>
            <a:srgbClr val="FBAE40"/>
          </p15:clr>
        </p15:guide>
        <p15:guide id="2" pos="7032">
          <p15:clr>
            <a:srgbClr val="FBAE40"/>
          </p15:clr>
        </p15:guide>
        <p15:guide id="3" pos="12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254375" y="6305796"/>
            <a:ext cx="790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104901" y="6162525"/>
            <a:ext cx="1877002" cy="319457"/>
          </a:xfrm>
          <a:prstGeom prst="rect">
            <a:avLst/>
          </a:prstGeom>
        </p:spPr>
      </p:pic>
      <p:cxnSp>
        <p:nvCxnSpPr>
          <p:cNvPr id="8" name="Straight Connector 7"/>
          <p:cNvCxnSpPr/>
          <p:nvPr/>
        </p:nvCxnSpPr>
        <p:spPr>
          <a:xfrm>
            <a:off x="3254375" y="6410696"/>
            <a:ext cx="790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6800" y="434343"/>
            <a:ext cx="665719" cy="660775"/>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163791" y="0"/>
            <a:ext cx="2086923" cy="2663101"/>
          </a:xfrm>
          <a:prstGeom prst="rect">
            <a:avLst/>
          </a:prstGeom>
        </p:spPr>
      </p:pic>
      <p:sp>
        <p:nvSpPr>
          <p:cNvPr id="11" name="TextBox 10">
            <a:extLst>
              <a:ext uri="{FF2B5EF4-FFF2-40B4-BE49-F238E27FC236}">
                <a16:creationId xmlns:a16="http://schemas.microsoft.com/office/drawing/2014/main" id="{4FE8E8DA-31D0-40CF-8733-8B3AFC022059}"/>
              </a:ext>
            </a:extLst>
          </p:cNvPr>
          <p:cNvSpPr txBox="1"/>
          <p:nvPr userDrawn="1"/>
        </p:nvSpPr>
        <p:spPr>
          <a:xfrm>
            <a:off x="2044700" y="6374627"/>
            <a:ext cx="95504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spTree>
    <p:extLst>
      <p:ext uri="{BB962C8B-B14F-4D97-AF65-F5344CB8AC3E}">
        <p14:creationId xmlns:p14="http://schemas.microsoft.com/office/powerpoint/2010/main" val="314183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3149600" y="4038601"/>
            <a:ext cx="85344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64651599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2362201"/>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12/7/2021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3048000"/>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09600" y="3810000"/>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609600" y="4648200"/>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812800" y="4800600"/>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037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F6EFB-3F44-496C-A842-1E0B3D3B975A}" type="datetimeFigureOut">
              <a:rPr lang="en-US" smtClean="0"/>
              <a:pPr/>
              <a:t>12/7/2021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3697041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8" r:id="rId8"/>
    <p:sldLayoutId id="2147483680" r:id="rId9"/>
    <p:sldLayoutId id="214748368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90600" y="2741474"/>
            <a:ext cx="6096000" cy="1754326"/>
          </a:xfrm>
        </p:spPr>
        <p:txBody>
          <a:bodyPr wrap="square">
            <a:spAutoFit/>
          </a:bodyPr>
          <a:lstStyle/>
          <a:p>
            <a:pPr>
              <a:buClrTx/>
              <a:defRPr/>
            </a:pPr>
            <a:r>
              <a:rPr lang="en-IN" altLang="en-US" sz="4000" dirty="0" smtClean="0">
                <a:ea typeface="Verdana" panose="020B0604030504040204" pitchFamily="34" charset="0"/>
                <a:cs typeface="Verdana" panose="020B0604030504040204" pitchFamily="34" charset="0"/>
              </a:rPr>
              <a:t>Machine-Learning </a:t>
            </a:r>
            <a:r>
              <a:rPr lang="en-IN" altLang="en-US" sz="4000" dirty="0">
                <a:ea typeface="Verdana" panose="020B0604030504040204" pitchFamily="34" charset="0"/>
                <a:cs typeface="Verdana" panose="020B0604030504040204" pitchFamily="34" charset="0"/>
              </a:rPr>
              <a:t>Techniques for Predictive Analytics</a:t>
            </a:r>
            <a:endParaRPr lang="en-US" altLang="en-US" sz="40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506200" cy="1090113"/>
          </a:xfrm>
        </p:spPr>
        <p:txBody>
          <a:bodyPr wrap="square">
            <a:spAutoFit/>
          </a:bodyPr>
          <a:lstStyle/>
          <a:p>
            <a:r>
              <a:rPr lang="en-IN" sz="3600" dirty="0">
                <a:latin typeface="+mj-lt"/>
              </a:rPr>
              <a:t>Neural Network Architectures </a:t>
            </a:r>
            <a:br>
              <a:rPr lang="en-IN" sz="3600" dirty="0">
                <a:latin typeface="+mj-lt"/>
              </a:rPr>
            </a:br>
            <a:r>
              <a:rPr lang="en-IN" sz="3600" dirty="0">
                <a:latin typeface="+mj-lt"/>
              </a:rPr>
              <a:t>Recurrent Neural Networks</a:t>
            </a:r>
            <a:endParaRPr lang="en-US" sz="3600" dirty="0">
              <a:latin typeface="+mj-lt"/>
            </a:endParaRPr>
          </a:p>
        </p:txBody>
      </p:sp>
      <p:pic>
        <p:nvPicPr>
          <p:cNvPr id="22530" name="Picture 2" descr="The figure shows inputs, ranging from input 1, input 2 and so on to input n, which are being fed into a neural network architecture, consisting of a few hidden neurons without a target output. The figure shows that the connections between the layers are not unidirectional. The neurons then lead to two outputs, labeled output 1 and output 2. There are many connections in every direction between the inputs, layers, and output, creating a complex connection structure. "/>
          <p:cNvPicPr>
            <a:picLocks noChangeAspect="1" noChangeArrowheads="1"/>
          </p:cNvPicPr>
          <p:nvPr/>
        </p:nvPicPr>
        <p:blipFill rotWithShape="1">
          <a:blip r:embed="rId3">
            <a:extLst>
              <a:ext uri="{28A0092B-C50C-407E-A947-70E740481C1C}">
                <a14:useLocalDpi xmlns:a14="http://schemas.microsoft.com/office/drawing/2010/main" val="0"/>
              </a:ext>
            </a:extLst>
          </a:blip>
          <a:srcRect b="3193"/>
          <a:stretch/>
        </p:blipFill>
        <p:spPr bwMode="auto">
          <a:xfrm>
            <a:off x="2667000" y="1828800"/>
            <a:ext cx="6742107"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9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5701"/>
            <a:ext cx="10515600" cy="1089529"/>
          </a:xfrm>
        </p:spPr>
        <p:txBody>
          <a:bodyPr wrap="square">
            <a:spAutoFit/>
          </a:bodyPr>
          <a:lstStyle/>
          <a:p>
            <a:r>
              <a:rPr lang="en-IN" sz="3600" dirty="0"/>
              <a:t>Neural Network Architectures </a:t>
            </a:r>
            <a:r>
              <a:rPr lang="en-IN" sz="3600" dirty="0" smtClean="0"/>
              <a:t/>
            </a:r>
            <a:br>
              <a:rPr lang="en-IN" sz="3600" dirty="0" smtClean="0"/>
            </a:br>
            <a:r>
              <a:rPr lang="en-IN" sz="3600" dirty="0" smtClean="0"/>
              <a:t>Self </a:t>
            </a:r>
            <a:r>
              <a:rPr lang="en-IN" sz="3600" dirty="0"/>
              <a:t>Organizing Maps (</a:t>
            </a:r>
            <a:r>
              <a:rPr lang="en-IN" sz="3600" spc="-450" dirty="0"/>
              <a:t>S O </a:t>
            </a:r>
            <a:r>
              <a:rPr lang="en-IN" sz="3600" dirty="0"/>
              <a:t>M)</a:t>
            </a:r>
            <a:endParaRPr lang="en-US" sz="3600" dirty="0"/>
          </a:p>
        </p:txBody>
      </p:sp>
      <p:sp>
        <p:nvSpPr>
          <p:cNvPr id="3" name="Content Placeholder 2"/>
          <p:cNvSpPr>
            <a:spLocks noGrp="1"/>
          </p:cNvSpPr>
          <p:nvPr>
            <p:ph idx="1"/>
          </p:nvPr>
        </p:nvSpPr>
        <p:spPr>
          <a:xfrm>
            <a:off x="381000" y="1878832"/>
            <a:ext cx="4495800" cy="1051570"/>
          </a:xfrm>
          <a:solidFill>
            <a:schemeClr val="bg1"/>
          </a:solidFill>
        </p:spPr>
        <p:txBody>
          <a:bodyPr wrap="square">
            <a:spAutoFit/>
          </a:bodyPr>
          <a:lstStyle/>
          <a:p>
            <a:pPr marL="285750" indent="-285750">
              <a:buClr>
                <a:schemeClr val="tx1"/>
              </a:buClr>
              <a:buFont typeface="Arial" panose="020B0604020202020204" pitchFamily="34" charset="0"/>
              <a:buChar char="•"/>
              <a:tabLst>
                <a:tab pos="542925" algn="l"/>
              </a:tabLst>
            </a:pPr>
            <a:r>
              <a:rPr lang="en-IN" sz="2000" dirty="0">
                <a:solidFill>
                  <a:srgbClr val="FF0000"/>
                </a:solidFill>
              </a:rPr>
              <a:t>First introduced by the Finnish Professor </a:t>
            </a:r>
            <a:r>
              <a:rPr lang="en-IN" sz="2000" dirty="0" err="1">
                <a:solidFill>
                  <a:srgbClr val="FF0000"/>
                </a:solidFill>
              </a:rPr>
              <a:t>Teuvo</a:t>
            </a:r>
            <a:r>
              <a:rPr lang="en-IN" sz="2000" dirty="0">
                <a:solidFill>
                  <a:srgbClr val="FF0000"/>
                </a:solidFill>
              </a:rPr>
              <a:t> </a:t>
            </a:r>
            <a:r>
              <a:rPr lang="en-IN" sz="2000" dirty="0" err="1">
                <a:solidFill>
                  <a:srgbClr val="FF0000"/>
                </a:solidFill>
              </a:rPr>
              <a:t>Kohonen</a:t>
            </a:r>
            <a:endParaRPr lang="en-IN" sz="2000" dirty="0">
              <a:solidFill>
                <a:srgbClr val="FF0000"/>
              </a:solidFill>
            </a:endParaRPr>
          </a:p>
          <a:p>
            <a:pPr marL="285750" indent="-285750">
              <a:buClr>
                <a:schemeClr val="tx1"/>
              </a:buClr>
              <a:buFont typeface="Arial" panose="020B0604020202020204" pitchFamily="34" charset="0"/>
              <a:buChar char="•"/>
              <a:tabLst>
                <a:tab pos="542925" algn="l"/>
              </a:tabLst>
            </a:pPr>
            <a:r>
              <a:rPr lang="en-IN" sz="2000" dirty="0">
                <a:solidFill>
                  <a:srgbClr val="FF0000"/>
                </a:solidFill>
              </a:rPr>
              <a:t>Applies to clustering type problems</a:t>
            </a:r>
          </a:p>
        </p:txBody>
      </p:sp>
      <p:pic>
        <p:nvPicPr>
          <p:cNvPr id="4" name="Picture 3"/>
          <p:cNvPicPr>
            <a:picLocks noChangeAspect="1"/>
          </p:cNvPicPr>
          <p:nvPr/>
        </p:nvPicPr>
        <p:blipFill>
          <a:blip r:embed="rId3"/>
          <a:stretch>
            <a:fillRect/>
          </a:stretch>
        </p:blipFill>
        <p:spPr>
          <a:xfrm>
            <a:off x="5562600" y="1600200"/>
            <a:ext cx="5591175" cy="3895725"/>
          </a:xfrm>
          <a:prstGeom prst="rect">
            <a:avLst/>
          </a:prstGeom>
        </p:spPr>
      </p:pic>
    </p:spTree>
    <p:extLst>
      <p:ext uri="{BB962C8B-B14F-4D97-AF65-F5344CB8AC3E}">
        <p14:creationId xmlns:p14="http://schemas.microsoft.com/office/powerpoint/2010/main" val="347130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5701"/>
            <a:ext cx="10515600" cy="1089529"/>
          </a:xfrm>
        </p:spPr>
        <p:txBody>
          <a:bodyPr wrap="square">
            <a:spAutoFit/>
          </a:bodyPr>
          <a:lstStyle/>
          <a:p>
            <a:r>
              <a:rPr lang="en-IN" sz="3600" dirty="0"/>
              <a:t>Other Popular </a:t>
            </a:r>
            <a:r>
              <a:rPr lang="en-IN" sz="3600" spc="-450" dirty="0"/>
              <a:t>A N </a:t>
            </a:r>
            <a:r>
              <a:rPr lang="en-IN" sz="3600" dirty="0" err="1"/>
              <a:t>N</a:t>
            </a:r>
            <a:r>
              <a:rPr lang="en-IN" sz="3600" dirty="0"/>
              <a:t> Paradigms</a:t>
            </a:r>
            <a:br>
              <a:rPr lang="en-IN" sz="3600" dirty="0"/>
            </a:br>
            <a:r>
              <a:rPr lang="en-IN" sz="3600" dirty="0"/>
              <a:t>Hopfield Networks</a:t>
            </a:r>
            <a:endParaRPr lang="en-US" sz="3600" dirty="0"/>
          </a:p>
        </p:txBody>
      </p:sp>
      <p:pic>
        <p:nvPicPr>
          <p:cNvPr id="4" name="Picture 3"/>
          <p:cNvPicPr>
            <a:picLocks noChangeAspect="1"/>
          </p:cNvPicPr>
          <p:nvPr/>
        </p:nvPicPr>
        <p:blipFill>
          <a:blip r:embed="rId3"/>
          <a:stretch>
            <a:fillRect/>
          </a:stretch>
        </p:blipFill>
        <p:spPr>
          <a:xfrm>
            <a:off x="5915025" y="1676400"/>
            <a:ext cx="4981575" cy="3714750"/>
          </a:xfrm>
          <a:prstGeom prst="rect">
            <a:avLst/>
          </a:prstGeom>
        </p:spPr>
      </p:pic>
      <p:sp>
        <p:nvSpPr>
          <p:cNvPr id="7" name="Content Placeholder 2"/>
          <p:cNvSpPr>
            <a:spLocks noGrp="1"/>
          </p:cNvSpPr>
          <p:nvPr>
            <p:ph idx="1"/>
          </p:nvPr>
        </p:nvSpPr>
        <p:spPr>
          <a:xfrm>
            <a:off x="381000" y="1878832"/>
            <a:ext cx="4495800" cy="1733808"/>
          </a:xfrm>
          <a:solidFill>
            <a:schemeClr val="bg1"/>
          </a:solidFill>
        </p:spPr>
        <p:txBody>
          <a:bodyPr wrap="square">
            <a:spAutoFit/>
          </a:bodyPr>
          <a:lstStyle/>
          <a:p>
            <a:pPr marL="285750" indent="-285750">
              <a:buClr>
                <a:schemeClr val="tx1"/>
              </a:buClr>
              <a:buFont typeface="Arial" panose="020B0604020202020204" pitchFamily="34" charset="0"/>
              <a:buChar char="•"/>
              <a:tabLst>
                <a:tab pos="542925" algn="l"/>
              </a:tabLst>
            </a:pPr>
            <a:r>
              <a:rPr lang="en-IN" sz="2000" dirty="0" smtClean="0">
                <a:solidFill>
                  <a:srgbClr val="FF0000"/>
                </a:solidFill>
              </a:rPr>
              <a:t>First </a:t>
            </a:r>
            <a:r>
              <a:rPr lang="en-IN" sz="2000" dirty="0">
                <a:solidFill>
                  <a:srgbClr val="FF0000"/>
                </a:solidFill>
              </a:rPr>
              <a:t>introduced by John Hopfield</a:t>
            </a:r>
          </a:p>
          <a:p>
            <a:pPr marL="285750" indent="-285750">
              <a:buClr>
                <a:schemeClr val="tx1"/>
              </a:buClr>
              <a:buFont typeface="Arial" panose="020B0604020202020204" pitchFamily="34" charset="0"/>
              <a:buChar char="•"/>
              <a:tabLst>
                <a:tab pos="542925" algn="l"/>
              </a:tabLst>
            </a:pPr>
            <a:r>
              <a:rPr lang="en-IN" sz="2000" dirty="0">
                <a:solidFill>
                  <a:srgbClr val="FF0000"/>
                </a:solidFill>
              </a:rPr>
              <a:t>Highly interconnected neurons</a:t>
            </a:r>
          </a:p>
          <a:p>
            <a:pPr marL="285750" indent="-285750">
              <a:buClr>
                <a:schemeClr val="tx1"/>
              </a:buClr>
              <a:buFont typeface="Arial" panose="020B0604020202020204" pitchFamily="34" charset="0"/>
              <a:buChar char="•"/>
              <a:tabLst>
                <a:tab pos="542925" algn="l"/>
              </a:tabLst>
            </a:pPr>
            <a:r>
              <a:rPr lang="en-IN" sz="2000" dirty="0">
                <a:solidFill>
                  <a:srgbClr val="FF0000"/>
                </a:solidFill>
              </a:rPr>
              <a:t>Applies to solving complex computational problems (e.g., optimization problems)</a:t>
            </a:r>
          </a:p>
        </p:txBody>
      </p:sp>
    </p:spTree>
    <p:extLst>
      <p:ext uri="{BB962C8B-B14F-4D97-AF65-F5344CB8AC3E}">
        <p14:creationId xmlns:p14="http://schemas.microsoft.com/office/powerpoint/2010/main" val="258483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54391"/>
            <a:ext cx="10515600" cy="590931"/>
          </a:xfrm>
        </p:spPr>
        <p:txBody>
          <a:bodyPr wrap="square">
            <a:spAutoFit/>
          </a:bodyPr>
          <a:lstStyle/>
          <a:p>
            <a:r>
              <a:rPr lang="en-US" sz="3600" dirty="0">
                <a:latin typeface="+mj-lt"/>
              </a:rPr>
              <a:t>Support Vector Machines (</a:t>
            </a:r>
            <a:r>
              <a:rPr lang="en-US" sz="3600" spc="-450" dirty="0">
                <a:latin typeface="+mj-lt"/>
              </a:rPr>
              <a:t>S V </a:t>
            </a:r>
            <a:r>
              <a:rPr lang="en-US" sz="3600" dirty="0">
                <a:latin typeface="+mj-lt"/>
              </a:rPr>
              <a:t>M</a:t>
            </a:r>
            <a:r>
              <a:rPr lang="en-US" sz="3600" dirty="0" smtClean="0">
                <a:latin typeface="+mj-lt"/>
              </a:rPr>
              <a:t>)</a:t>
            </a:r>
            <a:endParaRPr lang="en-US" sz="3600" dirty="0">
              <a:latin typeface="+mj-lt"/>
            </a:endParaRPr>
          </a:p>
        </p:txBody>
      </p:sp>
      <p:sp>
        <p:nvSpPr>
          <p:cNvPr id="4" name="Content Placeholder 3"/>
          <p:cNvSpPr>
            <a:spLocks noGrp="1"/>
          </p:cNvSpPr>
          <p:nvPr>
            <p:ph idx="1"/>
          </p:nvPr>
        </p:nvSpPr>
        <p:spPr>
          <a:xfrm>
            <a:off x="381000" y="1366153"/>
            <a:ext cx="10515600" cy="2139047"/>
          </a:xfrm>
        </p:spPr>
        <p:txBody>
          <a:bodyPr>
            <a:spAutoFit/>
          </a:bodyPr>
          <a:lstStyle/>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SVM </a:t>
            </a:r>
            <a:r>
              <a:rPr lang="en-US" sz="2000" dirty="0">
                <a:solidFill>
                  <a:srgbClr val="FF0000"/>
                </a:solidFill>
              </a:rPr>
              <a:t>are among the most popular machine-learning techniques. </a:t>
            </a:r>
          </a:p>
          <a:p>
            <a:pPr marL="285750" indent="-285750">
              <a:buClr>
                <a:schemeClr val="tx1"/>
              </a:buClr>
              <a:buFont typeface="Arial" panose="020B0604020202020204" pitchFamily="34" charset="0"/>
              <a:buChar char="•"/>
              <a:tabLst>
                <a:tab pos="542925" algn="l"/>
              </a:tabLst>
            </a:pPr>
            <a:r>
              <a:rPr lang="en-US" sz="2000" dirty="0">
                <a:solidFill>
                  <a:srgbClr val="FF0000"/>
                </a:solidFill>
              </a:rPr>
              <a:t>SVM </a:t>
            </a:r>
            <a:r>
              <a:rPr lang="en-US" sz="2000" dirty="0" smtClean="0">
                <a:solidFill>
                  <a:srgbClr val="FF0000"/>
                </a:solidFill>
              </a:rPr>
              <a:t>belong </a:t>
            </a:r>
            <a:r>
              <a:rPr lang="en-US" sz="2000" dirty="0">
                <a:solidFill>
                  <a:srgbClr val="FF0000"/>
                </a:solidFill>
              </a:rPr>
              <a:t>to the family of generalized linear </a:t>
            </a:r>
            <a:r>
              <a:rPr lang="en-US" sz="2000" dirty="0" smtClean="0">
                <a:solidFill>
                  <a:srgbClr val="FF0000"/>
                </a:solidFill>
              </a:rPr>
              <a:t>models – capable </a:t>
            </a:r>
            <a:r>
              <a:rPr lang="en-US" sz="2000" dirty="0">
                <a:solidFill>
                  <a:srgbClr val="FF0000"/>
                </a:solidFill>
              </a:rPr>
              <a:t>of representing non-linear relationships in a linear </a:t>
            </a:r>
            <a:r>
              <a:rPr lang="en-US" sz="2000" dirty="0" smtClean="0">
                <a:solidFill>
                  <a:srgbClr val="FF0000"/>
                </a:solidFill>
              </a:rPr>
              <a:t>fashion</a:t>
            </a:r>
            <a:endParaRPr lang="en-US" sz="2000" dirty="0">
              <a:solidFill>
                <a:srgbClr val="FF0000"/>
              </a:solidFill>
            </a:endParaRPr>
          </a:p>
          <a:p>
            <a:pPr marL="285750" indent="-285750">
              <a:buClr>
                <a:schemeClr val="tx1"/>
              </a:buClr>
              <a:buFont typeface="Arial" panose="020B0604020202020204" pitchFamily="34" charset="0"/>
              <a:buChar char="•"/>
              <a:tabLst>
                <a:tab pos="542925" algn="l"/>
              </a:tabLst>
            </a:pPr>
            <a:r>
              <a:rPr lang="en-US" sz="2000" dirty="0">
                <a:solidFill>
                  <a:srgbClr val="FF0000"/>
                </a:solidFill>
              </a:rPr>
              <a:t>SVM </a:t>
            </a:r>
            <a:r>
              <a:rPr lang="en-US" sz="2000" dirty="0" smtClean="0">
                <a:solidFill>
                  <a:srgbClr val="FF0000"/>
                </a:solidFill>
              </a:rPr>
              <a:t>achieves </a:t>
            </a:r>
            <a:r>
              <a:rPr lang="en-US" sz="2000" dirty="0">
                <a:solidFill>
                  <a:srgbClr val="FF0000"/>
                </a:solidFill>
              </a:rPr>
              <a:t>a classification or regression decision based on the value of the linear combination of input features. </a:t>
            </a:r>
          </a:p>
          <a:p>
            <a:pPr marL="285750" indent="-285750">
              <a:buClr>
                <a:schemeClr val="tx1"/>
              </a:buClr>
              <a:buFont typeface="Arial" panose="020B0604020202020204" pitchFamily="34" charset="0"/>
              <a:buChar char="•"/>
              <a:tabLst>
                <a:tab pos="542925" algn="l"/>
              </a:tabLst>
            </a:pPr>
            <a:r>
              <a:rPr lang="en-US" sz="2000" dirty="0">
                <a:solidFill>
                  <a:srgbClr val="FF0000"/>
                </a:solidFill>
              </a:rPr>
              <a:t>Because of their architectural similarities, SVM </a:t>
            </a:r>
            <a:r>
              <a:rPr lang="en-US" sz="2000" dirty="0" smtClean="0">
                <a:solidFill>
                  <a:srgbClr val="FF0000"/>
                </a:solidFill>
              </a:rPr>
              <a:t>are </a:t>
            </a:r>
            <a:r>
              <a:rPr lang="en-US" sz="2000" dirty="0">
                <a:solidFill>
                  <a:srgbClr val="FF0000"/>
                </a:solidFill>
              </a:rPr>
              <a:t>also closely associated with </a:t>
            </a:r>
            <a:r>
              <a:rPr lang="en-US" sz="2000" dirty="0" smtClean="0">
                <a:solidFill>
                  <a:srgbClr val="FF0000"/>
                </a:solidFill>
              </a:rPr>
              <a:t>ANN</a:t>
            </a:r>
            <a:r>
              <a:rPr lang="en-US" sz="2000" dirty="0">
                <a:solidFill>
                  <a:srgbClr val="FF0000"/>
                </a:solidFill>
              </a:rPr>
              <a:t>. </a:t>
            </a:r>
          </a:p>
        </p:txBody>
      </p:sp>
    </p:spTree>
    <p:extLst>
      <p:ext uri="{BB962C8B-B14F-4D97-AF65-F5344CB8AC3E}">
        <p14:creationId xmlns:p14="http://schemas.microsoft.com/office/powerpoint/2010/main" val="165077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7278"/>
            <a:ext cx="10515600" cy="590931"/>
          </a:xfrm>
        </p:spPr>
        <p:txBody>
          <a:bodyPr wrap="square">
            <a:spAutoFit/>
          </a:bodyPr>
          <a:lstStyle/>
          <a:p>
            <a:r>
              <a:rPr lang="en-US" sz="3600" dirty="0">
                <a:latin typeface="+mj-lt"/>
              </a:rPr>
              <a:t>Support Vector Machines (</a:t>
            </a:r>
            <a:r>
              <a:rPr lang="en-US" sz="3600" spc="-450" dirty="0">
                <a:latin typeface="+mj-lt"/>
              </a:rPr>
              <a:t>S V </a:t>
            </a:r>
            <a:r>
              <a:rPr lang="en-US" sz="3600" dirty="0">
                <a:latin typeface="+mj-lt"/>
              </a:rPr>
              <a:t>M</a:t>
            </a:r>
            <a:r>
              <a:rPr lang="en-US" sz="3600" dirty="0" smtClean="0">
                <a:latin typeface="+mj-lt"/>
              </a:rPr>
              <a:t>)</a:t>
            </a:r>
            <a:endParaRPr lang="en-US" sz="3600" dirty="0">
              <a:latin typeface="+mj-lt"/>
            </a:endParaRPr>
          </a:p>
        </p:txBody>
      </p:sp>
      <p:sp>
        <p:nvSpPr>
          <p:cNvPr id="4" name="Content Placeholder 3"/>
          <p:cNvSpPr>
            <a:spLocks noGrp="1"/>
          </p:cNvSpPr>
          <p:nvPr>
            <p:ph idx="1"/>
          </p:nvPr>
        </p:nvSpPr>
        <p:spPr>
          <a:xfrm>
            <a:off x="533400" y="1575795"/>
            <a:ext cx="10515600" cy="3060325"/>
          </a:xfrm>
        </p:spPr>
        <p:txBody>
          <a:bodyPr>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Goal </a:t>
            </a:r>
            <a:r>
              <a:rPr lang="en-US" sz="2000" dirty="0" smtClean="0">
                <a:solidFill>
                  <a:srgbClr val="FF0000"/>
                </a:solidFill>
              </a:rPr>
              <a:t>of SVM: </a:t>
            </a:r>
          </a:p>
          <a:p>
            <a:pPr marL="742950" lvl="2" indent="-285750">
              <a:spcBef>
                <a:spcPts val="1000"/>
              </a:spcBef>
              <a:buClr>
                <a:schemeClr val="tx1"/>
              </a:buClr>
              <a:tabLst>
                <a:tab pos="542925" algn="l"/>
              </a:tabLst>
            </a:pPr>
            <a:r>
              <a:rPr lang="en-US" sz="1800" dirty="0">
                <a:solidFill>
                  <a:srgbClr val="FF0000"/>
                </a:solidFill>
              </a:rPr>
              <a:t>generate mathematical functions that map input variables to desired outputs for classification or regression type prediction problems.</a:t>
            </a:r>
          </a:p>
          <a:p>
            <a:pPr marL="285750" lvl="1" indent="-285750">
              <a:spcBef>
                <a:spcPts val="1000"/>
              </a:spcBef>
              <a:buClr>
                <a:schemeClr val="tx1"/>
              </a:buClr>
              <a:tabLst>
                <a:tab pos="542925" algn="l"/>
              </a:tabLst>
            </a:pPr>
            <a:r>
              <a:rPr lang="en-US" sz="2000" dirty="0" smtClean="0">
                <a:solidFill>
                  <a:srgbClr val="FF0000"/>
                </a:solidFill>
              </a:rPr>
              <a:t>How:</a:t>
            </a:r>
          </a:p>
          <a:p>
            <a:pPr marL="742950" lvl="2" indent="-285750">
              <a:spcBef>
                <a:spcPts val="1000"/>
              </a:spcBef>
              <a:buClr>
                <a:schemeClr val="tx1"/>
              </a:buClr>
              <a:tabLst>
                <a:tab pos="542925" algn="l"/>
              </a:tabLst>
            </a:pPr>
            <a:r>
              <a:rPr lang="en-US" sz="1800" dirty="0" smtClean="0">
                <a:solidFill>
                  <a:srgbClr val="FF0000"/>
                </a:solidFill>
              </a:rPr>
              <a:t>First</a:t>
            </a:r>
            <a:r>
              <a:rPr lang="en-US" sz="1800" dirty="0">
                <a:solidFill>
                  <a:srgbClr val="FF0000"/>
                </a:solidFill>
              </a:rPr>
              <a:t>, SVM </a:t>
            </a:r>
            <a:r>
              <a:rPr lang="en-US" sz="1800" dirty="0" smtClean="0">
                <a:solidFill>
                  <a:srgbClr val="FF0000"/>
                </a:solidFill>
              </a:rPr>
              <a:t>uses </a:t>
            </a:r>
            <a:r>
              <a:rPr lang="en-US" sz="1800" dirty="0">
                <a:solidFill>
                  <a:srgbClr val="FF0000"/>
                </a:solidFill>
              </a:rPr>
              <a:t>nonlinear kernel functions to transform non-linear relationships among the variables into linearly separable feature spaces. </a:t>
            </a:r>
          </a:p>
          <a:p>
            <a:pPr marL="742950" lvl="2" indent="-285750">
              <a:spcBef>
                <a:spcPts val="1000"/>
              </a:spcBef>
              <a:buClr>
                <a:schemeClr val="tx1"/>
              </a:buClr>
              <a:tabLst>
                <a:tab pos="542925" algn="l"/>
              </a:tabLst>
            </a:pPr>
            <a:r>
              <a:rPr lang="en-US" sz="1800" dirty="0">
                <a:solidFill>
                  <a:srgbClr val="FF0000"/>
                </a:solidFill>
              </a:rPr>
              <a:t>Then, the maximum-margin </a:t>
            </a:r>
            <a:r>
              <a:rPr lang="en-US" sz="1800" dirty="0" err="1">
                <a:solidFill>
                  <a:srgbClr val="FF0000"/>
                </a:solidFill>
              </a:rPr>
              <a:t>hyperplanes</a:t>
            </a:r>
            <a:r>
              <a:rPr lang="en-US" sz="1800" dirty="0">
                <a:solidFill>
                  <a:srgbClr val="FF0000"/>
                </a:solidFill>
              </a:rPr>
              <a:t> are constructed to optimally separate different classes from each other based on the training dataset.</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SVM has solid mathematical foundation!</a:t>
            </a:r>
            <a:endParaRPr lang="en-US" sz="2000" dirty="0">
              <a:solidFill>
                <a:srgbClr val="FF0000"/>
              </a:solidFill>
            </a:endParaRPr>
          </a:p>
        </p:txBody>
      </p:sp>
    </p:spTree>
    <p:extLst>
      <p:ext uri="{BB962C8B-B14F-4D97-AF65-F5344CB8AC3E}">
        <p14:creationId xmlns:p14="http://schemas.microsoft.com/office/powerpoint/2010/main" val="96869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000"/>
            <a:ext cx="10515600" cy="590931"/>
          </a:xfrm>
        </p:spPr>
        <p:txBody>
          <a:bodyPr wrap="square">
            <a:spAutoFit/>
          </a:bodyPr>
          <a:lstStyle/>
          <a:p>
            <a:r>
              <a:rPr lang="en-US" sz="3600" dirty="0">
                <a:latin typeface="+mj-lt"/>
              </a:rPr>
              <a:t>Support Vector Machines (</a:t>
            </a:r>
            <a:r>
              <a:rPr lang="en-US" sz="3600" spc="-450" dirty="0">
                <a:latin typeface="+mj-lt"/>
              </a:rPr>
              <a:t>S V </a:t>
            </a:r>
            <a:r>
              <a:rPr lang="en-US" sz="3600" dirty="0">
                <a:latin typeface="+mj-lt"/>
              </a:rPr>
              <a:t>M</a:t>
            </a:r>
            <a:r>
              <a:rPr lang="en-US" sz="3600" dirty="0" smtClean="0">
                <a:latin typeface="+mj-lt"/>
              </a:rPr>
              <a:t>)</a:t>
            </a:r>
            <a:endParaRPr lang="en-US" sz="3600" dirty="0">
              <a:latin typeface="+mj-lt"/>
            </a:endParaRPr>
          </a:p>
        </p:txBody>
      </p:sp>
      <p:sp>
        <p:nvSpPr>
          <p:cNvPr id="4" name="Content Placeholder 3"/>
          <p:cNvSpPr>
            <a:spLocks noGrp="1"/>
          </p:cNvSpPr>
          <p:nvPr>
            <p:ph idx="1"/>
          </p:nvPr>
        </p:nvSpPr>
        <p:spPr>
          <a:xfrm>
            <a:off x="457200" y="1476472"/>
            <a:ext cx="10515600" cy="4296561"/>
          </a:xfrm>
        </p:spPr>
        <p:txBody>
          <a:bodyPr>
            <a:spAutoFit/>
          </a:bodyPr>
          <a:lstStyle/>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Hyperplane – geometric </a:t>
            </a:r>
            <a:r>
              <a:rPr lang="en-US" sz="2000" dirty="0">
                <a:solidFill>
                  <a:srgbClr val="FF0000"/>
                </a:solidFill>
              </a:rPr>
              <a:t>concept used to describe the separation surface between different classes of things.</a:t>
            </a:r>
          </a:p>
          <a:p>
            <a:pPr marL="742950" lvl="2" indent="-285750">
              <a:spcBef>
                <a:spcPts val="1000"/>
              </a:spcBef>
              <a:buClr>
                <a:schemeClr val="tx1"/>
              </a:buClr>
              <a:tabLst>
                <a:tab pos="542925" algn="l"/>
              </a:tabLst>
            </a:pPr>
            <a:r>
              <a:rPr lang="en-US" sz="1600" dirty="0">
                <a:solidFill>
                  <a:srgbClr val="FF0000"/>
                </a:solidFill>
              </a:rPr>
              <a:t>In SVM</a:t>
            </a:r>
            <a:r>
              <a:rPr lang="en-US" sz="1600" dirty="0" smtClean="0">
                <a:solidFill>
                  <a:srgbClr val="FF0000"/>
                </a:solidFill>
              </a:rPr>
              <a:t>, </a:t>
            </a:r>
            <a:r>
              <a:rPr lang="en-US" sz="1600" dirty="0">
                <a:solidFill>
                  <a:srgbClr val="FF0000"/>
                </a:solidFill>
              </a:rPr>
              <a:t>two parallel hyperplanes are constructed on each side of the separation space with the aim of maximizing the distance between them.</a:t>
            </a:r>
          </a:p>
          <a:p>
            <a:pPr marL="285750" indent="-285750">
              <a:buClr>
                <a:schemeClr val="tx1"/>
              </a:buClr>
              <a:buFont typeface="Arial" panose="020B0604020202020204" pitchFamily="34" charset="0"/>
              <a:buChar char="•"/>
              <a:tabLst>
                <a:tab pos="542925" algn="l"/>
              </a:tabLst>
            </a:pPr>
            <a:r>
              <a:rPr lang="en-US" sz="2000" dirty="0">
                <a:solidFill>
                  <a:srgbClr val="FF0000"/>
                </a:solidFill>
              </a:rPr>
              <a:t>A kernel function in SVM </a:t>
            </a:r>
            <a:r>
              <a:rPr lang="en-US" sz="2000" dirty="0" smtClean="0">
                <a:solidFill>
                  <a:srgbClr val="FF0000"/>
                </a:solidFill>
              </a:rPr>
              <a:t>uses </a:t>
            </a:r>
            <a:r>
              <a:rPr lang="en-US" sz="2000" dirty="0">
                <a:solidFill>
                  <a:srgbClr val="FF0000"/>
                </a:solidFill>
              </a:rPr>
              <a:t>the kernel trick  (a method for using a linear classifier algorithm to solve a nonlinear problem)</a:t>
            </a:r>
          </a:p>
          <a:p>
            <a:pPr marL="742950" lvl="2" indent="-285750">
              <a:spcBef>
                <a:spcPts val="1000"/>
              </a:spcBef>
              <a:buClr>
                <a:schemeClr val="tx1"/>
              </a:buClr>
              <a:tabLst>
                <a:tab pos="542925" algn="l"/>
              </a:tabLst>
            </a:pPr>
            <a:r>
              <a:rPr lang="en-US" sz="1600" dirty="0">
                <a:solidFill>
                  <a:srgbClr val="FF0000"/>
                </a:solidFill>
              </a:rPr>
              <a:t>The most commonly used kernel function is the radial basis function (</a:t>
            </a:r>
            <a:r>
              <a:rPr lang="en-US" sz="1600" dirty="0" smtClean="0">
                <a:solidFill>
                  <a:srgbClr val="FF0000"/>
                </a:solidFill>
              </a:rPr>
              <a:t>RBF).</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Most </a:t>
            </a:r>
            <a:r>
              <a:rPr lang="en-US" sz="2000" dirty="0">
                <a:solidFill>
                  <a:srgbClr val="FF0000"/>
                </a:solidFill>
              </a:rPr>
              <a:t>widely used kernel-learning algorithms for wide range of classification and regression problems</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Represents </a:t>
            </a:r>
            <a:r>
              <a:rPr lang="en-US" sz="2000" dirty="0">
                <a:solidFill>
                  <a:srgbClr val="FF0000"/>
                </a:solidFill>
              </a:rPr>
              <a:t>state-of-the-art by virtue of their excellent generalization performance, superior prediction power, ease of use, and rigorous theoretical foundation</a:t>
            </a:r>
          </a:p>
          <a:p>
            <a:pPr marL="285750" indent="-285750">
              <a:buClr>
                <a:schemeClr val="tx1"/>
              </a:buClr>
              <a:buFont typeface="Arial" panose="020B0604020202020204" pitchFamily="34" charset="0"/>
              <a:buChar char="•"/>
              <a:tabLst>
                <a:tab pos="542925" algn="l"/>
              </a:tabLst>
            </a:pPr>
            <a:r>
              <a:rPr lang="en-US" sz="2000" dirty="0">
                <a:solidFill>
                  <a:srgbClr val="FF0000"/>
                </a:solidFill>
              </a:rPr>
              <a:t>Most comparative studies show its superiority in both regression and classification type prediction problems</a:t>
            </a:r>
            <a:r>
              <a:rPr lang="en-US" sz="20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186841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1646"/>
            <a:ext cx="10515600" cy="590931"/>
          </a:xfrm>
        </p:spPr>
        <p:txBody>
          <a:bodyPr wrap="square">
            <a:spAutoFit/>
          </a:bodyPr>
          <a:lstStyle/>
          <a:p>
            <a:r>
              <a:rPr lang="en-US" sz="3600" dirty="0">
                <a:latin typeface="+mj-lt"/>
              </a:rPr>
              <a:t>Support Vector Machines (</a:t>
            </a:r>
            <a:r>
              <a:rPr lang="en-US" sz="3600" spc="-450" dirty="0">
                <a:latin typeface="+mj-lt"/>
              </a:rPr>
              <a:t>S V </a:t>
            </a:r>
            <a:r>
              <a:rPr lang="en-US" sz="3600" dirty="0">
                <a:latin typeface="+mj-lt"/>
              </a:rPr>
              <a:t>M</a:t>
            </a:r>
            <a:r>
              <a:rPr lang="en-US" sz="3600" dirty="0" smtClean="0">
                <a:latin typeface="+mj-lt"/>
              </a:rPr>
              <a:t>)</a:t>
            </a:r>
            <a:endParaRPr lang="en-US" sz="3600" dirty="0">
              <a:latin typeface="+mj-lt"/>
            </a:endParaRPr>
          </a:p>
        </p:txBody>
      </p:sp>
      <p:sp>
        <p:nvSpPr>
          <p:cNvPr id="4" name="Content Placeholder 3"/>
          <p:cNvSpPr>
            <a:spLocks noGrp="1"/>
          </p:cNvSpPr>
          <p:nvPr>
            <p:ph idx="1"/>
          </p:nvPr>
        </p:nvSpPr>
        <p:spPr>
          <a:xfrm>
            <a:off x="419100" y="1295400"/>
            <a:ext cx="10515600" cy="3762851"/>
          </a:xfrm>
        </p:spPr>
        <p:txBody>
          <a:bodyPr>
            <a:spAutoFit/>
          </a:bodyPr>
          <a:lstStyle/>
          <a:p>
            <a:r>
              <a:rPr lang="en-US" sz="2400" dirty="0"/>
              <a:t>Many linear classifiers (</a:t>
            </a:r>
            <a:r>
              <a:rPr lang="en-US" sz="2400" dirty="0" err="1"/>
              <a:t>hyperplanes</a:t>
            </a:r>
            <a:r>
              <a:rPr lang="en-US" sz="2400" dirty="0"/>
              <a:t>) may separate the data</a:t>
            </a:r>
          </a:p>
        </p:txBody>
      </p:sp>
      <p:pic>
        <p:nvPicPr>
          <p:cNvPr id="3" name="Picture 2"/>
          <p:cNvPicPr>
            <a:picLocks noChangeAspect="1"/>
          </p:cNvPicPr>
          <p:nvPr/>
        </p:nvPicPr>
        <p:blipFill>
          <a:blip r:embed="rId3"/>
          <a:stretch>
            <a:fillRect/>
          </a:stretch>
        </p:blipFill>
        <p:spPr>
          <a:xfrm>
            <a:off x="1362075" y="2133600"/>
            <a:ext cx="8553450" cy="3762375"/>
          </a:xfrm>
          <a:prstGeom prst="rect">
            <a:avLst/>
          </a:prstGeom>
        </p:spPr>
      </p:pic>
    </p:spTree>
    <p:extLst>
      <p:ext uri="{BB962C8B-B14F-4D97-AF65-F5344CB8AC3E}">
        <p14:creationId xmlns:p14="http://schemas.microsoft.com/office/powerpoint/2010/main" val="157706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54391"/>
            <a:ext cx="10515600" cy="590931"/>
          </a:xfrm>
        </p:spPr>
        <p:txBody>
          <a:bodyPr wrap="square">
            <a:spAutoFit/>
          </a:bodyPr>
          <a:lstStyle/>
          <a:p>
            <a:r>
              <a:rPr lang="en-IN" sz="3600" dirty="0">
                <a:latin typeface="+mj-lt"/>
              </a:rPr>
              <a:t>How Does </a:t>
            </a:r>
            <a:r>
              <a:rPr lang="en-IN" sz="3600" spc="-450" dirty="0" smtClean="0">
                <a:latin typeface="+mj-lt"/>
              </a:rPr>
              <a:t>S </a:t>
            </a:r>
            <a:r>
              <a:rPr lang="en-IN" sz="3600" spc="-450" dirty="0">
                <a:latin typeface="+mj-lt"/>
              </a:rPr>
              <a:t>V </a:t>
            </a:r>
            <a:r>
              <a:rPr lang="en-IN" sz="3600" dirty="0">
                <a:latin typeface="+mj-lt"/>
              </a:rPr>
              <a:t>M </a:t>
            </a:r>
            <a:r>
              <a:rPr lang="en-IN" sz="3600" dirty="0" smtClean="0">
                <a:latin typeface="+mj-lt"/>
              </a:rPr>
              <a:t>Work?</a:t>
            </a:r>
            <a:endParaRPr lang="en-US" sz="3600" dirty="0">
              <a:latin typeface="+mj-lt"/>
            </a:endParaRPr>
          </a:p>
        </p:txBody>
      </p:sp>
      <p:sp>
        <p:nvSpPr>
          <p:cNvPr id="4" name="Content Placeholder 3"/>
          <p:cNvSpPr>
            <a:spLocks noGrp="1"/>
          </p:cNvSpPr>
          <p:nvPr>
            <p:ph idx="1"/>
          </p:nvPr>
        </p:nvSpPr>
        <p:spPr>
          <a:xfrm>
            <a:off x="381000" y="1170543"/>
            <a:ext cx="10515600" cy="3198824"/>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Following a machine-learning process, a SVM </a:t>
            </a:r>
            <a:r>
              <a:rPr lang="en-US" sz="2000" dirty="0" smtClean="0">
                <a:solidFill>
                  <a:srgbClr val="FF0000"/>
                </a:solidFill>
              </a:rPr>
              <a:t>learns </a:t>
            </a:r>
            <a:r>
              <a:rPr lang="en-US" sz="2000" dirty="0">
                <a:solidFill>
                  <a:srgbClr val="FF0000"/>
                </a:solidFill>
              </a:rPr>
              <a:t>from the historic cases.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The Process of Building </a:t>
            </a:r>
            <a:r>
              <a:rPr lang="en-US" sz="2000" dirty="0" smtClean="0">
                <a:solidFill>
                  <a:srgbClr val="FF0000"/>
                </a:solidFill>
              </a:rPr>
              <a:t>SVM  </a:t>
            </a:r>
            <a:endParaRPr lang="en-US" sz="2000" dirty="0">
              <a:solidFill>
                <a:srgbClr val="FF0000"/>
              </a:solidFill>
            </a:endParaRPr>
          </a:p>
          <a:p>
            <a:pPr marL="914400" lvl="1" indent="-457200">
              <a:buAutoNum type="arabicPeriod"/>
            </a:pPr>
            <a:r>
              <a:rPr lang="en-US" sz="1800" dirty="0" smtClean="0"/>
              <a:t>Preprocess </a:t>
            </a:r>
            <a:r>
              <a:rPr lang="en-US" sz="1800" dirty="0"/>
              <a:t>the </a:t>
            </a:r>
            <a:r>
              <a:rPr lang="en-US" sz="1800" dirty="0" smtClean="0"/>
              <a:t>data</a:t>
            </a:r>
          </a:p>
          <a:p>
            <a:pPr lvl="2"/>
            <a:r>
              <a:rPr lang="en-US" sz="1600" dirty="0"/>
              <a:t>Scrub and transform the data.</a:t>
            </a:r>
            <a:endParaRPr lang="en-US" sz="2200" dirty="0"/>
          </a:p>
          <a:p>
            <a:pPr lvl="1">
              <a:buNone/>
            </a:pPr>
            <a:r>
              <a:rPr lang="en-US" sz="1800" dirty="0">
                <a:solidFill>
                  <a:srgbClr val="FF0000"/>
                </a:solidFill>
              </a:rPr>
              <a:t>2. </a:t>
            </a:r>
            <a:r>
              <a:rPr lang="en-US" sz="1800" dirty="0"/>
              <a:t>Develop the model</a:t>
            </a:r>
            <a:r>
              <a:rPr lang="en-US" sz="1800" dirty="0" smtClean="0"/>
              <a:t>.</a:t>
            </a:r>
          </a:p>
          <a:p>
            <a:pPr lvl="2"/>
            <a:r>
              <a:rPr lang="en-US" sz="1600" dirty="0"/>
              <a:t>Select the kernel type (</a:t>
            </a:r>
            <a:r>
              <a:rPr lang="en-US" sz="1600" spc="-150" dirty="0"/>
              <a:t>R B F</a:t>
            </a:r>
            <a:r>
              <a:rPr lang="en-US" sz="1600" dirty="0"/>
              <a:t> is often a natural choice).</a:t>
            </a:r>
          </a:p>
          <a:p>
            <a:pPr lvl="2"/>
            <a:r>
              <a:rPr lang="en-US" sz="1600" dirty="0"/>
              <a:t>Determine the kernel parameters for the selected kernel type.</a:t>
            </a:r>
          </a:p>
          <a:p>
            <a:pPr lvl="2"/>
            <a:r>
              <a:rPr lang="en-US" sz="1600" dirty="0"/>
              <a:t>If the results are satisfactory, finalize the model, otherwise change the kernel type and/or kernel parameters to achieve the desired accuracy level.</a:t>
            </a:r>
            <a:endParaRPr lang="en-US" sz="1600" dirty="0">
              <a:solidFill>
                <a:schemeClr val="bg2"/>
              </a:solidFill>
            </a:endParaRPr>
          </a:p>
          <a:p>
            <a:pPr indent="447675"/>
            <a:r>
              <a:rPr lang="en-US" sz="1800" dirty="0">
                <a:solidFill>
                  <a:srgbClr val="FF0000"/>
                </a:solidFill>
              </a:rPr>
              <a:t>3. Extract and deploy the model</a:t>
            </a:r>
            <a:r>
              <a:rPr lang="en-US" sz="1800" dirty="0" smtClean="0">
                <a:solidFill>
                  <a:srgbClr val="FF0000"/>
                </a:solidFill>
              </a:rPr>
              <a:t>.</a:t>
            </a:r>
            <a:endParaRPr lang="en-IN" sz="1800" dirty="0">
              <a:solidFill>
                <a:srgbClr val="FF0000"/>
              </a:solidFill>
            </a:endParaRPr>
          </a:p>
        </p:txBody>
      </p:sp>
    </p:spTree>
    <p:extLst>
      <p:ext uri="{BB962C8B-B14F-4D97-AF65-F5344CB8AC3E}">
        <p14:creationId xmlns:p14="http://schemas.microsoft.com/office/powerpoint/2010/main" val="330007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1719"/>
            <a:ext cx="10515600" cy="1090113"/>
          </a:xfrm>
        </p:spPr>
        <p:txBody>
          <a:bodyPr wrap="square">
            <a:spAutoFit/>
          </a:bodyPr>
          <a:lstStyle/>
          <a:p>
            <a:r>
              <a:rPr lang="en-IN" sz="3600" dirty="0">
                <a:latin typeface="+mj-lt"/>
              </a:rPr>
              <a:t>The Process of Building a </a:t>
            </a:r>
            <a:r>
              <a:rPr lang="en-IN" sz="3600" spc="-450" dirty="0">
                <a:latin typeface="+mj-lt"/>
              </a:rPr>
              <a:t>S V </a:t>
            </a:r>
            <a:r>
              <a:rPr lang="en-IN" sz="3600" dirty="0">
                <a:latin typeface="+mj-lt"/>
              </a:rPr>
              <a:t>M </a:t>
            </a:r>
            <a:endParaRPr lang="en-US" sz="3600" dirty="0">
              <a:latin typeface="+mj-lt"/>
            </a:endParaRPr>
          </a:p>
        </p:txBody>
      </p:sp>
      <p:pic>
        <p:nvPicPr>
          <p:cNvPr id="3" name="Picture 2"/>
          <p:cNvPicPr>
            <a:picLocks noChangeAspect="1"/>
          </p:cNvPicPr>
          <p:nvPr/>
        </p:nvPicPr>
        <p:blipFill>
          <a:blip r:embed="rId3"/>
          <a:stretch>
            <a:fillRect/>
          </a:stretch>
        </p:blipFill>
        <p:spPr>
          <a:xfrm>
            <a:off x="2547937" y="1066800"/>
            <a:ext cx="6181725" cy="4972050"/>
          </a:xfrm>
          <a:prstGeom prst="rect">
            <a:avLst/>
          </a:prstGeom>
        </p:spPr>
      </p:pic>
    </p:spTree>
    <p:extLst>
      <p:ext uri="{BB962C8B-B14F-4D97-AF65-F5344CB8AC3E}">
        <p14:creationId xmlns:p14="http://schemas.microsoft.com/office/powerpoint/2010/main" val="410718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54391"/>
            <a:ext cx="10515600" cy="590931"/>
          </a:xfrm>
        </p:spPr>
        <p:txBody>
          <a:bodyPr wrap="square">
            <a:spAutoFit/>
          </a:bodyPr>
          <a:lstStyle/>
          <a:p>
            <a:r>
              <a:rPr lang="en-US" sz="3600" i="1" dirty="0">
                <a:latin typeface="+mj-lt"/>
              </a:rPr>
              <a:t>k</a:t>
            </a:r>
            <a:r>
              <a:rPr lang="en-US" sz="3600" dirty="0">
                <a:latin typeface="+mj-lt"/>
              </a:rPr>
              <a:t>-Nearest Neighbor Method (k-</a:t>
            </a:r>
            <a:r>
              <a:rPr lang="en-US" sz="3600" spc="-450" dirty="0">
                <a:latin typeface="+mj-lt"/>
              </a:rPr>
              <a:t>N </a:t>
            </a:r>
            <a:r>
              <a:rPr lang="en-US" sz="3600" dirty="0">
                <a:latin typeface="+mj-lt"/>
              </a:rPr>
              <a:t>N</a:t>
            </a:r>
            <a:r>
              <a:rPr lang="en-US" sz="3600" dirty="0" smtClean="0">
                <a:latin typeface="+mj-lt"/>
              </a:rPr>
              <a:t>)</a:t>
            </a:r>
            <a:endParaRPr lang="en-US" sz="3600" dirty="0">
              <a:latin typeface="+mj-lt"/>
            </a:endParaRPr>
          </a:p>
        </p:txBody>
      </p:sp>
      <p:sp>
        <p:nvSpPr>
          <p:cNvPr id="4" name="Content Placeholder 3"/>
          <p:cNvSpPr>
            <a:spLocks noGrp="1"/>
          </p:cNvSpPr>
          <p:nvPr>
            <p:ph idx="1"/>
          </p:nvPr>
        </p:nvSpPr>
        <p:spPr>
          <a:xfrm>
            <a:off x="533400" y="1394913"/>
            <a:ext cx="10515600" cy="2544286"/>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ANN </a:t>
            </a:r>
            <a:r>
              <a:rPr lang="en-US" sz="2000" dirty="0">
                <a:solidFill>
                  <a:srgbClr val="FF0000"/>
                </a:solidFill>
              </a:rPr>
              <a:t>and </a:t>
            </a:r>
            <a:r>
              <a:rPr lang="en-US" sz="2000" dirty="0" smtClean="0">
                <a:solidFill>
                  <a:srgbClr val="FF0000"/>
                </a:solidFill>
              </a:rPr>
              <a:t>SVM </a:t>
            </a:r>
            <a:r>
              <a:rPr lang="en-US" sz="2000" dirty="0">
                <a:solidFill>
                  <a:srgbClr val="FF0000"/>
                </a:solidFill>
                <a:sym typeface="Wingdings" panose="05000000000000000000" pitchFamily="2" charset="2"/>
              </a:rPr>
              <a:t> time-demanding, computationally intensive iterative derivations</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sym typeface="Wingdings" panose="05000000000000000000" pitchFamily="2" charset="2"/>
              </a:rPr>
              <a:t>k-NN </a:t>
            </a:r>
            <a:r>
              <a:rPr lang="en-US" sz="2000" dirty="0">
                <a:solidFill>
                  <a:srgbClr val="FF0000"/>
                </a:solidFill>
                <a:sym typeface="Wingdings" panose="05000000000000000000" pitchFamily="2" charset="2"/>
              </a:rPr>
              <a:t>a simplistic and logical prediction method, that produces very competitive results</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sym typeface="Wingdings" panose="05000000000000000000" pitchFamily="2" charset="2"/>
              </a:rPr>
              <a:t>k-NN </a:t>
            </a:r>
            <a:r>
              <a:rPr lang="en-US" sz="2000" dirty="0">
                <a:solidFill>
                  <a:srgbClr val="FF0000"/>
                </a:solidFill>
                <a:sym typeface="Wingdings" panose="05000000000000000000" pitchFamily="2" charset="2"/>
              </a:rPr>
              <a:t>is a prediction method for classification as well as regression types (similar to </a:t>
            </a:r>
            <a:r>
              <a:rPr lang="en-US" sz="2000" dirty="0" smtClean="0">
                <a:solidFill>
                  <a:srgbClr val="FF0000"/>
                </a:solidFill>
                <a:sym typeface="Wingdings" panose="05000000000000000000" pitchFamily="2" charset="2"/>
              </a:rPr>
              <a:t>ANN </a:t>
            </a:r>
            <a:r>
              <a:rPr lang="en-US" sz="2000" dirty="0">
                <a:solidFill>
                  <a:srgbClr val="FF0000"/>
                </a:solidFill>
                <a:sym typeface="Wingdings" panose="05000000000000000000" pitchFamily="2" charset="2"/>
              </a:rPr>
              <a:t>&amp; </a:t>
            </a:r>
            <a:r>
              <a:rPr lang="en-US" sz="2000" dirty="0" smtClean="0">
                <a:solidFill>
                  <a:srgbClr val="FF0000"/>
                </a:solidFill>
                <a:sym typeface="Wingdings" panose="05000000000000000000" pitchFamily="2" charset="2"/>
              </a:rPr>
              <a:t>SVM</a:t>
            </a:r>
            <a:r>
              <a:rPr lang="en-US" sz="2000" dirty="0">
                <a:solidFill>
                  <a:srgbClr val="FF0000"/>
                </a:solidFill>
                <a:sym typeface="Wingdings" panose="05000000000000000000" pitchFamily="2" charset="2"/>
              </a:rPr>
              <a:t>)</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k-NN </a:t>
            </a:r>
            <a:r>
              <a:rPr lang="en-US" sz="2000" dirty="0">
                <a:solidFill>
                  <a:srgbClr val="FF0000"/>
                </a:solidFill>
              </a:rPr>
              <a:t>is a type of instance-based learning (or lazy learning) – most of the work takes place at the time of prediction (not at modeling)</a:t>
            </a:r>
          </a:p>
          <a:p>
            <a:pPr marL="285750" indent="-285750">
              <a:buClr>
                <a:schemeClr val="tx1"/>
              </a:buClr>
              <a:buFont typeface="Arial" panose="020B0604020202020204" pitchFamily="34" charset="0"/>
              <a:buChar char="•"/>
              <a:tabLst>
                <a:tab pos="542925" algn="l"/>
              </a:tabLst>
            </a:pPr>
            <a:r>
              <a:rPr lang="en-US" sz="2000" dirty="0">
                <a:solidFill>
                  <a:srgbClr val="FF0000"/>
                </a:solidFill>
              </a:rPr>
              <a:t>k : the number of neighbors used in the model</a:t>
            </a:r>
          </a:p>
        </p:txBody>
      </p:sp>
    </p:spTree>
    <p:extLst>
      <p:ext uri="{BB962C8B-B14F-4D97-AF65-F5344CB8AC3E}">
        <p14:creationId xmlns:p14="http://schemas.microsoft.com/office/powerpoint/2010/main" val="39196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54999"/>
            <a:ext cx="10515600" cy="590931"/>
          </a:xfrm>
        </p:spPr>
        <p:txBody>
          <a:bodyPr wrap="square">
            <a:spAutoFit/>
          </a:bodyPr>
          <a:lstStyle/>
          <a:p>
            <a:r>
              <a:rPr lang="en-IN" altLang="en-US" sz="3600" b="0" dirty="0"/>
              <a:t>Learning </a:t>
            </a:r>
            <a:r>
              <a:rPr lang="en-IN" altLang="en-US" sz="3600" b="0" dirty="0" smtClean="0"/>
              <a:t>Objectives</a:t>
            </a:r>
            <a:endParaRPr lang="en-US" b="0" dirty="0"/>
          </a:p>
        </p:txBody>
      </p:sp>
      <p:sp>
        <p:nvSpPr>
          <p:cNvPr id="3" name="Content Placeholder 2"/>
          <p:cNvSpPr>
            <a:spLocks noGrp="1"/>
          </p:cNvSpPr>
          <p:nvPr>
            <p:ph idx="1"/>
          </p:nvPr>
        </p:nvSpPr>
        <p:spPr>
          <a:xfrm>
            <a:off x="457200" y="1219200"/>
            <a:ext cx="10515600" cy="3206006"/>
          </a:xfrm>
        </p:spPr>
        <p:txBody>
          <a:bodyPr wrap="square">
            <a:spAutoFit/>
          </a:bodyPr>
          <a:lstStyle/>
          <a:p>
            <a:pPr>
              <a:buClr>
                <a:schemeClr val="tx1"/>
              </a:buClr>
              <a:buSzPct val="25000"/>
              <a:tabLst>
                <a:tab pos="542925" algn="l"/>
              </a:tabLst>
            </a:pPr>
            <a:endParaRPr lang="en-IN" sz="2000" dirty="0">
              <a:solidFill>
                <a:srgbClr val="FF0000"/>
              </a:solidFill>
            </a:endParaRPr>
          </a:p>
          <a:p>
            <a:pPr marL="285750" indent="-285750">
              <a:buClr>
                <a:schemeClr val="tx1"/>
              </a:buClr>
              <a:buFont typeface="Arial" panose="020B0604020202020204" pitchFamily="34" charset="0"/>
              <a:buChar char="•"/>
              <a:tabLst>
                <a:tab pos="542925" algn="l"/>
              </a:tabLst>
            </a:pPr>
            <a:r>
              <a:rPr lang="en-IN" sz="2000" dirty="0">
                <a:solidFill>
                  <a:srgbClr val="FF0000"/>
                </a:solidFill>
              </a:rPr>
              <a:t>Understand the basic concepts and definitions of artificial neural networks (ANN)</a:t>
            </a:r>
            <a:endParaRPr lang="en-US" sz="2000" dirty="0" smtClean="0">
              <a:solidFill>
                <a:srgbClr val="FF0000"/>
              </a:solidFill>
            </a:endParaRP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Learn </a:t>
            </a:r>
            <a:r>
              <a:rPr lang="en-US" sz="2000" dirty="0">
                <a:solidFill>
                  <a:srgbClr val="FF0000"/>
                </a:solidFill>
              </a:rPr>
              <a:t>the different types of </a:t>
            </a:r>
            <a:r>
              <a:rPr lang="en-IN" sz="2000" dirty="0">
                <a:solidFill>
                  <a:srgbClr val="FF0000"/>
                </a:solidFill>
              </a:rPr>
              <a:t>ANN </a:t>
            </a:r>
            <a:r>
              <a:rPr lang="en-US" sz="2000" dirty="0" smtClean="0">
                <a:solidFill>
                  <a:srgbClr val="FF0000"/>
                </a:solidFill>
              </a:rPr>
              <a:t>architectures</a:t>
            </a:r>
            <a:endParaRPr lang="en-US" sz="2000" dirty="0">
              <a:solidFill>
                <a:srgbClr val="FF0000"/>
              </a:solidFill>
            </a:endParaRP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Understand </a:t>
            </a:r>
            <a:r>
              <a:rPr lang="en-US" sz="2000" dirty="0">
                <a:solidFill>
                  <a:srgbClr val="FF0000"/>
                </a:solidFill>
              </a:rPr>
              <a:t>the concept and structure of support vector </a:t>
            </a:r>
            <a:r>
              <a:rPr lang="en-US" sz="2000" dirty="0" smtClean="0">
                <a:solidFill>
                  <a:srgbClr val="FF0000"/>
                </a:solidFill>
              </a:rPr>
              <a:t>machines </a:t>
            </a:r>
            <a:r>
              <a:rPr lang="en-US" sz="2000" dirty="0">
                <a:solidFill>
                  <a:srgbClr val="FF0000"/>
                </a:solidFill>
              </a:rPr>
              <a:t>(</a:t>
            </a:r>
            <a:r>
              <a:rPr lang="en-US" sz="2000" dirty="0" smtClean="0">
                <a:solidFill>
                  <a:srgbClr val="FF0000"/>
                </a:solidFill>
              </a:rPr>
              <a:t>SVM</a:t>
            </a:r>
            <a:r>
              <a:rPr lang="en-US" sz="2000" dirty="0">
                <a:solidFill>
                  <a:srgbClr val="FF0000"/>
                </a:solidFill>
              </a:rPr>
              <a:t>)</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Learn </a:t>
            </a:r>
            <a:r>
              <a:rPr lang="en-US" sz="2000" dirty="0">
                <a:solidFill>
                  <a:srgbClr val="FF0000"/>
                </a:solidFill>
              </a:rPr>
              <a:t>the advantages and disadvantages of SVM </a:t>
            </a:r>
            <a:r>
              <a:rPr lang="en-US" sz="2000" dirty="0" smtClean="0">
                <a:solidFill>
                  <a:srgbClr val="FF0000"/>
                </a:solidFill>
              </a:rPr>
              <a:t>compared </a:t>
            </a:r>
            <a:r>
              <a:rPr lang="en-US" sz="2000" dirty="0">
                <a:solidFill>
                  <a:srgbClr val="FF0000"/>
                </a:solidFill>
              </a:rPr>
              <a:t>to </a:t>
            </a:r>
            <a:r>
              <a:rPr lang="en-IN" sz="2000" dirty="0">
                <a:solidFill>
                  <a:srgbClr val="FF0000"/>
                </a:solidFill>
              </a:rPr>
              <a:t>ANN </a:t>
            </a:r>
            <a:endParaRPr lang="en-IN" sz="2000" dirty="0" smtClean="0">
              <a:solidFill>
                <a:srgbClr val="FF0000"/>
              </a:solidFill>
            </a:endParaRP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Understand </a:t>
            </a:r>
            <a:r>
              <a:rPr lang="en-US" sz="2000" dirty="0">
                <a:solidFill>
                  <a:srgbClr val="FF0000"/>
                </a:solidFill>
              </a:rPr>
              <a:t>the concept and formulation of </a:t>
            </a:r>
            <a:r>
              <a:rPr lang="en-US" sz="2000" dirty="0" smtClean="0">
                <a:solidFill>
                  <a:srgbClr val="FF0000"/>
                </a:solidFill>
              </a:rPr>
              <a:t>k-nearest neighbor (</a:t>
            </a:r>
            <a:r>
              <a:rPr lang="en-US" sz="2000" dirty="0" err="1" smtClean="0">
                <a:solidFill>
                  <a:srgbClr val="FF0000"/>
                </a:solidFill>
              </a:rPr>
              <a:t>kNN</a:t>
            </a:r>
            <a:r>
              <a:rPr lang="en-US" sz="2000" dirty="0">
                <a:solidFill>
                  <a:srgbClr val="FF0000"/>
                </a:solidFill>
              </a:rPr>
              <a:t>) </a:t>
            </a:r>
            <a:r>
              <a:rPr lang="en-US" sz="2000" dirty="0" smtClean="0">
                <a:solidFill>
                  <a:srgbClr val="FF0000"/>
                </a:solidFill>
              </a:rPr>
              <a:t>algorithm</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Learn </a:t>
            </a:r>
            <a:r>
              <a:rPr lang="en-US" sz="2000" dirty="0">
                <a:solidFill>
                  <a:srgbClr val="FF0000"/>
                </a:solidFill>
              </a:rPr>
              <a:t>the advantages and disadvantages of </a:t>
            </a:r>
            <a:r>
              <a:rPr lang="en-US" sz="2000" dirty="0" err="1" smtClean="0">
                <a:solidFill>
                  <a:srgbClr val="FF0000"/>
                </a:solidFill>
              </a:rPr>
              <a:t>kNN</a:t>
            </a:r>
            <a:r>
              <a:rPr lang="en-US" sz="2000" dirty="0" smtClean="0">
                <a:solidFill>
                  <a:srgbClr val="FF0000"/>
                </a:solidFill>
              </a:rPr>
              <a:t> </a:t>
            </a:r>
            <a:r>
              <a:rPr lang="en-US" sz="2000" dirty="0">
                <a:solidFill>
                  <a:srgbClr val="FF0000"/>
                </a:solidFill>
              </a:rPr>
              <a:t>compared to </a:t>
            </a:r>
            <a:r>
              <a:rPr lang="en-IN" sz="2000" dirty="0">
                <a:solidFill>
                  <a:srgbClr val="FF0000"/>
                </a:solidFill>
              </a:rPr>
              <a:t>ANN </a:t>
            </a:r>
            <a:r>
              <a:rPr lang="en-US" sz="2000" dirty="0" smtClean="0">
                <a:solidFill>
                  <a:srgbClr val="FF0000"/>
                </a:solidFill>
              </a:rPr>
              <a:t>and SVM</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Understand </a:t>
            </a:r>
            <a:r>
              <a:rPr lang="en-US" sz="2000" dirty="0">
                <a:solidFill>
                  <a:srgbClr val="FF0000"/>
                </a:solidFill>
              </a:rPr>
              <a:t>the basic principles of Bayesian learning and Naïve Bayes </a:t>
            </a:r>
            <a:r>
              <a:rPr lang="en-US" sz="2000" dirty="0" smtClean="0">
                <a:solidFill>
                  <a:srgbClr val="FF0000"/>
                </a:solidFill>
              </a:rPr>
              <a:t>algorithm</a:t>
            </a:r>
          </a:p>
        </p:txBody>
      </p:sp>
    </p:spTree>
    <p:extLst>
      <p:ext uri="{BB962C8B-B14F-4D97-AF65-F5344CB8AC3E}">
        <p14:creationId xmlns:p14="http://schemas.microsoft.com/office/powerpoint/2010/main" val="1944379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2419"/>
            <a:ext cx="10515600" cy="590931"/>
          </a:xfrm>
        </p:spPr>
        <p:txBody>
          <a:bodyPr wrap="square">
            <a:spAutoFit/>
          </a:bodyPr>
          <a:lstStyle/>
          <a:p>
            <a:r>
              <a:rPr lang="en-US" sz="3600" i="1" dirty="0"/>
              <a:t>k</a:t>
            </a:r>
            <a:r>
              <a:rPr lang="en-US" sz="3600" dirty="0"/>
              <a:t>-Nearest Neighbor Method (k-</a:t>
            </a:r>
            <a:r>
              <a:rPr lang="en-US" sz="3600" spc="-450" dirty="0"/>
              <a:t>N </a:t>
            </a:r>
            <a:r>
              <a:rPr lang="en-US" sz="3600" dirty="0"/>
              <a:t>N</a:t>
            </a:r>
            <a:r>
              <a:rPr lang="en-US" sz="3600" dirty="0" smtClean="0"/>
              <a:t>)</a:t>
            </a:r>
            <a:endParaRPr lang="en-US" dirty="0"/>
          </a:p>
        </p:txBody>
      </p:sp>
      <p:sp>
        <p:nvSpPr>
          <p:cNvPr id="3" name="Content Placeholder 2"/>
          <p:cNvSpPr>
            <a:spLocks noGrp="1"/>
          </p:cNvSpPr>
          <p:nvPr>
            <p:ph idx="1"/>
          </p:nvPr>
        </p:nvSpPr>
        <p:spPr>
          <a:xfrm>
            <a:off x="7620000" y="1981200"/>
            <a:ext cx="2590800" cy="2086725"/>
          </a:xfrm>
          <a:solidFill>
            <a:srgbClr val="D4EAE4"/>
          </a:solidFill>
        </p:spPr>
        <p:txBody>
          <a:bodyPr wrap="square">
            <a:spAutoFit/>
          </a:bodyPr>
          <a:lstStyle/>
          <a:p>
            <a:r>
              <a:rPr lang="en-US" sz="2400" dirty="0">
                <a:sym typeface="Wingdings" panose="05000000000000000000" pitchFamily="2" charset="2"/>
              </a:rPr>
              <a:t>The answer to “which class a data point belongs to?” depends on the value of </a:t>
            </a:r>
            <a:r>
              <a:rPr lang="en-US" sz="2400" i="1" dirty="0">
                <a:sym typeface="Wingdings" panose="05000000000000000000" pitchFamily="2" charset="2"/>
              </a:rPr>
              <a:t>k</a:t>
            </a:r>
            <a:endParaRPr lang="en-US" sz="2400" i="1" dirty="0"/>
          </a:p>
        </p:txBody>
      </p:sp>
      <p:pic>
        <p:nvPicPr>
          <p:cNvPr id="4" name="Picture 3"/>
          <p:cNvPicPr>
            <a:picLocks noChangeAspect="1"/>
          </p:cNvPicPr>
          <p:nvPr/>
        </p:nvPicPr>
        <p:blipFill>
          <a:blip r:embed="rId3"/>
          <a:stretch>
            <a:fillRect/>
          </a:stretch>
        </p:blipFill>
        <p:spPr>
          <a:xfrm>
            <a:off x="1447800" y="1143000"/>
            <a:ext cx="5029200" cy="4514850"/>
          </a:xfrm>
          <a:prstGeom prst="rect">
            <a:avLst/>
          </a:prstGeom>
        </p:spPr>
      </p:pic>
    </p:spTree>
    <p:extLst>
      <p:ext uri="{BB962C8B-B14F-4D97-AF65-F5344CB8AC3E}">
        <p14:creationId xmlns:p14="http://schemas.microsoft.com/office/powerpoint/2010/main" val="1268731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0515600" cy="1090113"/>
          </a:xfrm>
        </p:spPr>
        <p:txBody>
          <a:bodyPr wrap="square">
            <a:spAutoFit/>
          </a:bodyPr>
          <a:lstStyle/>
          <a:p>
            <a:r>
              <a:rPr lang="en-US" sz="3600" dirty="0">
                <a:latin typeface="+mj-lt"/>
              </a:rPr>
              <a:t>The Process of </a:t>
            </a:r>
            <a:r>
              <a:rPr lang="en-US" sz="3600" i="1" dirty="0">
                <a:latin typeface="+mj-lt"/>
              </a:rPr>
              <a:t>k</a:t>
            </a:r>
            <a:r>
              <a:rPr lang="en-US" sz="3600" dirty="0">
                <a:latin typeface="+mj-lt"/>
              </a:rPr>
              <a:t>-</a:t>
            </a:r>
            <a:r>
              <a:rPr lang="en-US" sz="3600" spc="-500" dirty="0">
                <a:latin typeface="+mj-lt"/>
              </a:rPr>
              <a:t>N </a:t>
            </a:r>
            <a:r>
              <a:rPr lang="en-US" sz="3600" dirty="0">
                <a:latin typeface="+mj-lt"/>
              </a:rPr>
              <a:t>N Method</a:t>
            </a:r>
          </a:p>
        </p:txBody>
      </p:sp>
      <p:pic>
        <p:nvPicPr>
          <p:cNvPr id="9218" name="Picture 2" descr="The figure shows a set of historical data that is further split into two data sets - training set and validation set. Both, training set and validation set, are used for parameter setting, including distance metric and estimating the value of k. This is shown to be a repeat process. The optimal values for k and distance metric are then used to predict new cases using k number of most similar cases, for which a new set of data is also used."/>
          <p:cNvPicPr>
            <a:picLocks noChangeAspect="1" noChangeArrowheads="1"/>
          </p:cNvPicPr>
          <p:nvPr/>
        </p:nvPicPr>
        <p:blipFill rotWithShape="1">
          <a:blip r:embed="rId3">
            <a:extLst>
              <a:ext uri="{28A0092B-C50C-407E-A947-70E740481C1C}">
                <a14:useLocalDpi xmlns:a14="http://schemas.microsoft.com/office/drawing/2010/main" val="0"/>
              </a:ext>
            </a:extLst>
          </a:blip>
          <a:srcRect b="4027"/>
          <a:stretch/>
        </p:blipFill>
        <p:spPr bwMode="auto">
          <a:xfrm>
            <a:off x="2059277" y="1471113"/>
            <a:ext cx="807344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164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92990"/>
            <a:ext cx="10515600" cy="590931"/>
          </a:xfrm>
        </p:spPr>
        <p:txBody>
          <a:bodyPr wrap="square">
            <a:spAutoFit/>
          </a:bodyPr>
          <a:lstStyle/>
          <a:p>
            <a:r>
              <a:rPr lang="en-US" sz="3600" i="1" dirty="0">
                <a:latin typeface="+mj-lt"/>
              </a:rPr>
              <a:t>k</a:t>
            </a:r>
            <a:r>
              <a:rPr lang="en-US" sz="3600" dirty="0">
                <a:latin typeface="+mj-lt"/>
              </a:rPr>
              <a:t>-</a:t>
            </a:r>
            <a:r>
              <a:rPr lang="en-US" sz="3600" spc="-450" dirty="0">
                <a:latin typeface="+mj-lt"/>
              </a:rPr>
              <a:t>N </a:t>
            </a:r>
            <a:r>
              <a:rPr lang="en-US" sz="3600" dirty="0">
                <a:latin typeface="+mj-lt"/>
              </a:rPr>
              <a:t>N Model </a:t>
            </a:r>
            <a:r>
              <a:rPr lang="en-US" sz="3600" dirty="0" smtClean="0">
                <a:latin typeface="+mj-lt"/>
              </a:rPr>
              <a:t>Parameter</a:t>
            </a:r>
            <a:endParaRPr lang="en-US" sz="3600" dirty="0">
              <a:latin typeface="+mj-lt"/>
            </a:endParaRPr>
          </a:p>
        </p:txBody>
      </p:sp>
      <p:sp>
        <p:nvSpPr>
          <p:cNvPr id="4" name="Content Placeholder 3"/>
          <p:cNvSpPr>
            <a:spLocks noGrp="1"/>
          </p:cNvSpPr>
          <p:nvPr>
            <p:ph idx="1"/>
          </p:nvPr>
        </p:nvSpPr>
        <p:spPr>
          <a:xfrm>
            <a:off x="152400" y="1237774"/>
            <a:ext cx="10515600" cy="424732"/>
          </a:xfrm>
        </p:spPr>
        <p:txBody>
          <a:bodyPr wrap="square">
            <a:spAutoFit/>
          </a:bodyPr>
          <a:lstStyle/>
          <a:p>
            <a:pPr>
              <a:buClr>
                <a:schemeClr val="bg2"/>
              </a:buClr>
              <a:buSzPct val="100000"/>
            </a:pPr>
            <a:r>
              <a:rPr lang="en-US" sz="2400" dirty="0"/>
              <a:t>Similarity Measure: The Distance Metric</a:t>
            </a:r>
          </a:p>
        </p:txBody>
      </p:sp>
      <p:sp>
        <p:nvSpPr>
          <p:cNvPr id="3" name="Content Placeholder 2"/>
          <p:cNvSpPr>
            <a:spLocks noGrp="1"/>
          </p:cNvSpPr>
          <p:nvPr>
            <p:ph idx="4294967295"/>
          </p:nvPr>
        </p:nvSpPr>
        <p:spPr>
          <a:xfrm>
            <a:off x="609600" y="5210175"/>
            <a:ext cx="8153400" cy="424732"/>
          </a:xfrm>
        </p:spPr>
        <p:txBody>
          <a:bodyPr wrap="square">
            <a:spAutoFit/>
          </a:bodyPr>
          <a:lstStyle/>
          <a:p>
            <a:pPr marL="457200" lvl="1" indent="0">
              <a:buNone/>
            </a:pPr>
            <a:r>
              <a:rPr lang="en-US" sz="2400" dirty="0" smtClean="0"/>
              <a:t>Consider numeric versus nominal values</a:t>
            </a:r>
            <a:endParaRPr lang="en-US" sz="2400" dirty="0"/>
          </a:p>
        </p:txBody>
      </p:sp>
      <p:graphicFrame>
        <p:nvGraphicFramePr>
          <p:cNvPr id="6" name="Object 5" descr="Minkowski distance d of i, j equals q-th root of the sum of the difference of the q-th power of the determinant x sub i1 and x sub j1 plus the difference of the q-th power of the determinant x sub i2 and the determinant x sub j2 plus ellipsis plus the difference of the q-th power of the determinant x sub ip and x sub jp.&#10;If q equals one, then d is called Manhatten distance. d of i,j equals square root of the difference of the determinant x sub i1 and x sub j1 plus the difference of the determinant x sub i2 and x sub j2 plus ellipsis plus the difference of the determinant x sub ip and x sub jp.&#10;If q equals two, then d is called Euclidean distance. d of i,j equals square root of the difference of the square of the determinant x sub i1 and x sub j1 plus the difference of the square of the determinant x sub i2 and x sub j2 plus ellipsis plus the difference of the square of the determinant x sub ip and x sub jp.&#10;"/>
          <p:cNvGraphicFramePr>
            <a:graphicFrameLocks noChangeAspect="1"/>
          </p:cNvGraphicFramePr>
          <p:nvPr>
            <p:extLst>
              <p:ext uri="{D42A27DB-BD31-4B8C-83A1-F6EECF244321}">
                <p14:modId xmlns:p14="http://schemas.microsoft.com/office/powerpoint/2010/main" val="4151533441"/>
              </p:ext>
            </p:extLst>
          </p:nvPr>
        </p:nvGraphicFramePr>
        <p:xfrm>
          <a:off x="1143000" y="1700212"/>
          <a:ext cx="6845300" cy="3328988"/>
        </p:xfrm>
        <a:graphic>
          <a:graphicData uri="http://schemas.openxmlformats.org/presentationml/2006/ole">
            <mc:AlternateContent xmlns:mc="http://schemas.openxmlformats.org/markup-compatibility/2006">
              <mc:Choice xmlns:v="urn:schemas-microsoft-com:vml" Requires="v">
                <p:oleObj spid="_x0000_s10517" name="Equation" r:id="rId4" imgW="3657600" imgH="1777680" progId="Equation.DSMT4">
                  <p:embed/>
                </p:oleObj>
              </mc:Choice>
              <mc:Fallback>
                <p:oleObj name="Equation" r:id="rId4" imgW="3657600" imgH="1777680" progId="Equation.DSMT4">
                  <p:embed/>
                  <p:pic>
                    <p:nvPicPr>
                      <p:cNvPr id="0" name=""/>
                      <p:cNvPicPr/>
                      <p:nvPr/>
                    </p:nvPicPr>
                    <p:blipFill>
                      <a:blip r:embed="rId5"/>
                      <a:stretch>
                        <a:fillRect/>
                      </a:stretch>
                    </p:blipFill>
                    <p:spPr>
                      <a:xfrm>
                        <a:off x="1143000" y="1700212"/>
                        <a:ext cx="6845300" cy="3328988"/>
                      </a:xfrm>
                      <a:prstGeom prst="rect">
                        <a:avLst/>
                      </a:prstGeom>
                    </p:spPr>
                  </p:pic>
                </p:oleObj>
              </mc:Fallback>
            </mc:AlternateContent>
          </a:graphicData>
        </a:graphic>
      </p:graphicFrame>
    </p:spTree>
    <p:extLst>
      <p:ext uri="{BB962C8B-B14F-4D97-AF65-F5344CB8AC3E}">
        <p14:creationId xmlns:p14="http://schemas.microsoft.com/office/powerpoint/2010/main" val="2604814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12041"/>
            <a:ext cx="10515600" cy="590931"/>
          </a:xfrm>
        </p:spPr>
        <p:txBody>
          <a:bodyPr wrap="square">
            <a:spAutoFit/>
          </a:bodyPr>
          <a:lstStyle/>
          <a:p>
            <a:r>
              <a:rPr lang="en-US" sz="3600" i="1" dirty="0">
                <a:latin typeface="+mj-lt"/>
              </a:rPr>
              <a:t>k</a:t>
            </a:r>
            <a:r>
              <a:rPr lang="en-US" sz="3600" dirty="0">
                <a:latin typeface="+mj-lt"/>
              </a:rPr>
              <a:t>-</a:t>
            </a:r>
            <a:r>
              <a:rPr lang="en-US" sz="3600" spc="-450" dirty="0">
                <a:latin typeface="+mj-lt"/>
              </a:rPr>
              <a:t>N </a:t>
            </a:r>
            <a:r>
              <a:rPr lang="en-US" sz="3600" dirty="0">
                <a:latin typeface="+mj-lt"/>
              </a:rPr>
              <a:t>N Model </a:t>
            </a:r>
            <a:r>
              <a:rPr lang="en-US" sz="3600" dirty="0" smtClean="0">
                <a:latin typeface="+mj-lt"/>
              </a:rPr>
              <a:t>Parameter</a:t>
            </a:r>
            <a:endParaRPr lang="en-US" sz="3600" dirty="0">
              <a:latin typeface="+mj-lt"/>
            </a:endParaRPr>
          </a:p>
        </p:txBody>
      </p:sp>
      <p:sp>
        <p:nvSpPr>
          <p:cNvPr id="4" name="Content Placeholder 3"/>
          <p:cNvSpPr>
            <a:spLocks noGrp="1"/>
          </p:cNvSpPr>
          <p:nvPr>
            <p:ph idx="1"/>
          </p:nvPr>
        </p:nvSpPr>
        <p:spPr>
          <a:xfrm>
            <a:off x="304800" y="1295400"/>
            <a:ext cx="10515600" cy="3077766"/>
          </a:xfrm>
        </p:spPr>
        <p:txBody>
          <a:bodyPr wrap="square">
            <a:spAutoFit/>
          </a:bodyPr>
          <a:lstStyle/>
          <a:p>
            <a:pPr>
              <a:buClr>
                <a:schemeClr val="bg2"/>
              </a:buClr>
              <a:buSzPct val="100000"/>
            </a:pPr>
            <a:r>
              <a:rPr lang="en-US" sz="2400" dirty="0"/>
              <a:t>Number of Neighbors (the value of </a:t>
            </a:r>
            <a:r>
              <a:rPr lang="en-US" sz="2400" i="1" dirty="0"/>
              <a:t>k</a:t>
            </a:r>
            <a:r>
              <a:rPr lang="en-US" sz="2400" dirty="0" smtClean="0"/>
              <a:t>)</a:t>
            </a:r>
          </a:p>
          <a:p>
            <a:pPr marL="742950" lvl="2" indent="-285750">
              <a:spcBef>
                <a:spcPts val="1000"/>
              </a:spcBef>
              <a:buClr>
                <a:schemeClr val="tx1"/>
              </a:buClr>
              <a:tabLst>
                <a:tab pos="542925" algn="l"/>
              </a:tabLst>
            </a:pPr>
            <a:r>
              <a:rPr lang="en-US" sz="1800" dirty="0">
                <a:solidFill>
                  <a:srgbClr val="FF0000"/>
                </a:solidFill>
              </a:rPr>
              <a:t>The best value depends on the data</a:t>
            </a:r>
          </a:p>
          <a:p>
            <a:pPr marL="742950" lvl="2" indent="-285750">
              <a:spcBef>
                <a:spcPts val="1000"/>
              </a:spcBef>
              <a:buClr>
                <a:schemeClr val="tx1"/>
              </a:buClr>
              <a:tabLst>
                <a:tab pos="542925" algn="l"/>
              </a:tabLst>
            </a:pPr>
            <a:r>
              <a:rPr lang="en-US" sz="1800" dirty="0">
                <a:solidFill>
                  <a:srgbClr val="FF0000"/>
                </a:solidFill>
              </a:rPr>
              <a:t>Larger values reduces the effect of noise but also make boundaries between classes less distinct</a:t>
            </a:r>
          </a:p>
          <a:p>
            <a:pPr marL="742950" lvl="2" indent="-285750">
              <a:spcBef>
                <a:spcPts val="1000"/>
              </a:spcBef>
              <a:buClr>
                <a:schemeClr val="tx1"/>
              </a:buClr>
              <a:tabLst>
                <a:tab pos="542925" algn="l"/>
              </a:tabLst>
            </a:pPr>
            <a:r>
              <a:rPr lang="en-US" sz="1800" dirty="0">
                <a:solidFill>
                  <a:srgbClr val="FF0000"/>
                </a:solidFill>
              </a:rPr>
              <a:t>An “optim</a:t>
            </a:r>
            <a:r>
              <a:rPr lang="en-US" sz="1600" dirty="0">
                <a:solidFill>
                  <a:srgbClr val="FF0000"/>
                </a:solidFill>
              </a:rPr>
              <a:t>al” value can be found heuristically</a:t>
            </a:r>
          </a:p>
          <a:p>
            <a:pPr marL="285750" indent="-285750">
              <a:buClr>
                <a:schemeClr val="tx1"/>
              </a:buClr>
              <a:tabLst>
                <a:tab pos="542925" algn="l"/>
              </a:tabLst>
            </a:pPr>
            <a:endParaRPr lang="en-US" sz="2000" dirty="0" smtClean="0">
              <a:solidFill>
                <a:srgbClr val="FF0000"/>
              </a:solidFill>
            </a:endParaRPr>
          </a:p>
          <a:p>
            <a:pPr marL="285750" indent="-285750">
              <a:buClr>
                <a:schemeClr val="tx1"/>
              </a:buClr>
              <a:tabLst>
                <a:tab pos="542925" algn="l"/>
              </a:tabLst>
            </a:pPr>
            <a:r>
              <a:rPr lang="en-US" sz="2000" dirty="0" smtClean="0">
                <a:solidFill>
                  <a:srgbClr val="FF0000"/>
                </a:solidFill>
              </a:rPr>
              <a:t>Cross Validation – often </a:t>
            </a:r>
            <a:r>
              <a:rPr lang="en-US" sz="2000" dirty="0">
                <a:solidFill>
                  <a:srgbClr val="FF0000"/>
                </a:solidFill>
              </a:rPr>
              <a:t>used to determine the best value for k and the distance measure</a:t>
            </a:r>
          </a:p>
          <a:p>
            <a:pPr marL="457200" indent="-457200">
              <a:buClr>
                <a:schemeClr val="bg2"/>
              </a:buClr>
              <a:buSzPct val="100000"/>
              <a:buFont typeface="+mj-lt"/>
              <a:buAutoNum type="arabicPeriod" startAt="2"/>
            </a:pPr>
            <a:endParaRPr lang="en-US" sz="2400" dirty="0"/>
          </a:p>
        </p:txBody>
      </p:sp>
    </p:spTree>
    <p:extLst>
      <p:ext uri="{BB962C8B-B14F-4D97-AF65-F5344CB8AC3E}">
        <p14:creationId xmlns:p14="http://schemas.microsoft.com/office/powerpoint/2010/main" val="1651901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55000"/>
            <a:ext cx="10515600" cy="590931"/>
          </a:xfrm>
        </p:spPr>
        <p:txBody>
          <a:bodyPr wrap="square">
            <a:spAutoFit/>
          </a:bodyPr>
          <a:lstStyle/>
          <a:p>
            <a:r>
              <a:rPr lang="en-IN" sz="3600" dirty="0">
                <a:latin typeface="+mj-lt"/>
              </a:rPr>
              <a:t>Naïve Bayes Method for </a:t>
            </a:r>
            <a:r>
              <a:rPr lang="en-IN" sz="3600" dirty="0" smtClean="0">
                <a:latin typeface="+mj-lt"/>
              </a:rPr>
              <a:t>Classification</a:t>
            </a:r>
            <a:endParaRPr lang="en-US" sz="3600" dirty="0">
              <a:latin typeface="+mj-lt"/>
            </a:endParaRPr>
          </a:p>
        </p:txBody>
      </p:sp>
      <p:sp>
        <p:nvSpPr>
          <p:cNvPr id="4" name="Content Placeholder 3"/>
          <p:cNvSpPr>
            <a:spLocks noGrp="1"/>
          </p:cNvSpPr>
          <p:nvPr>
            <p:ph idx="1"/>
          </p:nvPr>
        </p:nvSpPr>
        <p:spPr>
          <a:xfrm>
            <a:off x="457200" y="1549533"/>
            <a:ext cx="10515600" cy="2717667"/>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Naïve Bayes is a simple probability-based classification method</a:t>
            </a:r>
          </a:p>
          <a:p>
            <a:pPr marL="742950" lvl="2" indent="-285750">
              <a:spcBef>
                <a:spcPts val="1000"/>
              </a:spcBef>
              <a:buClr>
                <a:schemeClr val="tx1"/>
              </a:buClr>
              <a:tabLst>
                <a:tab pos="542925" algn="l"/>
              </a:tabLst>
            </a:pPr>
            <a:r>
              <a:rPr lang="en-US" sz="1800" dirty="0">
                <a:solidFill>
                  <a:srgbClr val="FF0000"/>
                </a:solidFill>
              </a:rPr>
              <a:t>Naïve - assumption of independence among the input variables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Can use both numeric and nominal input variables</a:t>
            </a:r>
          </a:p>
          <a:p>
            <a:pPr marL="742950" lvl="2" indent="-285750">
              <a:spcBef>
                <a:spcPts val="1000"/>
              </a:spcBef>
              <a:buClr>
                <a:schemeClr val="tx1"/>
              </a:buClr>
              <a:tabLst>
                <a:tab pos="542925" algn="l"/>
              </a:tabLst>
            </a:pPr>
            <a:r>
              <a:rPr lang="en-US" sz="1800" dirty="0">
                <a:solidFill>
                  <a:srgbClr val="FF0000"/>
                </a:solidFill>
              </a:rPr>
              <a:t>Numeric variables need to be discretized </a:t>
            </a:r>
          </a:p>
          <a:p>
            <a:pPr marL="285750" indent="-285750">
              <a:buClr>
                <a:schemeClr val="tx1"/>
              </a:buClr>
              <a:buFont typeface="Arial" panose="020B0604020202020204" pitchFamily="34" charset="0"/>
              <a:buChar char="•"/>
              <a:tabLst>
                <a:tab pos="542925" algn="l"/>
              </a:tabLst>
            </a:pPr>
            <a:r>
              <a:rPr lang="en-US" sz="2000" dirty="0">
                <a:solidFill>
                  <a:srgbClr val="FF0000"/>
                </a:solidFill>
              </a:rPr>
              <a:t>Can be used for both regression and classification</a:t>
            </a:r>
          </a:p>
          <a:p>
            <a:pPr marL="285750" indent="-285750">
              <a:buClr>
                <a:schemeClr val="tx1"/>
              </a:buClr>
              <a:buFont typeface="Arial" panose="020B0604020202020204" pitchFamily="34" charset="0"/>
              <a:buChar char="•"/>
              <a:tabLst>
                <a:tab pos="542925" algn="l"/>
              </a:tabLst>
            </a:pPr>
            <a:r>
              <a:rPr lang="en-US" sz="2000" dirty="0">
                <a:solidFill>
                  <a:srgbClr val="FF0000"/>
                </a:solidFill>
              </a:rPr>
              <a:t>Naïve based models can be developed very efficiently and effectively </a:t>
            </a:r>
          </a:p>
          <a:p>
            <a:pPr marL="742950" lvl="2" indent="-285750">
              <a:spcBef>
                <a:spcPts val="1000"/>
              </a:spcBef>
              <a:buClr>
                <a:schemeClr val="tx1"/>
              </a:buClr>
              <a:tabLst>
                <a:tab pos="542925" algn="l"/>
              </a:tabLst>
            </a:pPr>
            <a:r>
              <a:rPr lang="en-US" sz="1800" dirty="0">
                <a:solidFill>
                  <a:srgbClr val="FF0000"/>
                </a:solidFill>
              </a:rPr>
              <a:t>Using maximum likelihood method</a:t>
            </a:r>
          </a:p>
        </p:txBody>
      </p:sp>
    </p:spTree>
    <p:extLst>
      <p:ext uri="{BB962C8B-B14F-4D97-AF65-F5344CB8AC3E}">
        <p14:creationId xmlns:p14="http://schemas.microsoft.com/office/powerpoint/2010/main" val="1020717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8799"/>
            <a:ext cx="10515600" cy="1090113"/>
          </a:xfrm>
        </p:spPr>
        <p:txBody>
          <a:bodyPr wrap="square">
            <a:spAutoFit/>
          </a:bodyPr>
          <a:lstStyle/>
          <a:p>
            <a:r>
              <a:rPr lang="en-US" sz="3600" dirty="0">
                <a:latin typeface="+mj-lt"/>
              </a:rPr>
              <a:t>Bayes Theorem</a:t>
            </a:r>
          </a:p>
        </p:txBody>
      </p:sp>
      <p:sp>
        <p:nvSpPr>
          <p:cNvPr id="4" name="Content Placeholder 3"/>
          <p:cNvSpPr>
            <a:spLocks noGrp="1"/>
          </p:cNvSpPr>
          <p:nvPr>
            <p:ph idx="1"/>
          </p:nvPr>
        </p:nvSpPr>
        <p:spPr>
          <a:xfrm>
            <a:off x="381000" y="1256824"/>
            <a:ext cx="10515600" cy="1179810"/>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Developed by Thomas Bayes (1701–1761)</a:t>
            </a:r>
          </a:p>
          <a:p>
            <a:pPr marL="285750" indent="-285750">
              <a:buClr>
                <a:schemeClr val="tx1"/>
              </a:buClr>
              <a:buFont typeface="Arial" panose="020B0604020202020204" pitchFamily="34" charset="0"/>
              <a:buChar char="•"/>
              <a:tabLst>
                <a:tab pos="542925" algn="l"/>
              </a:tabLst>
            </a:pPr>
            <a:r>
              <a:rPr lang="en-US" sz="2000" dirty="0">
                <a:solidFill>
                  <a:srgbClr val="FF0000"/>
                </a:solidFill>
              </a:rPr>
              <a:t>Determines the conditional probabilities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Given that X and Y are two events: </a:t>
            </a:r>
          </a:p>
        </p:txBody>
      </p:sp>
      <p:graphicFrame>
        <p:nvGraphicFramePr>
          <p:cNvPr id="5" name="Object 4" descr="P of cap Y given cap X equals the fraction of the product of P of cap X given cap Y and P of cap Y divided by P of cap X. This formula implies posterior equals the product of likelihood and prior divided by the evidence.&#10;P of cap Y given cap X implies posterior probability of cap Y given cap X.&#10;P of cap X given cap Y implies conditional probability of cap Y given cap X. Open parenthesis likelihood close parenthesis&#10;P of cap Y implies prior probability of cap Y.&#10;P of cap X implies prior probability of cap X. Open parenthesis evidence or conditional probability of cap X close parenthesis.&#10;"/>
          <p:cNvGraphicFramePr>
            <a:graphicFrameLocks noChangeAspect="1"/>
          </p:cNvGraphicFramePr>
          <p:nvPr>
            <p:extLst>
              <p:ext uri="{D42A27DB-BD31-4B8C-83A1-F6EECF244321}">
                <p14:modId xmlns:p14="http://schemas.microsoft.com/office/powerpoint/2010/main" val="1855562413"/>
              </p:ext>
            </p:extLst>
          </p:nvPr>
        </p:nvGraphicFramePr>
        <p:xfrm>
          <a:off x="2231282" y="2590800"/>
          <a:ext cx="7672289" cy="2171396"/>
        </p:xfrm>
        <a:graphic>
          <a:graphicData uri="http://schemas.openxmlformats.org/presentationml/2006/ole">
            <mc:AlternateContent xmlns:mc="http://schemas.openxmlformats.org/markup-compatibility/2006">
              <mc:Choice xmlns:v="urn:schemas-microsoft-com:vml" Requires="v">
                <p:oleObj spid="_x0000_s12562" name="Equation" r:id="rId4" imgW="4711680" imgH="1333440" progId="Equation.DSMT4">
                  <p:embed/>
                </p:oleObj>
              </mc:Choice>
              <mc:Fallback>
                <p:oleObj name="Equation" r:id="rId4" imgW="4711680" imgH="1333440" progId="Equation.DSMT4">
                  <p:embed/>
                  <p:pic>
                    <p:nvPicPr>
                      <p:cNvPr id="0" name=""/>
                      <p:cNvPicPr/>
                      <p:nvPr/>
                    </p:nvPicPr>
                    <p:blipFill>
                      <a:blip r:embed="rId5"/>
                      <a:stretch>
                        <a:fillRect/>
                      </a:stretch>
                    </p:blipFill>
                    <p:spPr>
                      <a:xfrm>
                        <a:off x="2231282" y="2590800"/>
                        <a:ext cx="7672289" cy="2171396"/>
                      </a:xfrm>
                      <a:prstGeom prst="rect">
                        <a:avLst/>
                      </a:prstGeom>
                    </p:spPr>
                  </p:pic>
                </p:oleObj>
              </mc:Fallback>
            </mc:AlternateContent>
          </a:graphicData>
        </a:graphic>
      </p:graphicFrame>
    </p:spTree>
    <p:extLst>
      <p:ext uri="{BB962C8B-B14F-4D97-AF65-F5344CB8AC3E}">
        <p14:creationId xmlns:p14="http://schemas.microsoft.com/office/powerpoint/2010/main" val="2913666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87934"/>
            <a:ext cx="10515600" cy="590931"/>
          </a:xfrm>
        </p:spPr>
        <p:txBody>
          <a:bodyPr wrap="square">
            <a:spAutoFit/>
          </a:bodyPr>
          <a:lstStyle/>
          <a:p>
            <a:r>
              <a:rPr lang="en-IN" sz="3600" dirty="0">
                <a:latin typeface="+mj-lt"/>
              </a:rPr>
              <a:t>Naïve Bayes Method for </a:t>
            </a:r>
            <a:r>
              <a:rPr lang="en-IN" sz="3600" dirty="0" smtClean="0">
                <a:latin typeface="+mj-lt"/>
              </a:rPr>
              <a:t>Classification</a:t>
            </a:r>
            <a:endParaRPr lang="en-US" sz="3600" dirty="0">
              <a:latin typeface="+mj-lt"/>
            </a:endParaRPr>
          </a:p>
        </p:txBody>
      </p:sp>
      <p:sp>
        <p:nvSpPr>
          <p:cNvPr id="4" name="Content Placeholder 3"/>
          <p:cNvSpPr>
            <a:spLocks noGrp="1"/>
          </p:cNvSpPr>
          <p:nvPr>
            <p:ph idx="1"/>
          </p:nvPr>
        </p:nvSpPr>
        <p:spPr>
          <a:xfrm>
            <a:off x="457200" y="1331553"/>
            <a:ext cx="10515600" cy="2249847"/>
          </a:xfrm>
        </p:spPr>
        <p:txBody>
          <a:bodyPr wrap="square">
            <a:spAutoFit/>
          </a:bodyPr>
          <a:lstStyle/>
          <a:p>
            <a:pPr marL="285750" indent="-285750"/>
            <a:r>
              <a:rPr lang="en-US" sz="2400" dirty="0"/>
              <a:t>Process of Developing a Naïve Bayes Classifier</a:t>
            </a:r>
          </a:p>
          <a:p>
            <a:pPr marL="285750" indent="-285750"/>
            <a:r>
              <a:rPr lang="en-US" sz="2400" dirty="0"/>
              <a:t>Training Phase</a:t>
            </a:r>
          </a:p>
          <a:p>
            <a:pPr marL="1045718" lvl="1" indent="-457200">
              <a:buFont typeface="+mj-lt"/>
              <a:buAutoNum type="arabicPeriod"/>
            </a:pPr>
            <a:r>
              <a:rPr lang="en-US" sz="2000" dirty="0"/>
              <a:t>Obtain and pre-process the data</a:t>
            </a:r>
          </a:p>
          <a:p>
            <a:pPr marL="1045718" lvl="1" indent="-457200">
              <a:buFont typeface="+mj-lt"/>
              <a:buAutoNum type="arabicPeriod"/>
            </a:pPr>
            <a:r>
              <a:rPr lang="en-US" sz="2000" dirty="0"/>
              <a:t>Discretize the numeric variables</a:t>
            </a:r>
          </a:p>
          <a:p>
            <a:pPr marL="1045718" lvl="1" indent="-457200">
              <a:buFont typeface="+mj-lt"/>
              <a:buAutoNum type="arabicPeriod"/>
              <a:tabLst>
                <a:tab pos="2600325" algn="l"/>
              </a:tabLst>
            </a:pPr>
            <a:r>
              <a:rPr lang="en-US" sz="2000" dirty="0"/>
              <a:t>Calculate the prior probabilities of all class labels</a:t>
            </a:r>
          </a:p>
          <a:p>
            <a:pPr marL="1045718" lvl="1" indent="-457200">
              <a:buFont typeface="+mj-lt"/>
              <a:buAutoNum type="arabicPeriod"/>
            </a:pPr>
            <a:r>
              <a:rPr lang="en-US" sz="2000" dirty="0"/>
              <a:t>Calculate the likelihood for all predictor variables/values</a:t>
            </a:r>
          </a:p>
        </p:txBody>
      </p:sp>
      <p:sp>
        <p:nvSpPr>
          <p:cNvPr id="3" name="Content Placeholder 2"/>
          <p:cNvSpPr>
            <a:spLocks noGrp="1"/>
          </p:cNvSpPr>
          <p:nvPr>
            <p:ph idx="4294967295"/>
          </p:nvPr>
        </p:nvSpPr>
        <p:spPr>
          <a:xfrm>
            <a:off x="457200" y="3810000"/>
            <a:ext cx="10058400" cy="765851"/>
          </a:xfrm>
        </p:spPr>
        <p:txBody>
          <a:bodyPr wrap="square">
            <a:spAutoFit/>
          </a:bodyPr>
          <a:lstStyle/>
          <a:p>
            <a:pPr marL="285750" indent="-285750">
              <a:buNone/>
            </a:pPr>
            <a:r>
              <a:rPr lang="en-US" sz="2400" dirty="0">
                <a:solidFill>
                  <a:srgbClr val="100F5E"/>
                </a:solidFill>
              </a:rPr>
              <a:t>Testing Phase</a:t>
            </a:r>
          </a:p>
          <a:p>
            <a:pPr marL="714375" lvl="1" indent="-266700"/>
            <a:r>
              <a:rPr lang="en-US" sz="2000" dirty="0"/>
              <a:t>Using the outputs of Steps 3 and 4 above, classify the new </a:t>
            </a:r>
            <a:r>
              <a:rPr lang="en-US" sz="2000" dirty="0" smtClean="0"/>
              <a:t>samples</a:t>
            </a:r>
            <a:endParaRPr lang="en-US" sz="2000" dirty="0"/>
          </a:p>
        </p:txBody>
      </p:sp>
    </p:spTree>
    <p:extLst>
      <p:ext uri="{BB962C8B-B14F-4D97-AF65-F5344CB8AC3E}">
        <p14:creationId xmlns:p14="http://schemas.microsoft.com/office/powerpoint/2010/main" val="919583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54391"/>
            <a:ext cx="10515600" cy="590931"/>
          </a:xfrm>
        </p:spPr>
        <p:txBody>
          <a:bodyPr wrap="square">
            <a:spAutoFit/>
          </a:bodyPr>
          <a:lstStyle/>
          <a:p>
            <a:r>
              <a:rPr lang="en-US" sz="3600" dirty="0">
                <a:latin typeface="+mj-lt"/>
              </a:rPr>
              <a:t>Bayesian </a:t>
            </a:r>
            <a:r>
              <a:rPr lang="en-US" sz="3600" dirty="0" smtClean="0">
                <a:latin typeface="+mj-lt"/>
              </a:rPr>
              <a:t>Networks</a:t>
            </a:r>
            <a:endParaRPr lang="en-US" sz="3600" dirty="0">
              <a:latin typeface="+mj-lt"/>
            </a:endParaRPr>
          </a:p>
        </p:txBody>
      </p:sp>
      <p:sp>
        <p:nvSpPr>
          <p:cNvPr id="4" name="Content Placeholder 3"/>
          <p:cNvSpPr>
            <a:spLocks noGrp="1"/>
          </p:cNvSpPr>
          <p:nvPr>
            <p:ph idx="1"/>
          </p:nvPr>
        </p:nvSpPr>
        <p:spPr>
          <a:xfrm>
            <a:off x="381000" y="1143000"/>
            <a:ext cx="11353800" cy="1558888"/>
          </a:xfrm>
        </p:spPr>
        <p:txBody>
          <a:bodyPr wrap="square">
            <a:spAutoFit/>
          </a:bodyPr>
          <a:lstStyle/>
          <a:p>
            <a:pPr marL="266700" indent="-266700"/>
            <a:r>
              <a:rPr lang="en-US" sz="2000" dirty="0"/>
              <a:t>A tool for representing dependency structure in a graphical, explicit, and intuitive way</a:t>
            </a:r>
          </a:p>
          <a:p>
            <a:pPr marL="714375" lvl="1" indent="-266700">
              <a:tabLst>
                <a:tab pos="714375" algn="l"/>
              </a:tabLst>
            </a:pPr>
            <a:r>
              <a:rPr lang="en-US" sz="1800" dirty="0"/>
              <a:t>A directed acyclic graph whose nodes correspond to the variables and arcs that signify conditional dependencies between variables and their possible values</a:t>
            </a:r>
          </a:p>
          <a:p>
            <a:pPr marL="714375" lvl="1" indent="-266700">
              <a:tabLst>
                <a:tab pos="714375" algn="l"/>
              </a:tabLst>
            </a:pPr>
            <a:r>
              <a:rPr lang="en-US" sz="1800" dirty="0"/>
              <a:t>Direction of the arc matter</a:t>
            </a:r>
          </a:p>
          <a:p>
            <a:pPr marL="714375" lvl="1" indent="-266700">
              <a:tabLst>
                <a:tab pos="714375" algn="l"/>
              </a:tabLst>
            </a:pPr>
            <a:r>
              <a:rPr lang="en-US" sz="1800" dirty="0"/>
              <a:t>A partial causality link in student retention</a:t>
            </a:r>
          </a:p>
        </p:txBody>
      </p:sp>
      <p:pic>
        <p:nvPicPr>
          <p:cNvPr id="13315" name="Picture 3" descr="The figure shows three variables - CollegeType (nominal), FinancialAid (binary) and SecondFallRegistered (binary). The presumed causal relationships among these 3 variables is shown. CollegeType is linking both with FinancialAid and SecondFallRegistered. FinancialAid is linking only with SecondFallRegistered. The direction of links in BN graphs corresponded to the probabilistic or conditional dependencies between any two variables."/>
          <p:cNvPicPr>
            <a:picLocks noChangeAspect="1" noChangeArrowheads="1"/>
          </p:cNvPicPr>
          <p:nvPr/>
        </p:nvPicPr>
        <p:blipFill rotWithShape="1">
          <a:blip r:embed="rId3">
            <a:extLst>
              <a:ext uri="{28A0092B-C50C-407E-A947-70E740481C1C}">
                <a14:useLocalDpi xmlns:a14="http://schemas.microsoft.com/office/drawing/2010/main" val="0"/>
              </a:ext>
            </a:extLst>
          </a:blip>
          <a:srcRect b="5191"/>
          <a:stretch/>
        </p:blipFill>
        <p:spPr bwMode="auto">
          <a:xfrm>
            <a:off x="3657600" y="2971800"/>
            <a:ext cx="4670712" cy="202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8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43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0515600" cy="590931"/>
          </a:xfrm>
        </p:spPr>
        <p:txBody>
          <a:bodyPr wrap="square">
            <a:spAutoFit/>
          </a:bodyPr>
          <a:lstStyle/>
          <a:p>
            <a:r>
              <a:rPr lang="en-US" sz="3600" dirty="0" smtClean="0">
                <a:latin typeface="+mj-lt"/>
              </a:rPr>
              <a:t>Process Map – Training &amp; Testing Models</a:t>
            </a:r>
            <a:endParaRPr lang="en-US" sz="3600" dirty="0">
              <a:latin typeface="+mj-lt"/>
            </a:endParaRPr>
          </a:p>
        </p:txBody>
      </p:sp>
      <p:sp>
        <p:nvSpPr>
          <p:cNvPr id="4" name="Content Placeholder 3"/>
          <p:cNvSpPr>
            <a:spLocks noGrp="1"/>
          </p:cNvSpPr>
          <p:nvPr>
            <p:ph idx="1"/>
          </p:nvPr>
        </p:nvSpPr>
        <p:spPr>
          <a:xfrm>
            <a:off x="381000" y="1219200"/>
            <a:ext cx="3200400" cy="397032"/>
          </a:xfrm>
        </p:spPr>
        <p:txBody>
          <a:bodyPr wrap="square">
            <a:spAutoFit/>
          </a:bodyPr>
          <a:lstStyle/>
          <a:p>
            <a:pPr marL="0" indent="0">
              <a:buSzPct val="100000"/>
              <a:buNone/>
            </a:pPr>
            <a:r>
              <a:rPr lang="en-US" sz="2200" dirty="0" smtClean="0"/>
              <a:t>Predictive </a:t>
            </a:r>
            <a:r>
              <a:rPr lang="en-US" sz="2200" dirty="0"/>
              <a:t>Models</a:t>
            </a:r>
          </a:p>
        </p:txBody>
      </p:sp>
      <p:pic>
        <p:nvPicPr>
          <p:cNvPr id="3" name="Picture 2"/>
          <p:cNvPicPr>
            <a:picLocks noChangeAspect="1"/>
          </p:cNvPicPr>
          <p:nvPr/>
        </p:nvPicPr>
        <p:blipFill>
          <a:blip r:embed="rId3"/>
          <a:stretch>
            <a:fillRect/>
          </a:stretch>
        </p:blipFill>
        <p:spPr>
          <a:xfrm>
            <a:off x="5867400" y="990600"/>
            <a:ext cx="5050699" cy="5105400"/>
          </a:xfrm>
          <a:prstGeom prst="rect">
            <a:avLst/>
          </a:prstGeom>
        </p:spPr>
      </p:pic>
    </p:spTree>
    <p:extLst>
      <p:ext uri="{BB962C8B-B14F-4D97-AF65-F5344CB8AC3E}">
        <p14:creationId xmlns:p14="http://schemas.microsoft.com/office/powerpoint/2010/main" val="3041073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0515600" cy="1090113"/>
          </a:xfrm>
        </p:spPr>
        <p:txBody>
          <a:bodyPr wrap="square">
            <a:spAutoFit/>
          </a:bodyPr>
          <a:lstStyle/>
          <a:p>
            <a:r>
              <a:rPr lang="en-US" sz="3600" dirty="0">
                <a:latin typeface="+mj-lt"/>
              </a:rPr>
              <a:t>Neural Network Concepts</a:t>
            </a:r>
          </a:p>
        </p:txBody>
      </p:sp>
      <p:sp>
        <p:nvSpPr>
          <p:cNvPr id="4" name="Content Placeholder 3"/>
          <p:cNvSpPr>
            <a:spLocks noGrp="1"/>
          </p:cNvSpPr>
          <p:nvPr>
            <p:ph idx="1"/>
          </p:nvPr>
        </p:nvSpPr>
        <p:spPr>
          <a:xfrm>
            <a:off x="390525" y="1385388"/>
            <a:ext cx="10515600" cy="2838726"/>
          </a:xfrm>
        </p:spPr>
        <p:txBody>
          <a:bodyPr>
            <a:spAutoFit/>
          </a:bodyPr>
          <a:lstStyle/>
          <a:p>
            <a:pPr marL="276225" indent="-276225"/>
            <a:r>
              <a:rPr lang="en-US" sz="2000" dirty="0"/>
              <a:t>Neural networks (</a:t>
            </a:r>
            <a:r>
              <a:rPr lang="en-US" sz="2000" spc="-300" dirty="0"/>
              <a:t>N </a:t>
            </a:r>
            <a:r>
              <a:rPr lang="en-US" sz="2000" dirty="0"/>
              <a:t>N): a human brain metaphor for information processing</a:t>
            </a:r>
          </a:p>
          <a:p>
            <a:pPr marL="276225" indent="-276225"/>
            <a:r>
              <a:rPr lang="en-US" sz="2000" dirty="0"/>
              <a:t>Neural computing</a:t>
            </a:r>
          </a:p>
          <a:p>
            <a:pPr marL="276225" indent="-276225"/>
            <a:r>
              <a:rPr lang="en-US" sz="2000" dirty="0"/>
              <a:t>Artificial neural network (</a:t>
            </a:r>
            <a:r>
              <a:rPr lang="en-US" sz="2000" spc="-300" dirty="0"/>
              <a:t>A N </a:t>
            </a:r>
            <a:r>
              <a:rPr lang="en-US" sz="2000" dirty="0"/>
              <a:t>N)</a:t>
            </a:r>
          </a:p>
          <a:p>
            <a:pPr marL="276225" indent="-276225"/>
            <a:r>
              <a:rPr lang="en-US" sz="2000" dirty="0"/>
              <a:t>Many uses for </a:t>
            </a:r>
            <a:r>
              <a:rPr lang="en-US" sz="2000" spc="-300" dirty="0"/>
              <a:t>A N </a:t>
            </a:r>
            <a:r>
              <a:rPr lang="en-US" sz="2000" dirty="0" err="1" smtClean="0"/>
              <a:t>N</a:t>
            </a:r>
            <a:endParaRPr lang="en-US" sz="2000" dirty="0"/>
          </a:p>
          <a:p>
            <a:pPr marL="809625" lvl="1" indent="-409575"/>
            <a:r>
              <a:rPr lang="en-US" sz="1800" dirty="0"/>
              <a:t>P</a:t>
            </a:r>
            <a:r>
              <a:rPr lang="en-US" sz="1800" dirty="0" smtClean="0"/>
              <a:t>attern recognition</a:t>
            </a:r>
          </a:p>
          <a:p>
            <a:pPr marL="809625" lvl="1" indent="-409575"/>
            <a:r>
              <a:rPr lang="en-US" sz="1800" dirty="0" smtClean="0"/>
              <a:t>Forecasting</a:t>
            </a:r>
          </a:p>
          <a:p>
            <a:pPr marL="809625" lvl="1" indent="-409575"/>
            <a:r>
              <a:rPr lang="en-US" sz="1800" dirty="0" smtClean="0"/>
              <a:t>Prediction</a:t>
            </a:r>
          </a:p>
          <a:p>
            <a:pPr marL="809625" lvl="1" indent="-409575"/>
            <a:r>
              <a:rPr lang="en-US" sz="1800" dirty="0" smtClean="0"/>
              <a:t>Classification</a:t>
            </a:r>
            <a:endParaRPr lang="en-US" sz="1800" dirty="0"/>
          </a:p>
        </p:txBody>
      </p:sp>
    </p:spTree>
    <p:extLst>
      <p:ext uri="{BB962C8B-B14F-4D97-AF65-F5344CB8AC3E}">
        <p14:creationId xmlns:p14="http://schemas.microsoft.com/office/powerpoint/2010/main" val="147486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0515600" cy="1090113"/>
          </a:xfrm>
        </p:spPr>
        <p:txBody>
          <a:bodyPr wrap="square">
            <a:spAutoFit/>
          </a:bodyPr>
          <a:lstStyle/>
          <a:p>
            <a:r>
              <a:rPr lang="en-US" sz="3600" dirty="0">
                <a:latin typeface="+mj-lt"/>
              </a:rPr>
              <a:t>Biological Neural Networks</a:t>
            </a:r>
          </a:p>
        </p:txBody>
      </p:sp>
      <p:sp>
        <p:nvSpPr>
          <p:cNvPr id="4" name="Content Placeholder 3"/>
          <p:cNvSpPr>
            <a:spLocks noGrp="1"/>
          </p:cNvSpPr>
          <p:nvPr>
            <p:ph idx="1"/>
          </p:nvPr>
        </p:nvSpPr>
        <p:spPr>
          <a:xfrm>
            <a:off x="381000" y="1200827"/>
            <a:ext cx="10515600" cy="3762851"/>
          </a:xfrm>
        </p:spPr>
        <p:txBody>
          <a:bodyPr>
            <a:spAutoFit/>
          </a:bodyPr>
          <a:lstStyle/>
          <a:p>
            <a:pPr marL="266700" indent="-266700"/>
            <a:r>
              <a:rPr lang="en-US" sz="2400" dirty="0"/>
              <a:t>Two interconnected brain cells (neurons)</a:t>
            </a:r>
          </a:p>
        </p:txBody>
      </p:sp>
      <p:pic>
        <p:nvPicPr>
          <p:cNvPr id="3074" name="Picture 2" descr="In the figure, 2 cells are shown - cell 1 and cell 2. &#10;Cell 1 includes a soma containing a nucleus. To the left of cell 1, the synapse and the dendrites are present. The dendrites provide input signals to the cell. To the right of cell 1, the axon sends output signals to cell 2 via the axon terminals. Some the terminals comprise of synapse and dendrites. The axon terminals merge with the dendrites of cell 2. Cell 2 is similar to cell 1, with a soma comprising a nucleus, axon terminal, some dendrites."/>
          <p:cNvPicPr>
            <a:picLocks noChangeAspect="1" noChangeArrowheads="1"/>
          </p:cNvPicPr>
          <p:nvPr/>
        </p:nvPicPr>
        <p:blipFill rotWithShape="1">
          <a:blip r:embed="rId3">
            <a:extLst>
              <a:ext uri="{28A0092B-C50C-407E-A947-70E740481C1C}">
                <a14:useLocalDpi xmlns:a14="http://schemas.microsoft.com/office/drawing/2010/main" val="0"/>
              </a:ext>
            </a:extLst>
          </a:blip>
          <a:srcRect b="4482"/>
          <a:stretch/>
        </p:blipFill>
        <p:spPr bwMode="auto">
          <a:xfrm>
            <a:off x="2293490" y="1802056"/>
            <a:ext cx="7993510" cy="398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66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7688"/>
            <a:ext cx="10515600" cy="1090113"/>
          </a:xfrm>
        </p:spPr>
        <p:txBody>
          <a:bodyPr wrap="square">
            <a:spAutoFit/>
          </a:bodyPr>
          <a:lstStyle/>
          <a:p>
            <a:r>
              <a:rPr lang="en-US" sz="3600" dirty="0">
                <a:latin typeface="+mj-lt"/>
              </a:rPr>
              <a:t>Processing Information in </a:t>
            </a:r>
            <a:r>
              <a:rPr lang="en-US" sz="3600" spc="-450" dirty="0">
                <a:latin typeface="+mj-lt"/>
              </a:rPr>
              <a:t>A N </a:t>
            </a:r>
            <a:r>
              <a:rPr lang="en-US" sz="3600" dirty="0" err="1">
                <a:latin typeface="+mj-lt"/>
              </a:rPr>
              <a:t>N</a:t>
            </a:r>
            <a:endParaRPr lang="en-US" sz="3600" dirty="0">
              <a:latin typeface="+mj-lt"/>
            </a:endParaRPr>
          </a:p>
        </p:txBody>
      </p:sp>
      <p:sp>
        <p:nvSpPr>
          <p:cNvPr id="4" name="Content Placeholder 3"/>
          <p:cNvSpPr>
            <a:spLocks noGrp="1"/>
          </p:cNvSpPr>
          <p:nvPr>
            <p:ph idx="1"/>
          </p:nvPr>
        </p:nvSpPr>
        <p:spPr>
          <a:xfrm>
            <a:off x="390525" y="1143000"/>
            <a:ext cx="10515600" cy="3762851"/>
          </a:xfrm>
        </p:spPr>
        <p:txBody>
          <a:bodyPr>
            <a:spAutoFit/>
          </a:bodyPr>
          <a:lstStyle/>
          <a:p>
            <a:pPr marL="266700" indent="-266700"/>
            <a:r>
              <a:rPr lang="en-US" sz="2400" dirty="0"/>
              <a:t>A single neuron (processing element – </a:t>
            </a:r>
            <a:r>
              <a:rPr lang="en-US" sz="2400" spc="-300" dirty="0"/>
              <a:t>P </a:t>
            </a:r>
            <a:r>
              <a:rPr lang="en-US" sz="2400" dirty="0"/>
              <a:t>E) with inputs and outputs</a:t>
            </a:r>
          </a:p>
        </p:txBody>
      </p:sp>
      <p:pic>
        <p:nvPicPr>
          <p:cNvPr id="4098" name="Picture 2" descr="The figure shows two boxes. The first box contains infinite number of inputs, X sub 1, X sub 2, and so on to X sub n, and the second box contains infinite number of weights, W sub 1, W sub 2, and so on to W sub n, corresponding to the inputs. Neuron or P E receives data from these boxes. The neuron is labeled “Summation” and the text within reads S equals sigma from I equals 1 to n of X sub i times W sub i. Transfer function f of S connects the neuron to Y, which leads to outputs labeled Y sub 1, Y sub 2, and so on to Y sub n."/>
          <p:cNvPicPr>
            <a:picLocks noChangeAspect="1" noChangeArrowheads="1"/>
          </p:cNvPicPr>
          <p:nvPr/>
        </p:nvPicPr>
        <p:blipFill rotWithShape="1">
          <a:blip r:embed="rId3">
            <a:extLst>
              <a:ext uri="{28A0092B-C50C-407E-A947-70E740481C1C}">
                <a14:useLocalDpi xmlns:a14="http://schemas.microsoft.com/office/drawing/2010/main" val="0"/>
              </a:ext>
            </a:extLst>
          </a:blip>
          <a:srcRect b="5159"/>
          <a:stretch/>
        </p:blipFill>
        <p:spPr bwMode="auto">
          <a:xfrm>
            <a:off x="2362200" y="2057400"/>
            <a:ext cx="799351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65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9788" y="1524000"/>
            <a:ext cx="5157787" cy="483128"/>
          </a:xfrm>
        </p:spPr>
        <p:txBody>
          <a:bodyPr>
            <a:normAutofit/>
          </a:bodyPr>
          <a:lstStyle/>
          <a:p>
            <a:r>
              <a:rPr lang="en-US" sz="2000" dirty="0" smtClean="0">
                <a:solidFill>
                  <a:schemeClr val="accent5"/>
                </a:solidFill>
              </a:rPr>
              <a:t>Biological</a:t>
            </a:r>
            <a:endParaRPr lang="en-US" sz="2000" dirty="0">
              <a:solidFill>
                <a:schemeClr val="accent5"/>
              </a:solidFill>
            </a:endParaRPr>
          </a:p>
        </p:txBody>
      </p:sp>
      <p:sp>
        <p:nvSpPr>
          <p:cNvPr id="3" name="Text Placeholder 2"/>
          <p:cNvSpPr>
            <a:spLocks noGrp="1"/>
          </p:cNvSpPr>
          <p:nvPr>
            <p:ph type="body" sz="quarter" idx="3"/>
          </p:nvPr>
        </p:nvSpPr>
        <p:spPr>
          <a:xfrm>
            <a:off x="6172200" y="1524000"/>
            <a:ext cx="5183188" cy="483128"/>
          </a:xfrm>
        </p:spPr>
        <p:txBody>
          <a:bodyPr>
            <a:normAutofit/>
          </a:bodyPr>
          <a:lstStyle/>
          <a:p>
            <a:r>
              <a:rPr lang="en-US" sz="2000" dirty="0" smtClean="0">
                <a:solidFill>
                  <a:schemeClr val="accent5"/>
                </a:solidFill>
              </a:rPr>
              <a:t>Artificial</a:t>
            </a:r>
            <a:endParaRPr lang="en-US" sz="2000" dirty="0">
              <a:solidFill>
                <a:schemeClr val="accent5"/>
              </a:solidFill>
            </a:endParaRPr>
          </a:p>
        </p:txBody>
      </p:sp>
      <p:sp>
        <p:nvSpPr>
          <p:cNvPr id="4" name="Title 3"/>
          <p:cNvSpPr>
            <a:spLocks noGrp="1"/>
          </p:cNvSpPr>
          <p:nvPr>
            <p:ph type="title"/>
          </p:nvPr>
        </p:nvSpPr>
        <p:spPr>
          <a:xfrm>
            <a:off x="925286" y="311258"/>
            <a:ext cx="10515600" cy="1090113"/>
          </a:xfrm>
        </p:spPr>
        <p:txBody>
          <a:bodyPr>
            <a:normAutofit/>
          </a:bodyPr>
          <a:lstStyle/>
          <a:p>
            <a:r>
              <a:rPr lang="en-US" sz="3600" b="0" dirty="0" smtClean="0"/>
              <a:t>Biology Analogy</a:t>
            </a:r>
            <a:endParaRPr lang="en-US" sz="3600" dirty="0"/>
          </a:p>
        </p:txBody>
      </p:sp>
      <p:sp>
        <p:nvSpPr>
          <p:cNvPr id="5" name="Content Placeholder 4"/>
          <p:cNvSpPr>
            <a:spLocks noGrp="1"/>
          </p:cNvSpPr>
          <p:nvPr>
            <p:ph idx="13"/>
          </p:nvPr>
        </p:nvSpPr>
        <p:spPr>
          <a:xfrm>
            <a:off x="838200" y="2158168"/>
            <a:ext cx="5170714" cy="3251419"/>
          </a:xfrm>
        </p:spPr>
        <p:txBody>
          <a:bodyPr/>
          <a:lstStyle/>
          <a:p>
            <a:pPr indent="-323850">
              <a:buFont typeface="Arial" panose="020B0604020202020204" pitchFamily="34" charset="0"/>
              <a:buChar char="•"/>
            </a:pPr>
            <a:r>
              <a:rPr lang="en-US" sz="1800" dirty="0" smtClean="0">
                <a:solidFill>
                  <a:schemeClr val="bg2">
                    <a:lumMod val="50000"/>
                  </a:schemeClr>
                </a:solidFill>
              </a:rPr>
              <a:t>Soma</a:t>
            </a:r>
            <a:endParaRPr lang="en-US" sz="1800" dirty="0">
              <a:solidFill>
                <a:schemeClr val="bg2">
                  <a:lumMod val="50000"/>
                </a:schemeClr>
              </a:solidFill>
            </a:endParaRPr>
          </a:p>
          <a:p>
            <a:pPr indent="-323850" fontAlgn="t">
              <a:buFont typeface="Arial" panose="020B0604020202020204" pitchFamily="34" charset="0"/>
              <a:buChar char="•"/>
            </a:pPr>
            <a:r>
              <a:rPr lang="en-US" sz="1800" dirty="0" smtClean="0">
                <a:solidFill>
                  <a:schemeClr val="bg2">
                    <a:lumMod val="50000"/>
                  </a:schemeClr>
                </a:solidFill>
              </a:rPr>
              <a:t>Dendrites</a:t>
            </a:r>
            <a:endParaRPr lang="en-US" sz="1800" dirty="0">
              <a:solidFill>
                <a:schemeClr val="bg2">
                  <a:lumMod val="50000"/>
                </a:schemeClr>
              </a:solidFill>
            </a:endParaRPr>
          </a:p>
          <a:p>
            <a:pPr indent="-323850" fontAlgn="t">
              <a:buFont typeface="Arial" panose="020B0604020202020204" pitchFamily="34" charset="0"/>
              <a:buChar char="•"/>
            </a:pPr>
            <a:r>
              <a:rPr lang="en-US" sz="1800" dirty="0">
                <a:solidFill>
                  <a:schemeClr val="bg2">
                    <a:lumMod val="50000"/>
                  </a:schemeClr>
                </a:solidFill>
              </a:rPr>
              <a:t>Axon</a:t>
            </a:r>
          </a:p>
          <a:p>
            <a:pPr indent="-323850" fontAlgn="t">
              <a:buFont typeface="Arial" panose="020B0604020202020204" pitchFamily="34" charset="0"/>
              <a:buChar char="•"/>
            </a:pPr>
            <a:r>
              <a:rPr lang="en-US" sz="1800" dirty="0">
                <a:solidFill>
                  <a:schemeClr val="bg2">
                    <a:lumMod val="50000"/>
                  </a:schemeClr>
                </a:solidFill>
              </a:rPr>
              <a:t>Synapse</a:t>
            </a:r>
          </a:p>
          <a:p>
            <a:pPr indent="-323850" fontAlgn="t">
              <a:buFont typeface="Arial" panose="020B0604020202020204" pitchFamily="34" charset="0"/>
              <a:buChar char="•"/>
            </a:pPr>
            <a:r>
              <a:rPr lang="en-US" sz="1800" dirty="0">
                <a:solidFill>
                  <a:schemeClr val="bg2">
                    <a:lumMod val="50000"/>
                  </a:schemeClr>
                </a:solidFill>
              </a:rPr>
              <a:t>Slow</a:t>
            </a:r>
          </a:p>
          <a:p>
            <a:pPr indent="-323850" fontAlgn="t">
              <a:buFont typeface="Arial" panose="020B0604020202020204" pitchFamily="34" charset="0"/>
              <a:buChar char="•"/>
            </a:pPr>
            <a:r>
              <a:rPr lang="en-US" sz="1800" dirty="0">
                <a:solidFill>
                  <a:schemeClr val="bg2">
                    <a:lumMod val="50000"/>
                  </a:schemeClr>
                </a:solidFill>
              </a:rPr>
              <a:t>Many </a:t>
            </a:r>
            <a:r>
              <a:rPr lang="en-US" sz="1800" dirty="0" smtClean="0">
                <a:solidFill>
                  <a:schemeClr val="bg2">
                    <a:lumMod val="50000"/>
                  </a:schemeClr>
                </a:solidFill>
              </a:rPr>
              <a:t>neurons</a:t>
            </a:r>
            <a:endParaRPr lang="en-US" sz="1800" dirty="0">
              <a:solidFill>
                <a:schemeClr val="bg2">
                  <a:lumMod val="50000"/>
                </a:schemeClr>
              </a:solidFill>
            </a:endParaRPr>
          </a:p>
          <a:p>
            <a:pPr indent="-323850">
              <a:buFont typeface="Arial" panose="020B0604020202020204" pitchFamily="34" charset="0"/>
              <a:buChar char="•"/>
            </a:pPr>
            <a:endParaRPr lang="en-US" sz="1800" dirty="0" smtClean="0">
              <a:solidFill>
                <a:schemeClr val="bg2">
                  <a:lumMod val="50000"/>
                </a:schemeClr>
              </a:solidFill>
            </a:endParaRPr>
          </a:p>
          <a:p>
            <a:endParaRPr lang="en-US" dirty="0"/>
          </a:p>
        </p:txBody>
      </p:sp>
      <p:sp>
        <p:nvSpPr>
          <p:cNvPr id="6" name="Content Placeholder 5"/>
          <p:cNvSpPr>
            <a:spLocks noGrp="1"/>
          </p:cNvSpPr>
          <p:nvPr>
            <p:ph idx="14"/>
          </p:nvPr>
        </p:nvSpPr>
        <p:spPr>
          <a:xfrm>
            <a:off x="6183086" y="2158167"/>
            <a:ext cx="5551714" cy="3251419"/>
          </a:xfrm>
        </p:spPr>
        <p:txBody>
          <a:bodyPr>
            <a:normAutofit/>
          </a:bodyPr>
          <a:lstStyle/>
          <a:p>
            <a:pPr marL="285750" indent="-285750">
              <a:buFont typeface="Arial" panose="020B0604020202020204" pitchFamily="34" charset="0"/>
              <a:buChar char="•"/>
            </a:pPr>
            <a:r>
              <a:rPr lang="en-US" sz="1800" dirty="0" smtClean="0">
                <a:solidFill>
                  <a:schemeClr val="bg2">
                    <a:lumMod val="50000"/>
                  </a:schemeClr>
                </a:solidFill>
              </a:rPr>
              <a:t>Node</a:t>
            </a:r>
          </a:p>
          <a:p>
            <a:pPr indent="-323850" fontAlgn="t">
              <a:buFont typeface="Arial" panose="020B0604020202020204" pitchFamily="34" charset="0"/>
              <a:buChar char="•"/>
            </a:pPr>
            <a:r>
              <a:rPr lang="en-US" sz="1800" dirty="0">
                <a:solidFill>
                  <a:schemeClr val="bg2">
                    <a:lumMod val="50000"/>
                  </a:schemeClr>
                </a:solidFill>
              </a:rPr>
              <a:t>Input</a:t>
            </a:r>
          </a:p>
          <a:p>
            <a:pPr indent="-323850" fontAlgn="t">
              <a:buFont typeface="Arial" panose="020B0604020202020204" pitchFamily="34" charset="0"/>
              <a:buChar char="•"/>
            </a:pPr>
            <a:r>
              <a:rPr lang="en-US" sz="1800" dirty="0">
                <a:solidFill>
                  <a:schemeClr val="bg2">
                    <a:lumMod val="50000"/>
                  </a:schemeClr>
                </a:solidFill>
              </a:rPr>
              <a:t>Output</a:t>
            </a:r>
          </a:p>
          <a:p>
            <a:pPr indent="-323850" fontAlgn="t">
              <a:buFont typeface="Arial" panose="020B0604020202020204" pitchFamily="34" charset="0"/>
              <a:buChar char="•"/>
            </a:pPr>
            <a:r>
              <a:rPr lang="en-US" sz="1800" dirty="0">
                <a:solidFill>
                  <a:schemeClr val="bg2">
                    <a:lumMod val="50000"/>
                  </a:schemeClr>
                </a:solidFill>
              </a:rPr>
              <a:t>Weight</a:t>
            </a:r>
          </a:p>
          <a:p>
            <a:pPr indent="-323850" fontAlgn="t">
              <a:buFont typeface="Arial" panose="020B0604020202020204" pitchFamily="34" charset="0"/>
              <a:buChar char="•"/>
            </a:pPr>
            <a:r>
              <a:rPr lang="en-US" sz="1800" dirty="0">
                <a:solidFill>
                  <a:schemeClr val="bg2">
                    <a:lumMod val="50000"/>
                  </a:schemeClr>
                </a:solidFill>
              </a:rPr>
              <a:t>Fast</a:t>
            </a:r>
          </a:p>
          <a:p>
            <a:pPr indent="-323850" fontAlgn="t">
              <a:buFont typeface="Arial" panose="020B0604020202020204" pitchFamily="34" charset="0"/>
              <a:buChar char="•"/>
            </a:pPr>
            <a:r>
              <a:rPr lang="en-US" sz="1800" dirty="0">
                <a:solidFill>
                  <a:schemeClr val="bg2">
                    <a:lumMod val="50000"/>
                  </a:schemeClr>
                </a:solidFill>
              </a:rPr>
              <a:t>Few neurons </a:t>
            </a:r>
            <a:r>
              <a:rPr lang="en-US" sz="1800" dirty="0" smtClean="0">
                <a:solidFill>
                  <a:schemeClr val="bg2">
                    <a:lumMod val="50000"/>
                  </a:schemeClr>
                </a:solidFill>
              </a:rPr>
              <a:t>(dozen </a:t>
            </a:r>
            <a:r>
              <a:rPr lang="en-US" sz="1800" dirty="0">
                <a:solidFill>
                  <a:schemeClr val="bg2">
                    <a:lumMod val="50000"/>
                  </a:schemeClr>
                </a:solidFill>
              </a:rPr>
              <a:t>to hundreds of thousands) </a:t>
            </a:r>
          </a:p>
        </p:txBody>
      </p:sp>
    </p:spTree>
    <p:extLst>
      <p:ext uri="{BB962C8B-B14F-4D97-AF65-F5344CB8AC3E}">
        <p14:creationId xmlns:p14="http://schemas.microsoft.com/office/powerpoint/2010/main" val="1627916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5409"/>
            <a:ext cx="10515600" cy="1090113"/>
          </a:xfrm>
        </p:spPr>
        <p:txBody>
          <a:bodyPr wrap="square">
            <a:spAutoFit/>
          </a:bodyPr>
          <a:lstStyle/>
          <a:p>
            <a:r>
              <a:rPr lang="en-US" sz="3600" dirty="0">
                <a:latin typeface="+mj-lt"/>
              </a:rPr>
              <a:t>Elements of </a:t>
            </a:r>
            <a:r>
              <a:rPr lang="en-US" sz="3600" spc="-450" dirty="0">
                <a:latin typeface="+mj-lt"/>
              </a:rPr>
              <a:t>A N </a:t>
            </a:r>
            <a:r>
              <a:rPr lang="en-US" sz="3600" dirty="0" err="1">
                <a:latin typeface="+mj-lt"/>
              </a:rPr>
              <a:t>N</a:t>
            </a:r>
            <a:endParaRPr lang="en-US" sz="3600" dirty="0">
              <a:latin typeface="+mj-lt"/>
            </a:endParaRPr>
          </a:p>
        </p:txBody>
      </p:sp>
      <p:sp>
        <p:nvSpPr>
          <p:cNvPr id="4" name="Content Placeholder 3"/>
          <p:cNvSpPr>
            <a:spLocks noGrp="1"/>
          </p:cNvSpPr>
          <p:nvPr>
            <p:ph idx="1"/>
          </p:nvPr>
        </p:nvSpPr>
        <p:spPr>
          <a:xfrm>
            <a:off x="457200" y="1435475"/>
            <a:ext cx="10515600" cy="3060325"/>
          </a:xfrm>
        </p:spPr>
        <p:txBody>
          <a:bodyPr>
            <a:spAutoFit/>
          </a:bodyPr>
          <a:lstStyle/>
          <a:p>
            <a:pPr marL="266700" indent="-266700"/>
            <a:r>
              <a:rPr lang="en-US" sz="2000" dirty="0"/>
              <a:t>Processing element (</a:t>
            </a:r>
            <a:r>
              <a:rPr lang="en-US" sz="2000" spc="-300" dirty="0"/>
              <a:t>P </a:t>
            </a:r>
            <a:r>
              <a:rPr lang="en-US" sz="2000" dirty="0"/>
              <a:t>E)</a:t>
            </a:r>
          </a:p>
          <a:p>
            <a:pPr marL="266700" indent="-266700"/>
            <a:r>
              <a:rPr lang="en-US" sz="2000" dirty="0"/>
              <a:t>Network architecture</a:t>
            </a:r>
          </a:p>
          <a:p>
            <a:pPr marL="809625" lvl="1" indent="-361950"/>
            <a:r>
              <a:rPr lang="en-US" sz="1800" dirty="0"/>
              <a:t>Hidden layers</a:t>
            </a:r>
          </a:p>
          <a:p>
            <a:pPr marL="809625" lvl="1" indent="-361950"/>
            <a:r>
              <a:rPr lang="en-US" sz="1800" dirty="0"/>
              <a:t>Parallel processing</a:t>
            </a:r>
          </a:p>
          <a:p>
            <a:pPr marL="266700" indent="-266700"/>
            <a:r>
              <a:rPr lang="en-US" sz="2000" dirty="0"/>
              <a:t>Network information processing</a:t>
            </a:r>
          </a:p>
          <a:p>
            <a:pPr marL="809625" lvl="1" indent="-361950"/>
            <a:r>
              <a:rPr lang="en-US" sz="1800" dirty="0"/>
              <a:t>Inputs</a:t>
            </a:r>
          </a:p>
          <a:p>
            <a:pPr marL="809625" lvl="1" indent="-361950"/>
            <a:r>
              <a:rPr lang="en-US" sz="1800" dirty="0"/>
              <a:t>Outputs</a:t>
            </a:r>
          </a:p>
          <a:p>
            <a:pPr marL="809625" lvl="1" indent="-361950"/>
            <a:r>
              <a:rPr lang="en-US" sz="1800" dirty="0"/>
              <a:t>Connection weights</a:t>
            </a:r>
          </a:p>
          <a:p>
            <a:pPr marL="809625" lvl="1" indent="-361950"/>
            <a:r>
              <a:rPr lang="en-US" sz="1800" dirty="0"/>
              <a:t>Summation function</a:t>
            </a:r>
          </a:p>
        </p:txBody>
      </p:sp>
    </p:spTree>
    <p:extLst>
      <p:ext uri="{BB962C8B-B14F-4D97-AF65-F5344CB8AC3E}">
        <p14:creationId xmlns:p14="http://schemas.microsoft.com/office/powerpoint/2010/main" val="163988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7687"/>
            <a:ext cx="10515600" cy="1090113"/>
          </a:xfrm>
        </p:spPr>
        <p:txBody>
          <a:bodyPr wrap="square">
            <a:spAutoFit/>
          </a:bodyPr>
          <a:lstStyle/>
          <a:p>
            <a:r>
              <a:rPr lang="en-US" sz="3600" dirty="0">
                <a:latin typeface="+mj-lt"/>
              </a:rPr>
              <a:t>Neural Network Architectures</a:t>
            </a:r>
          </a:p>
        </p:txBody>
      </p:sp>
      <p:sp>
        <p:nvSpPr>
          <p:cNvPr id="4" name="Content Placeholder 3"/>
          <p:cNvSpPr>
            <a:spLocks noGrp="1"/>
          </p:cNvSpPr>
          <p:nvPr>
            <p:ph idx="1"/>
          </p:nvPr>
        </p:nvSpPr>
        <p:spPr>
          <a:xfrm>
            <a:off x="352425" y="1447800"/>
            <a:ext cx="10515600" cy="4083682"/>
          </a:xfrm>
        </p:spPr>
        <p:txBody>
          <a:bodyPr>
            <a:spAutoFit/>
          </a:bodyPr>
          <a:lstStyle/>
          <a:p>
            <a:pPr marL="266700" indent="-266700"/>
            <a:r>
              <a:rPr lang="en-US" sz="2000" dirty="0"/>
              <a:t>Architecture of a neural network is driven by the task it is intended to address</a:t>
            </a:r>
          </a:p>
          <a:p>
            <a:pPr marL="790575" lvl="1" indent="-342900"/>
            <a:r>
              <a:rPr lang="en-US" sz="1800" dirty="0" smtClean="0"/>
              <a:t>Classification</a:t>
            </a:r>
          </a:p>
          <a:p>
            <a:pPr marL="790575" lvl="1" indent="-342900"/>
            <a:r>
              <a:rPr lang="en-US" sz="1800" dirty="0" smtClean="0"/>
              <a:t>Regression</a:t>
            </a:r>
          </a:p>
          <a:p>
            <a:pPr marL="790575" lvl="1" indent="-342900"/>
            <a:r>
              <a:rPr lang="en-US" sz="1800" dirty="0" smtClean="0"/>
              <a:t>Clustering</a:t>
            </a:r>
          </a:p>
          <a:p>
            <a:pPr marL="790575" lvl="1" indent="-342900"/>
            <a:r>
              <a:rPr lang="en-US" sz="1800" dirty="0"/>
              <a:t>G</a:t>
            </a:r>
            <a:r>
              <a:rPr lang="en-US" sz="1800" dirty="0" smtClean="0"/>
              <a:t>eneral optimization</a:t>
            </a:r>
          </a:p>
          <a:p>
            <a:pPr marL="790575" lvl="1" indent="-342900"/>
            <a:r>
              <a:rPr lang="en-US" sz="1800" dirty="0"/>
              <a:t>A</a:t>
            </a:r>
            <a:r>
              <a:rPr lang="en-US" sz="1800" dirty="0" smtClean="0"/>
              <a:t>ssociation</a:t>
            </a:r>
            <a:endParaRPr lang="en-US" sz="1800" dirty="0"/>
          </a:p>
          <a:p>
            <a:pPr marL="266700" indent="-266700"/>
            <a:r>
              <a:rPr lang="en-US" sz="2000" dirty="0" smtClean="0"/>
              <a:t>Feed forward</a:t>
            </a:r>
            <a:r>
              <a:rPr lang="en-US" sz="2000" dirty="0"/>
              <a:t>, multi-layered perceptron with </a:t>
            </a:r>
            <a:r>
              <a:rPr lang="en-US" sz="2000" dirty="0" smtClean="0"/>
              <a:t>back propagation </a:t>
            </a:r>
            <a:r>
              <a:rPr lang="en-US" sz="2000" dirty="0"/>
              <a:t>learning algorithm </a:t>
            </a:r>
          </a:p>
          <a:p>
            <a:pPr marL="790575" lvl="1" indent="-342900"/>
            <a:r>
              <a:rPr lang="en-US" sz="1800" dirty="0"/>
              <a:t>Most popular architecture: </a:t>
            </a:r>
            <a:endParaRPr lang="en-US" sz="1800" dirty="0">
              <a:solidFill>
                <a:schemeClr val="bg2">
                  <a:lumMod val="50000"/>
                </a:schemeClr>
              </a:solidFill>
            </a:endParaRPr>
          </a:p>
          <a:p>
            <a:pPr marL="266700" indent="-266700"/>
            <a:r>
              <a:rPr lang="en-US" sz="2000" dirty="0"/>
              <a:t>Other </a:t>
            </a:r>
            <a:r>
              <a:rPr lang="en-US" sz="2000" spc="-300" dirty="0"/>
              <a:t>A N </a:t>
            </a:r>
            <a:r>
              <a:rPr lang="en-US" sz="2000" dirty="0" err="1"/>
              <a:t>N</a:t>
            </a:r>
            <a:r>
              <a:rPr lang="en-US" sz="2000" dirty="0"/>
              <a:t> </a:t>
            </a:r>
            <a:r>
              <a:rPr lang="en-US" sz="2000" dirty="0" smtClean="0"/>
              <a:t>Architectures</a:t>
            </a:r>
            <a:endParaRPr lang="en-US" sz="2000" u="sng" dirty="0"/>
          </a:p>
          <a:p>
            <a:pPr marL="790575" lvl="1" indent="-342900"/>
            <a:r>
              <a:rPr lang="en-US" sz="1800" dirty="0"/>
              <a:t>Recurrent</a:t>
            </a:r>
          </a:p>
          <a:p>
            <a:pPr marL="790575" lvl="1" indent="-342900"/>
            <a:r>
              <a:rPr lang="en-US" sz="1800" dirty="0"/>
              <a:t>Self-organizing feature maps</a:t>
            </a:r>
          </a:p>
          <a:p>
            <a:pPr marL="790575" lvl="1" indent="-342900"/>
            <a:r>
              <a:rPr lang="en-US" sz="1800" dirty="0"/>
              <a:t>Hopfield </a:t>
            </a:r>
            <a:r>
              <a:rPr lang="en-US" sz="1800" dirty="0" smtClean="0"/>
              <a:t>networks</a:t>
            </a:r>
            <a:endParaRPr lang="en-US" sz="1800" dirty="0"/>
          </a:p>
        </p:txBody>
      </p:sp>
    </p:spTree>
    <p:extLst>
      <p:ext uri="{BB962C8B-B14F-4D97-AF65-F5344CB8AC3E}">
        <p14:creationId xmlns:p14="http://schemas.microsoft.com/office/powerpoint/2010/main" val="706580237"/>
      </p:ext>
    </p:extLst>
  </p:cSld>
  <p:clrMapOvr>
    <a:masterClrMapping/>
  </p:clrMapOvr>
</p:sld>
</file>

<file path=ppt/theme/theme1.xml><?xml version="1.0" encoding="utf-8"?>
<a:theme xmlns:a="http://schemas.openxmlformats.org/drawingml/2006/main" name="Java - Chapter 1 - Introduction">
  <a:themeElements>
    <a:clrScheme name="Semicolon - Brand">
      <a:dk1>
        <a:srgbClr val="FF0000"/>
      </a:dk1>
      <a:lt1>
        <a:sysClr val="window" lastClr="FFFFFF"/>
      </a:lt1>
      <a:dk2>
        <a:srgbClr val="FF0000"/>
      </a:dk2>
      <a:lt2>
        <a:srgbClr val="FFF3F3"/>
      </a:lt2>
      <a:accent1>
        <a:srgbClr val="FF6131"/>
      </a:accent1>
      <a:accent2>
        <a:srgbClr val="FFA631"/>
      </a:accent2>
      <a:accent3>
        <a:srgbClr val="38516D"/>
      </a:accent3>
      <a:accent4>
        <a:srgbClr val="F5E232"/>
      </a:accent4>
      <a:accent5>
        <a:srgbClr val="100F5E"/>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 - Chapter 1 - Introduction</Template>
  <TotalTime>28011</TotalTime>
  <Words>1172</Words>
  <Application>Microsoft Office PowerPoint</Application>
  <PresentationFormat>Widescreen</PresentationFormat>
  <Paragraphs>180</Paragraphs>
  <Slides>28</Slides>
  <Notes>26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Verdana</vt:lpstr>
      <vt:lpstr>Wingdings</vt:lpstr>
      <vt:lpstr>Java - Chapter 1 - Introduction</vt:lpstr>
      <vt:lpstr>Equation</vt:lpstr>
      <vt:lpstr>PowerPoint Presentation</vt:lpstr>
      <vt:lpstr>Learning Objectives</vt:lpstr>
      <vt:lpstr>Process Map – Training &amp; Testing Models</vt:lpstr>
      <vt:lpstr>Neural Network Concepts</vt:lpstr>
      <vt:lpstr>Biological Neural Networks</vt:lpstr>
      <vt:lpstr>Processing Information in A N N</vt:lpstr>
      <vt:lpstr>Biology Analogy</vt:lpstr>
      <vt:lpstr>Elements of A N N</vt:lpstr>
      <vt:lpstr>Neural Network Architectures</vt:lpstr>
      <vt:lpstr>Neural Network Architectures  Recurrent Neural Networks</vt:lpstr>
      <vt:lpstr>Neural Network Architectures  Self Organizing Maps (S O M)</vt:lpstr>
      <vt:lpstr>Other Popular A N N Paradigms Hopfield Networks</vt:lpstr>
      <vt:lpstr>Support Vector Machines (S V M)</vt:lpstr>
      <vt:lpstr>Support Vector Machines (S V M)</vt:lpstr>
      <vt:lpstr>Support Vector Machines (S V M)</vt:lpstr>
      <vt:lpstr>Support Vector Machines (S V M)</vt:lpstr>
      <vt:lpstr>How Does S V M Work?</vt:lpstr>
      <vt:lpstr>The Process of Building a S V M </vt:lpstr>
      <vt:lpstr>k-Nearest Neighbor Method (k-N N)</vt:lpstr>
      <vt:lpstr>k-Nearest Neighbor Method (k-N N)</vt:lpstr>
      <vt:lpstr>The Process of k-N N Method</vt:lpstr>
      <vt:lpstr>k-N N Model Parameter</vt:lpstr>
      <vt:lpstr>k-N N Model Parameter</vt:lpstr>
      <vt:lpstr>Naïve Bayes Method for Classification</vt:lpstr>
      <vt:lpstr>Bayes Theorem</vt:lpstr>
      <vt:lpstr>Naïve Bayes Method for Classification</vt:lpstr>
      <vt:lpstr>Bayesian Networks</vt:lpstr>
      <vt:lpstr>PowerPoint Presentation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Sam</cp:lastModifiedBy>
  <cp:revision>4727</cp:revision>
  <dcterms:created xsi:type="dcterms:W3CDTF">2014-07-14T20:04:21Z</dcterms:created>
  <dcterms:modified xsi:type="dcterms:W3CDTF">2021-12-07T17:52:26Z</dcterms:modified>
</cp:coreProperties>
</file>