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5"/>
  </p:notesMasterIdLst>
  <p:handoutMasterIdLst>
    <p:handoutMasterId r:id="rId26"/>
  </p:handoutMasterIdLst>
  <p:sldIdLst>
    <p:sldId id="1074" r:id="rId2"/>
    <p:sldId id="1224" r:id="rId3"/>
    <p:sldId id="1172" r:id="rId4"/>
    <p:sldId id="1173" r:id="rId5"/>
    <p:sldId id="1176" r:id="rId6"/>
    <p:sldId id="1179" r:id="rId7"/>
    <p:sldId id="1180" r:id="rId8"/>
    <p:sldId id="1182" r:id="rId9"/>
    <p:sldId id="1186" r:id="rId10"/>
    <p:sldId id="1187" r:id="rId11"/>
    <p:sldId id="1188" r:id="rId12"/>
    <p:sldId id="1189" r:id="rId13"/>
    <p:sldId id="1190" r:id="rId14"/>
    <p:sldId id="1193" r:id="rId15"/>
    <p:sldId id="1194" r:id="rId16"/>
    <p:sldId id="1198" r:id="rId17"/>
    <p:sldId id="1199" r:id="rId18"/>
    <p:sldId id="1206" r:id="rId19"/>
    <p:sldId id="1207" r:id="rId20"/>
    <p:sldId id="1210" r:id="rId21"/>
    <p:sldId id="1211" r:id="rId22"/>
    <p:sldId id="1226" r:id="rId23"/>
    <p:sldId id="122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36" userDrawn="1">
          <p15:clr>
            <a:srgbClr val="A4A3A4"/>
          </p15:clr>
        </p15:guide>
        <p15:guide id="4" orient="horz" pos="3984" userDrawn="1">
          <p15:clr>
            <a:srgbClr val="A4A3A4"/>
          </p15:clr>
        </p15:guide>
        <p15:guide id="5" orient="horz" pos="912" userDrawn="1">
          <p15:clr>
            <a:srgbClr val="A4A3A4"/>
          </p15:clr>
        </p15:guide>
        <p15:guide id="6" orient="horz" pos="672" userDrawn="1">
          <p15:clr>
            <a:srgbClr val="A4A3A4"/>
          </p15:clr>
        </p15:guide>
        <p15:guide id="7" pos="384" userDrawn="1">
          <p15:clr>
            <a:srgbClr val="A4A3A4"/>
          </p15:clr>
        </p15:guide>
        <p15:guide id="8" pos="72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9" autoAdjust="0"/>
    <p:restoredTop sz="91697" autoAdjust="0"/>
  </p:normalViewPr>
  <p:slideViewPr>
    <p:cSldViewPr>
      <p:cViewPr varScale="1">
        <p:scale>
          <a:sx n="63" d="100"/>
          <a:sy n="63" d="100"/>
        </p:scale>
        <p:origin x="864" y="52"/>
      </p:cViewPr>
      <p:guideLst>
        <p:guide orient="horz" pos="2160"/>
        <p:guide pos="3840"/>
        <p:guide orient="horz" pos="336"/>
        <p:guide orient="horz" pos="3984"/>
        <p:guide orient="horz" pos="912"/>
        <p:guide orient="horz" pos="672"/>
        <p:guide pos="384"/>
        <p:guide pos="7232"/>
      </p:guideLst>
    </p:cSldViewPr>
  </p:slideViewPr>
  <p:outlineViewPr>
    <p:cViewPr>
      <p:scale>
        <a:sx n="33" d="100"/>
        <a:sy n="33" d="100"/>
      </p:scale>
      <p:origin x="0" y="2439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2400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Pag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9" name="Text Placeholder 8"/>
          <p:cNvSpPr>
            <a:spLocks noGrp="1"/>
          </p:cNvSpPr>
          <p:nvPr>
            <p:ph type="body" sz="quarter" idx="10" hasCustomPrompt="1"/>
          </p:nvPr>
        </p:nvSpPr>
        <p:spPr>
          <a:xfrm>
            <a:off x="2039257" y="2536404"/>
            <a:ext cx="4608327" cy="1867463"/>
          </a:xfrm>
        </p:spPr>
        <p:txBody>
          <a:bodyPr>
            <a:noAutofit/>
          </a:bodyPr>
          <a:lstStyle>
            <a:lvl1pPr marL="0" indent="0">
              <a:buNone/>
              <a:defRPr sz="6000" b="1" baseline="0">
                <a:solidFill>
                  <a:srgbClr val="FF2E2E"/>
                </a:solidFill>
                <a:latin typeface="Arial" panose="020B0604020202020204" pitchFamily="34" charset="0"/>
                <a:cs typeface="Arial" panose="020B0604020202020204" pitchFamily="34" charset="0"/>
              </a:defRPr>
            </a:lvl1pPr>
          </a:lstStyle>
          <a:p>
            <a:pPr lvl="0"/>
            <a:r>
              <a:rPr lang="en-US" dirty="0"/>
              <a:t>Lorem</a:t>
            </a:r>
          </a:p>
          <a:p>
            <a:pPr lvl="0"/>
            <a:r>
              <a:rPr lang="en-US" dirty="0"/>
              <a:t>– Ipsum.</a:t>
            </a:r>
          </a:p>
        </p:txBody>
      </p:sp>
      <p:cxnSp>
        <p:nvCxnSpPr>
          <p:cNvPr id="13" name="Straight Connector 12"/>
          <p:cNvCxnSpPr/>
          <p:nvPr/>
        </p:nvCxnSpPr>
        <p:spPr>
          <a:xfrm>
            <a:off x="3216275" y="63057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2039258" y="4614421"/>
            <a:ext cx="5047714" cy="399945"/>
          </a:xfrm>
        </p:spPr>
        <p:txBody>
          <a:bodyPr>
            <a:normAutofit/>
          </a:bodyPr>
          <a:lstStyle>
            <a:lvl1pPr marL="0" indent="0">
              <a:lnSpc>
                <a:spcPct val="100000"/>
              </a:lnSpc>
              <a:buNone/>
              <a:defRPr sz="1400" baseline="0">
                <a:solidFill>
                  <a:srgbClr val="38516D"/>
                </a:solidFill>
                <a:latin typeface="Arial" panose="020B0604020202020204" pitchFamily="34" charset="0"/>
                <a:cs typeface="Arial" panose="020B0604020202020204" pitchFamily="34" charset="0"/>
              </a:defRPr>
            </a:lvl1pPr>
          </a:lstStyle>
          <a:p>
            <a:pPr lvl="0"/>
            <a:r>
              <a:rPr lang="en-US" dirty="0"/>
              <a:t>Lorem ipsum dolor sit amet, consectetuer adipiscing elit sed.</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1" y="6162525"/>
            <a:ext cx="1877002" cy="319457"/>
          </a:xfrm>
          <a:prstGeom prst="rect">
            <a:avLst/>
          </a:prstGeom>
        </p:spPr>
      </p:pic>
      <p:cxnSp>
        <p:nvCxnSpPr>
          <p:cNvPr id="21" name="Straight Connector 20"/>
          <p:cNvCxnSpPr/>
          <p:nvPr/>
        </p:nvCxnSpPr>
        <p:spPr>
          <a:xfrm>
            <a:off x="3216275" y="64106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spTree>
    <p:extLst>
      <p:ext uri="{BB962C8B-B14F-4D97-AF65-F5344CB8AC3E}">
        <p14:creationId xmlns:p14="http://schemas.microsoft.com/office/powerpoint/2010/main" val="32463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72">
          <p15:clr>
            <a:srgbClr val="FBAE40"/>
          </p15:clr>
        </p15:guide>
        <p15:guide id="4" pos="703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362201"/>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30480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09600" y="38100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609600" y="46482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812800" y="4800600"/>
            <a:ext cx="109728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62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Rectangle 8"/>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3" name="Content Placeholder 2"/>
          <p:cNvSpPr>
            <a:spLocks noGrp="1"/>
          </p:cNvSpPr>
          <p:nvPr>
            <p:ph idx="1" hasCustomPrompt="1"/>
          </p:nvPr>
        </p:nvSpPr>
        <p:spPr>
          <a:xfrm>
            <a:off x="838200" y="2144683"/>
            <a:ext cx="10515600"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5" name="Straight Connector 14"/>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7" name="Straight Connector 16"/>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72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7" name="Rectangle 6"/>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a:spLocks noGrp="1"/>
          </p:cNvSpPr>
          <p:nvPr>
            <p:ph type="ftr" sz="quarter" idx="11"/>
          </p:nvPr>
        </p:nvSpPr>
        <p:spPr>
          <a:xfrm>
            <a:off x="838200" y="6040185"/>
            <a:ext cx="10515600" cy="365125"/>
          </a:xfrm>
        </p:spPr>
        <p:txBody>
          <a:bodyPr/>
          <a:lstStyle/>
          <a:p>
            <a:endParaRPr lang="en-US" dirty="0"/>
          </a:p>
        </p:txBody>
      </p:sp>
      <p:cxnSp>
        <p:nvCxnSpPr>
          <p:cNvPr id="9" name="Straight Connector 8"/>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1" name="Straight Connector 10"/>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2" hasCustomPrompt="1"/>
          </p:nvPr>
        </p:nvSpPr>
        <p:spPr>
          <a:xfrm>
            <a:off x="5867400" y="1279525"/>
            <a:ext cx="5486400" cy="3679825"/>
          </a:xfrm>
          <a:noFill/>
          <a:ln>
            <a:solidFill>
              <a:srgbClr val="FF2E2E"/>
            </a:solidFill>
          </a:ln>
        </p:spPr>
        <p:txBody>
          <a:bodyPr>
            <a:normAutofit/>
          </a:bodyPr>
          <a:lstStyle>
            <a:lvl1pPr marL="0" indent="0">
              <a:buNone/>
              <a:defRPr sz="1800">
                <a:solidFill>
                  <a:srgbClr val="100F5E"/>
                </a:solidFill>
              </a:defRPr>
            </a:lvl1pPr>
          </a:lstStyle>
          <a:p>
            <a:r>
              <a:rPr lang="en-US" dirty="0"/>
              <a:t>Add image here</a:t>
            </a:r>
          </a:p>
        </p:txBody>
      </p:sp>
      <p:sp>
        <p:nvSpPr>
          <p:cNvPr id="12" name="Title 1"/>
          <p:cNvSpPr>
            <a:spLocks noGrp="1"/>
          </p:cNvSpPr>
          <p:nvPr>
            <p:ph type="title" hasCustomPrompt="1"/>
          </p:nvPr>
        </p:nvSpPr>
        <p:spPr>
          <a:xfrm>
            <a:off x="831849" y="1280160"/>
            <a:ext cx="3457517" cy="1569918"/>
          </a:xfrm>
        </p:spPr>
        <p:txBody>
          <a:bodyPr anchor="b">
            <a:normAutofit/>
          </a:bodyPr>
          <a:lstStyle>
            <a:lvl1pPr>
              <a:defRPr sz="5400" b="1" baseline="0"/>
            </a:lvl1pPr>
          </a:lstStyle>
          <a:p>
            <a:r>
              <a:rPr lang="en-US" dirty="0"/>
              <a:t>Section </a:t>
            </a:r>
            <a:br>
              <a:rPr lang="en-US" dirty="0"/>
            </a:br>
            <a:r>
              <a:rPr lang="en-US" dirty="0"/>
              <a:t>Header.</a:t>
            </a:r>
          </a:p>
        </p:txBody>
      </p:sp>
      <p:sp>
        <p:nvSpPr>
          <p:cNvPr id="14" name="Text Placeholder 2"/>
          <p:cNvSpPr>
            <a:spLocks noGrp="1"/>
          </p:cNvSpPr>
          <p:nvPr>
            <p:ph type="body" idx="1" hasCustomPrompt="1"/>
          </p:nvPr>
        </p:nvSpPr>
        <p:spPr>
          <a:xfrm>
            <a:off x="838200" y="2993350"/>
            <a:ext cx="3457516" cy="1966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100F5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More text for section breaker</a:t>
            </a:r>
          </a:p>
        </p:txBody>
      </p:sp>
    </p:spTree>
    <p:extLst>
      <p:ext uri="{BB962C8B-B14F-4D97-AF65-F5344CB8AC3E}">
        <p14:creationId xmlns:p14="http://schemas.microsoft.com/office/powerpoint/2010/main" val="289059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Rectangle 7"/>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a:spLocks noGrp="1"/>
          </p:cNvSpPr>
          <p:nvPr>
            <p:ph type="ftr" sz="quarter" idx="11"/>
          </p:nvPr>
        </p:nvSpPr>
        <p:spPr>
          <a:xfrm>
            <a:off x="838200" y="6040185"/>
            <a:ext cx="10515600" cy="365125"/>
          </a:xfrm>
        </p:spPr>
        <p:txBody>
          <a:bodyPr/>
          <a:lstStyle/>
          <a:p>
            <a:endParaRPr lang="en-US" dirty="0"/>
          </a:p>
        </p:txBody>
      </p:sp>
      <p:cxnSp>
        <p:nvCxnSpPr>
          <p:cNvPr id="10" name="Straight Connector 9"/>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2" name="Straight Connector 11"/>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4" name="Content Placeholder 2"/>
          <p:cNvSpPr>
            <a:spLocks noGrp="1"/>
          </p:cNvSpPr>
          <p:nvPr>
            <p:ph idx="1" hasCustomPrompt="1"/>
          </p:nvPr>
        </p:nvSpPr>
        <p:spPr>
          <a:xfrm>
            <a:off x="838200" y="2144683"/>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Content Placeholder 2"/>
          <p:cNvSpPr>
            <a:spLocks noGrp="1"/>
          </p:cNvSpPr>
          <p:nvPr>
            <p:ph idx="12" hasCustomPrompt="1"/>
          </p:nvPr>
        </p:nvSpPr>
        <p:spPr>
          <a:xfrm>
            <a:off x="6183086" y="2144682"/>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Tree>
    <p:extLst>
      <p:ext uri="{BB962C8B-B14F-4D97-AF65-F5344CB8AC3E}">
        <p14:creationId xmlns:p14="http://schemas.microsoft.com/office/powerpoint/2010/main" val="414194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4" name="Rectangle 13"/>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839788" y="2021947"/>
            <a:ext cx="5157787"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172200" y="2021947"/>
            <a:ext cx="5183188"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1"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2" name="Content Placeholder 2"/>
          <p:cNvSpPr>
            <a:spLocks noGrp="1"/>
          </p:cNvSpPr>
          <p:nvPr>
            <p:ph idx="13" hasCustomPrompt="1"/>
          </p:nvPr>
        </p:nvSpPr>
        <p:spPr>
          <a:xfrm>
            <a:off x="838200" y="2656115"/>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3" name="Content Placeholder 2"/>
          <p:cNvSpPr>
            <a:spLocks noGrp="1"/>
          </p:cNvSpPr>
          <p:nvPr>
            <p:ph idx="14" hasCustomPrompt="1"/>
          </p:nvPr>
        </p:nvSpPr>
        <p:spPr>
          <a:xfrm>
            <a:off x="6183086" y="2656114"/>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6" name="Straight Connector 15"/>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8" name="Straight Connector 17"/>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00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7290" y="2352698"/>
            <a:ext cx="7594600" cy="2552246"/>
          </a:xfrm>
        </p:spPr>
        <p:txBody>
          <a:bodyPr>
            <a:noAutofit/>
          </a:bodyPr>
          <a:lstStyle>
            <a:lvl1pPr>
              <a:lnSpc>
                <a:spcPct val="100000"/>
              </a:lnSpc>
              <a:defRPr sz="5400" b="1" baseline="0"/>
            </a:lvl1pPr>
          </a:lstStyle>
          <a:p>
            <a:r>
              <a:rPr lang="en-US" dirty="0"/>
              <a:t>Enter text for</a:t>
            </a:r>
            <a:br>
              <a:rPr lang="en-US" dirty="0"/>
            </a:br>
            <a:r>
              <a:rPr lang="en-US" dirty="0"/>
              <a:t>slide breaker.</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434343"/>
            <a:ext cx="665719" cy="660775"/>
          </a:xfrm>
          <a:prstGeom prst="rect">
            <a:avLst/>
          </a:prstGeom>
        </p:spPr>
      </p:pic>
      <p:cxnSp>
        <p:nvCxnSpPr>
          <p:cNvPr id="12" name="Straight Connector 11"/>
          <p:cNvCxnSpPr/>
          <p:nvPr/>
        </p:nvCxnSpPr>
        <p:spPr>
          <a:xfrm>
            <a:off x="3254375" y="63057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14" name="Straight Connector 13"/>
          <p:cNvCxnSpPr/>
          <p:nvPr/>
        </p:nvCxnSpPr>
        <p:spPr>
          <a:xfrm>
            <a:off x="3254375" y="64106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629507"/>
      </p:ext>
    </p:extLst>
  </p:cSld>
  <p:clrMapOvr>
    <a:masterClrMapping/>
  </p:clrMapOvr>
  <p:extLst>
    <p:ext uri="{DCECCB84-F9BA-43D5-87BE-67443E8EF086}">
      <p15:sldGuideLst xmlns:p15="http://schemas.microsoft.com/office/powerpoint/2012/main">
        <p15:guide id="1" pos="696">
          <p15:clr>
            <a:srgbClr val="FBAE40"/>
          </p15:clr>
        </p15:guide>
        <p15:guide id="2" pos="7032">
          <p15:clr>
            <a:srgbClr val="FBAE40"/>
          </p15:clr>
        </p15:guide>
        <p15:guide id="3"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54375" y="63057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8" name="Straight Connector 7"/>
          <p:cNvCxnSpPr/>
          <p:nvPr/>
        </p:nvCxnSpPr>
        <p:spPr>
          <a:xfrm>
            <a:off x="3254375" y="64106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11" name="TextBox 10">
            <a:extLst>
              <a:ext uri="{FF2B5EF4-FFF2-40B4-BE49-F238E27FC236}">
                <a16:creationId xmlns:a16="http://schemas.microsoft.com/office/drawing/2014/main" id="{D11BD753-3A8B-4D07-96C8-7B4D075ED367}"/>
              </a:ext>
            </a:extLst>
          </p:cNvPr>
          <p:cNvSpPr txBox="1"/>
          <p:nvPr userDrawn="1"/>
        </p:nvSpPr>
        <p:spPr>
          <a:xfrm>
            <a:off x="2044700" y="6374627"/>
            <a:ext cx="9550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spTree>
    <p:extLst>
      <p:ext uri="{BB962C8B-B14F-4D97-AF65-F5344CB8AC3E}">
        <p14:creationId xmlns:p14="http://schemas.microsoft.com/office/powerpoint/2010/main" val="429466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3149600" y="4038601"/>
            <a:ext cx="85344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8962000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7409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F6EFB-3F44-496C-A842-1E0B3D3B975A}" type="datetimeFigureOut">
              <a:rPr lang="en-US" smtClean="0"/>
              <a:pPr/>
              <a:t>12/11/2021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032016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8" r:id="rId8"/>
    <p:sldLayoutId id="2147483679"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keras.io" TargetMode="External"/><Relationship Id="rId3" Type="http://schemas.openxmlformats.org/officeDocument/2006/relationships/hyperlink" Target="http://www.torch.ch/" TargetMode="External"/><Relationship Id="rId7" Type="http://schemas.openxmlformats.org/officeDocument/2006/relationships/hyperlink" Target="deeplearning.net/software/thean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www.tensorflow.org/" TargetMode="External"/><Relationship Id="rId5" Type="http://schemas.openxmlformats.org/officeDocument/2006/relationships/hyperlink" Target="http://www.caffe2.ai/" TargetMode="External"/><Relationship Id="rId4" Type="http://schemas.openxmlformats.org/officeDocument/2006/relationships/hyperlink" Target="http://www.caffe.berkeleyvision.or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66800" y="2616976"/>
            <a:ext cx="5791200" cy="2336024"/>
          </a:xfrm>
        </p:spPr>
        <p:txBody>
          <a:bodyPr wrap="square">
            <a:spAutoFit/>
          </a:bodyPr>
          <a:lstStyle/>
          <a:p>
            <a:r>
              <a:rPr lang="en-US" altLang="en-US" sz="5400" dirty="0" smtClean="0">
                <a:latin typeface="+mj-lt"/>
              </a:rPr>
              <a:t>Deep Learning and Cognitive Computing</a:t>
            </a:r>
            <a:endParaRPr lang="en-IN" sz="5400" dirty="0"/>
          </a:p>
        </p:txBody>
      </p:sp>
      <p:sp>
        <p:nvSpPr>
          <p:cNvPr id="8" name="TextBox 9"/>
          <p:cNvSpPr txBox="1"/>
          <p:nvPr/>
        </p:nvSpPr>
        <p:spPr>
          <a:xfrm>
            <a:off x="6096000" y="4724401"/>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05409"/>
            <a:ext cx="10515600" cy="1090113"/>
          </a:xfrm>
        </p:spPr>
        <p:txBody>
          <a:bodyPr wrap="square">
            <a:spAutoFit/>
          </a:bodyPr>
          <a:lstStyle/>
          <a:p>
            <a:r>
              <a:rPr lang="en-IN" sz="3600" dirty="0">
                <a:latin typeface="+mj-lt"/>
              </a:rPr>
              <a:t>Learning Process in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
          </p:nvPr>
        </p:nvSpPr>
        <p:spPr>
          <a:xfrm>
            <a:off x="562303" y="1295400"/>
            <a:ext cx="10515600" cy="3762851"/>
          </a:xfrm>
        </p:spPr>
        <p:txBody>
          <a:bodyPr wrap="square">
            <a:spAutoFit/>
          </a:bodyPr>
          <a:lstStyle/>
          <a:p>
            <a:pPr marL="457200" indent="-457200">
              <a:spcBef>
                <a:spcPts val="600"/>
              </a:spcBef>
              <a:buFont typeface="+mj-lt"/>
              <a:buAutoNum type="arabicPeriod"/>
            </a:pPr>
            <a:r>
              <a:rPr lang="en-US" sz="2400" dirty="0"/>
              <a:t>Compute temporary outputs.</a:t>
            </a:r>
          </a:p>
          <a:p>
            <a:pPr marL="457200" indent="-457200">
              <a:spcBef>
                <a:spcPts val="600"/>
              </a:spcBef>
              <a:buFont typeface="+mj-lt"/>
              <a:buAutoNum type="arabicPeriod"/>
            </a:pPr>
            <a:r>
              <a:rPr lang="en-US" sz="2400" dirty="0"/>
              <a:t>Compare outputs with desired targets.</a:t>
            </a:r>
          </a:p>
          <a:p>
            <a:pPr marL="457200" indent="-457200">
              <a:spcBef>
                <a:spcPts val="600"/>
              </a:spcBef>
              <a:buFont typeface="+mj-lt"/>
              <a:buAutoNum type="arabicPeriod"/>
            </a:pPr>
            <a:r>
              <a:rPr lang="en-US" sz="2400" dirty="0"/>
              <a:t>Adjust the weights and repeat the process.</a:t>
            </a:r>
          </a:p>
        </p:txBody>
      </p:sp>
      <p:pic>
        <p:nvPicPr>
          <p:cNvPr id="6146" name="Picture 2" descr="The flowchart depicts the following:&#10;• A box labeled ANN Model at the top leads to the step: Compute the Output, which in turn leads to the next step: Is the desired output achieved? &#10;• Two arrows labeled yes and no lead out from this box. &#10;• The yes arrow leads to the step: Stop the learning and freeze the weights.  &#10;• The no arrow leads to the step: Adjust the weights. The whole process is restarted with an upward arrow leading back to the ANN model at the top.  "/>
          <p:cNvPicPr>
            <a:picLocks noChangeAspect="1" noChangeArrowheads="1"/>
          </p:cNvPicPr>
          <p:nvPr/>
        </p:nvPicPr>
        <p:blipFill rotWithShape="1">
          <a:blip r:embed="rId3">
            <a:extLst>
              <a:ext uri="{28A0092B-C50C-407E-A947-70E740481C1C}">
                <a14:useLocalDpi xmlns:a14="http://schemas.microsoft.com/office/drawing/2010/main" val="0"/>
              </a:ext>
            </a:extLst>
          </a:blip>
          <a:srcRect b="3085"/>
          <a:stretch/>
        </p:blipFill>
        <p:spPr bwMode="auto">
          <a:xfrm>
            <a:off x="7467600" y="1082263"/>
            <a:ext cx="3368202" cy="469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64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556"/>
            <a:ext cx="10515600" cy="590931"/>
          </a:xfrm>
        </p:spPr>
        <p:txBody>
          <a:bodyPr wrap="square">
            <a:spAutoFit/>
          </a:bodyPr>
          <a:lstStyle/>
          <a:p>
            <a:r>
              <a:rPr lang="en-IN" sz="3600" dirty="0">
                <a:latin typeface="+mj-lt"/>
              </a:rPr>
              <a:t>Backpropagation for </a:t>
            </a:r>
            <a:r>
              <a:rPr lang="en-IN" sz="3600" spc="-450" dirty="0">
                <a:latin typeface="+mj-lt"/>
              </a:rPr>
              <a:t>A N </a:t>
            </a:r>
            <a:r>
              <a:rPr lang="en-IN" sz="3600" dirty="0" err="1">
                <a:latin typeface="+mj-lt"/>
              </a:rPr>
              <a:t>N</a:t>
            </a:r>
            <a:r>
              <a:rPr lang="en-IN" sz="3600" dirty="0">
                <a:latin typeface="+mj-lt"/>
              </a:rPr>
              <a:t> </a:t>
            </a:r>
            <a:r>
              <a:rPr lang="en-IN" sz="3600" dirty="0" smtClean="0">
                <a:latin typeface="+mj-lt"/>
              </a:rPr>
              <a:t>Training</a:t>
            </a:r>
            <a:endParaRPr lang="en-US" sz="3600" dirty="0">
              <a:latin typeface="+mj-lt"/>
            </a:endParaRPr>
          </a:p>
        </p:txBody>
      </p:sp>
      <p:sp>
        <p:nvSpPr>
          <p:cNvPr id="4" name="Content Placeholder 3"/>
          <p:cNvSpPr>
            <a:spLocks noGrp="1"/>
          </p:cNvSpPr>
          <p:nvPr>
            <p:ph idx="1"/>
          </p:nvPr>
        </p:nvSpPr>
        <p:spPr>
          <a:xfrm>
            <a:off x="609600" y="1210847"/>
            <a:ext cx="10515600" cy="3762851"/>
          </a:xfrm>
        </p:spPr>
        <p:txBody>
          <a:bodyPr wrap="square">
            <a:spAutoFit/>
          </a:bodyPr>
          <a:lstStyle/>
          <a:p>
            <a:pPr marL="457200" indent="-457200">
              <a:spcBef>
                <a:spcPts val="600"/>
              </a:spcBef>
              <a:buFont typeface="+mj-lt"/>
              <a:buAutoNum type="arabicPeriod"/>
            </a:pPr>
            <a:r>
              <a:rPr lang="en-US" sz="2400" dirty="0"/>
              <a:t>Initialize weights with random values</a:t>
            </a:r>
          </a:p>
          <a:p>
            <a:pPr marL="457200" indent="-457200">
              <a:spcBef>
                <a:spcPts val="600"/>
              </a:spcBef>
              <a:buFont typeface="+mj-lt"/>
              <a:buAutoNum type="arabicPeriod"/>
            </a:pPr>
            <a:r>
              <a:rPr lang="en-US" sz="2400" dirty="0"/>
              <a:t>Read in the input vector and the desired output</a:t>
            </a:r>
          </a:p>
          <a:p>
            <a:pPr marL="457200" indent="-457200">
              <a:spcBef>
                <a:spcPts val="600"/>
              </a:spcBef>
              <a:buFont typeface="+mj-lt"/>
              <a:buAutoNum type="arabicPeriod"/>
            </a:pPr>
            <a:r>
              <a:rPr lang="en-US" sz="2400" dirty="0"/>
              <a:t>Compute the actual output via the calculations</a:t>
            </a:r>
          </a:p>
          <a:p>
            <a:pPr marL="457200" indent="-457200">
              <a:spcBef>
                <a:spcPts val="600"/>
              </a:spcBef>
              <a:buFont typeface="+mj-lt"/>
              <a:buAutoNum type="arabicPeriod"/>
            </a:pPr>
            <a:r>
              <a:rPr lang="en-US" sz="2400" dirty="0"/>
              <a:t>Compute the error.</a:t>
            </a:r>
          </a:p>
          <a:p>
            <a:pPr marL="457200" indent="-457200">
              <a:spcBef>
                <a:spcPts val="600"/>
              </a:spcBef>
              <a:buFont typeface="+mj-lt"/>
              <a:buAutoNum type="arabicPeriod"/>
            </a:pPr>
            <a:r>
              <a:rPr lang="en-US" sz="2400" dirty="0"/>
              <a:t>Change the weights by working backward</a:t>
            </a:r>
            <a:endParaRPr lang="en-US" sz="2000" dirty="0"/>
          </a:p>
        </p:txBody>
      </p:sp>
      <p:pic>
        <p:nvPicPr>
          <p:cNvPr id="7170" name="Picture 2" descr="The diagram depicts the following (from left to right):&#10;• The terms X sub 1, X sub 2, and so on up to X sub n are lined up one below the other. &#10;• To the right, the terms W sub 1, W sub 2, and W sub n in circles are lined up one below the other. &#10;• To the right, a rectangle labeled Summation contains the words Neuron or P E. Below the words, a summation formula reads: S equals summation from i equals one to n of X sub i times W sub i. &#10;• To the right, an oval labeled Transfer Function contains the function Y equals f of S. &#10;• An arrow through X sub 1 and W sub 1 connects to the summation rectangle. &#10;• An arrow through X sub 2 and W sub 2 connects to the rectangle. &#10;• Another arrow through X sub n and W sub n connects to the rectangle. &#10;• These merge into one single arrow, which goes from the summation rectangle to the transfer function oval the term f of S is written above this arrow. &#10;• Finally, the arrow leads from the transfer function oval to the term Y sub i. &#10;• From a point between the oval and the term Y sub i, a dotted arrow leads to a triangle above. &#10;• The triangle contains the error alpha open bracket Z sub i minus Y sub i close bracket. &#10;• From the triangle, dotted arrows to the left lead to the terms W sub 1, W sub 2, and W sub n. "/>
          <p:cNvPicPr>
            <a:picLocks noChangeAspect="1" noChangeArrowheads="1"/>
          </p:cNvPicPr>
          <p:nvPr/>
        </p:nvPicPr>
        <p:blipFill rotWithShape="1">
          <a:blip r:embed="rId3">
            <a:extLst>
              <a:ext uri="{28A0092B-C50C-407E-A947-70E740481C1C}">
                <a14:useLocalDpi xmlns:a14="http://schemas.microsoft.com/office/drawing/2010/main" val="0"/>
              </a:ext>
            </a:extLst>
          </a:blip>
          <a:srcRect b="4872"/>
          <a:stretch/>
        </p:blipFill>
        <p:spPr bwMode="auto">
          <a:xfrm>
            <a:off x="4320888" y="3276600"/>
            <a:ext cx="5813712" cy="263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80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3674"/>
            <a:ext cx="10515600" cy="590931"/>
          </a:xfrm>
        </p:spPr>
        <p:txBody>
          <a:bodyPr wrap="square">
            <a:spAutoFit/>
          </a:bodyPr>
          <a:lstStyle/>
          <a:p>
            <a:r>
              <a:rPr lang="en-IN" sz="3600" dirty="0">
                <a:latin typeface="+mj-lt"/>
              </a:rPr>
              <a:t>Backpropagation for </a:t>
            </a:r>
            <a:r>
              <a:rPr lang="en-IN" sz="3600" spc="-450" dirty="0">
                <a:latin typeface="+mj-lt"/>
              </a:rPr>
              <a:t>A N </a:t>
            </a:r>
            <a:r>
              <a:rPr lang="en-IN" sz="3600" dirty="0" err="1">
                <a:latin typeface="+mj-lt"/>
              </a:rPr>
              <a:t>N</a:t>
            </a:r>
            <a:r>
              <a:rPr lang="en-IN" sz="3600" dirty="0">
                <a:latin typeface="+mj-lt"/>
              </a:rPr>
              <a:t> </a:t>
            </a:r>
            <a:r>
              <a:rPr lang="en-IN" sz="3600" dirty="0" smtClean="0">
                <a:latin typeface="+mj-lt"/>
              </a:rPr>
              <a:t>Training</a:t>
            </a:r>
            <a:endParaRPr lang="en-US" sz="3600" dirty="0">
              <a:latin typeface="+mj-lt"/>
            </a:endParaRPr>
          </a:p>
        </p:txBody>
      </p:sp>
      <p:sp>
        <p:nvSpPr>
          <p:cNvPr id="4" name="Content Placeholder 3"/>
          <p:cNvSpPr>
            <a:spLocks noGrp="1"/>
          </p:cNvSpPr>
          <p:nvPr>
            <p:ph idx="1"/>
          </p:nvPr>
        </p:nvSpPr>
        <p:spPr>
          <a:xfrm>
            <a:off x="612228" y="1295400"/>
            <a:ext cx="10515600" cy="3762851"/>
          </a:xfrm>
        </p:spPr>
        <p:txBody>
          <a:bodyPr wrap="square">
            <a:spAutoFit/>
          </a:bodyPr>
          <a:lstStyle/>
          <a:p>
            <a:pPr>
              <a:spcBef>
                <a:spcPts val="600"/>
              </a:spcBef>
            </a:pPr>
            <a:r>
              <a:rPr lang="en-US" sz="2400" dirty="0"/>
              <a:t>Illustration of the </a:t>
            </a:r>
            <a:r>
              <a:rPr lang="en-US" sz="2400" dirty="0" err="1"/>
              <a:t>Overfitting</a:t>
            </a:r>
            <a:r>
              <a:rPr lang="en-US" sz="2400" dirty="0"/>
              <a:t> in </a:t>
            </a:r>
            <a:r>
              <a:rPr lang="en-US" sz="2400" spc="-300" dirty="0"/>
              <a:t>A N </a:t>
            </a:r>
            <a:r>
              <a:rPr lang="en-US" sz="2400" dirty="0" err="1"/>
              <a:t>N</a:t>
            </a:r>
            <a:endParaRPr lang="en-US" sz="2000" dirty="0"/>
          </a:p>
        </p:txBody>
      </p:sp>
      <p:pic>
        <p:nvPicPr>
          <p:cNvPr id="8194" name="Picture 2" descr="The error is represented on the y-axis, while the training iterations are represented on the x-axis. The graphs are smooth curves rather than straight lines and depict the following: &#10;• The error graph for the training set starts at a point high on the y-axis and slopes downward, curving slightly and almost flattening out as it nears, but does not touch, the x-axis. &#10;• A point on the downward slope is labeled as Error Reduction in the Training Set.   &#10;• The error graph for the validation set starts at the same point on the y-axis and slopes downward, almost flattens out briefly, and then curves slightly upward, all the while remaining above the training error graph. A point on its downward slope is labeled as Error Reduction in the Validation Set. &#10;• A dotted arrow from a point on the validation graph where it is almost flat leads to a point on the x-axis, which is labeled The Best Model.  "/>
          <p:cNvPicPr>
            <a:picLocks noChangeAspect="1" noChangeArrowheads="1"/>
          </p:cNvPicPr>
          <p:nvPr/>
        </p:nvPicPr>
        <p:blipFill rotWithShape="1">
          <a:blip r:embed="rId3">
            <a:extLst>
              <a:ext uri="{28A0092B-C50C-407E-A947-70E740481C1C}">
                <a14:useLocalDpi xmlns:a14="http://schemas.microsoft.com/office/drawing/2010/main" val="0"/>
              </a:ext>
            </a:extLst>
          </a:blip>
          <a:srcRect b="3445"/>
          <a:stretch/>
        </p:blipFill>
        <p:spPr bwMode="auto">
          <a:xfrm>
            <a:off x="3657600" y="1844436"/>
            <a:ext cx="5628542" cy="409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9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2373"/>
            <a:ext cx="10515600" cy="1090113"/>
          </a:xfrm>
        </p:spPr>
        <p:txBody>
          <a:bodyPr wrap="square">
            <a:spAutoFit/>
          </a:bodyPr>
          <a:lstStyle/>
          <a:p>
            <a:r>
              <a:rPr lang="en-IN" sz="3600" dirty="0">
                <a:latin typeface="+mj-lt"/>
              </a:rPr>
              <a:t>Illuminating the Black Box of </a:t>
            </a:r>
            <a:r>
              <a:rPr lang="en-IN" sz="3600" spc="-450" dirty="0">
                <a:latin typeface="+mj-lt"/>
              </a:rPr>
              <a:t>A N </a:t>
            </a:r>
            <a:r>
              <a:rPr lang="en-IN" sz="3600" dirty="0" err="1">
                <a:latin typeface="+mj-lt"/>
              </a:rPr>
              <a:t>N</a:t>
            </a:r>
            <a:endParaRPr lang="en-US" sz="3600" dirty="0">
              <a:latin typeface="+mj-lt"/>
            </a:endParaRPr>
          </a:p>
        </p:txBody>
      </p:sp>
      <p:sp>
        <p:nvSpPr>
          <p:cNvPr id="4" name="Content Placeholder 3"/>
          <p:cNvSpPr>
            <a:spLocks noGrp="1"/>
          </p:cNvSpPr>
          <p:nvPr>
            <p:ph idx="1"/>
          </p:nvPr>
        </p:nvSpPr>
        <p:spPr>
          <a:xfrm>
            <a:off x="609600" y="1219200"/>
            <a:ext cx="10515600" cy="3762851"/>
          </a:xfrm>
        </p:spPr>
        <p:txBody>
          <a:bodyPr wrap="square">
            <a:spAutoFit/>
          </a:bodyPr>
          <a:lstStyle/>
          <a:p>
            <a:pPr>
              <a:spcBef>
                <a:spcPts val="600"/>
              </a:spcBef>
            </a:pPr>
            <a:r>
              <a:rPr lang="en-US" sz="2400" spc="-300" dirty="0"/>
              <a:t>A N </a:t>
            </a:r>
            <a:r>
              <a:rPr lang="en-US" sz="2400" dirty="0" err="1"/>
              <a:t>N</a:t>
            </a:r>
            <a:r>
              <a:rPr lang="en-US" sz="2400" dirty="0"/>
              <a:t> are typically known as black boxes</a:t>
            </a:r>
          </a:p>
          <a:p>
            <a:pPr>
              <a:spcBef>
                <a:spcPts val="600"/>
              </a:spcBef>
            </a:pPr>
            <a:r>
              <a:rPr lang="en-US" sz="2400" dirty="0"/>
              <a:t>Sensitivity analysis can shed light to the black-box</a:t>
            </a:r>
          </a:p>
        </p:txBody>
      </p:sp>
      <p:pic>
        <p:nvPicPr>
          <p:cNvPr id="9218" name="Picture 2" descr="The diagram shows the following:&#10;• Two waves, the first a sine wave and the second a triangular wave, lead to a large rectangle containing the artificial network neural model with the title Trained A N N, the Black Box. The waves are labeled Systematically Perturbed Inputs.  &#10;• The artificial neural network model Trained A N N: The Black Box. &#10;• The model starts with two red circles arranged one below the other. &#10;• From each red circle, an arrow to the right leads to three vertically aligned off-white circles, each containing an S-shaped curve. &#10;• From each off-white circle, an arrow to the right leads to a single mauve circle containing an S-shaped curve.    &#10;• From the rectangle, an arrow to the right is overlapped by a wave with one crest and one trough. &#10;• The arrow leads to a vertical double-headed arrow, which indicates the measure of the distance between the crest and trough and is marked as delta sub 1. &#10;• The label above these says: Observed Change in Outputs. "/>
          <p:cNvPicPr>
            <a:picLocks noChangeAspect="1" noChangeArrowheads="1"/>
          </p:cNvPicPr>
          <p:nvPr/>
        </p:nvPicPr>
        <p:blipFill rotWithShape="1">
          <a:blip r:embed="rId3">
            <a:extLst>
              <a:ext uri="{28A0092B-C50C-407E-A947-70E740481C1C}">
                <a14:useLocalDpi xmlns:a14="http://schemas.microsoft.com/office/drawing/2010/main" val="0"/>
              </a:ext>
            </a:extLst>
          </a:blip>
          <a:srcRect b="5305"/>
          <a:stretch/>
        </p:blipFill>
        <p:spPr bwMode="auto">
          <a:xfrm>
            <a:off x="2091597" y="2209800"/>
            <a:ext cx="7993510" cy="324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1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000"/>
            <a:ext cx="10515600" cy="590931"/>
          </a:xfrm>
        </p:spPr>
        <p:txBody>
          <a:bodyPr wrap="square">
            <a:spAutoFit/>
          </a:bodyPr>
          <a:lstStyle/>
          <a:p>
            <a:r>
              <a:rPr lang="en-US" sz="3600" dirty="0">
                <a:latin typeface="+mj-lt"/>
              </a:rPr>
              <a:t>Deep Neural </a:t>
            </a:r>
            <a:r>
              <a:rPr lang="en-US" sz="3600" dirty="0" smtClean="0">
                <a:latin typeface="+mj-lt"/>
              </a:rPr>
              <a:t>Networks</a:t>
            </a:r>
            <a:endParaRPr lang="en-US" sz="3600" dirty="0">
              <a:latin typeface="+mj-lt"/>
            </a:endParaRPr>
          </a:p>
        </p:txBody>
      </p:sp>
      <p:sp>
        <p:nvSpPr>
          <p:cNvPr id="3" name="Content Placeholder 2"/>
          <p:cNvSpPr>
            <a:spLocks noGrp="1"/>
          </p:cNvSpPr>
          <p:nvPr>
            <p:ph idx="1"/>
          </p:nvPr>
        </p:nvSpPr>
        <p:spPr>
          <a:xfrm>
            <a:off x="685800" y="1547574"/>
            <a:ext cx="10515600" cy="3762851"/>
          </a:xfrm>
        </p:spPr>
        <p:txBody>
          <a:bodyPr wrap="square">
            <a:spAutoFit/>
          </a:bodyPr>
          <a:lstStyle/>
          <a:p>
            <a:r>
              <a:rPr lang="en-US" sz="2400" dirty="0"/>
              <a:t>Deep: more hidden layers</a:t>
            </a:r>
          </a:p>
          <a:p>
            <a:r>
              <a:rPr lang="en-US" sz="2400" dirty="0"/>
              <a:t>In addition to </a:t>
            </a:r>
            <a:r>
              <a:rPr lang="en-US" sz="2400" spc="-300" dirty="0"/>
              <a:t>C P </a:t>
            </a:r>
            <a:r>
              <a:rPr lang="en-US" sz="2400" dirty="0"/>
              <a:t>U, it also uses </a:t>
            </a:r>
            <a:r>
              <a:rPr lang="en-US" sz="2400" spc="-300" dirty="0"/>
              <a:t>G P </a:t>
            </a:r>
            <a:r>
              <a:rPr lang="en-US" sz="2400" dirty="0"/>
              <a:t>U</a:t>
            </a:r>
          </a:p>
          <a:p>
            <a:pPr lvl="1"/>
            <a:r>
              <a:rPr lang="en-US" sz="2400" dirty="0"/>
              <a:t>With programming languages like </a:t>
            </a:r>
            <a:r>
              <a:rPr lang="en-US" sz="2400" spc="-300" dirty="0"/>
              <a:t>C U D </a:t>
            </a:r>
            <a:r>
              <a:rPr lang="en-US" sz="2400" dirty="0"/>
              <a:t>A by </a:t>
            </a:r>
            <a:r>
              <a:rPr lang="en-US" sz="2400" spc="-300" dirty="0"/>
              <a:t>N V I D I </a:t>
            </a:r>
            <a:r>
              <a:rPr lang="en-US" sz="2400" dirty="0"/>
              <a:t>A </a:t>
            </a:r>
          </a:p>
          <a:p>
            <a:r>
              <a:rPr lang="en-US" sz="2400" dirty="0"/>
              <a:t>Needs large datasets</a:t>
            </a:r>
          </a:p>
          <a:p>
            <a:r>
              <a:rPr lang="en-US" sz="2400" dirty="0"/>
              <a:t>Deep learning uses tensors as inputs</a:t>
            </a:r>
          </a:p>
          <a:p>
            <a:pPr lvl="1"/>
            <a:r>
              <a:rPr lang="en-US" sz="2400" dirty="0"/>
              <a:t>Tensor: N-dimensional arrays</a:t>
            </a:r>
          </a:p>
          <a:p>
            <a:pPr lvl="1"/>
            <a:r>
              <a:rPr lang="en-US" sz="2400" dirty="0"/>
              <a:t>Image representation with 3-D tensors</a:t>
            </a:r>
          </a:p>
          <a:p>
            <a:r>
              <a:rPr lang="en-US" sz="2400" dirty="0"/>
              <a:t>There are different types and capabilities of Deep Neural Networks for different tasks/purposes</a:t>
            </a:r>
          </a:p>
        </p:txBody>
      </p:sp>
    </p:spTree>
    <p:extLst>
      <p:ext uri="{BB962C8B-B14F-4D97-AF65-F5344CB8AC3E}">
        <p14:creationId xmlns:p14="http://schemas.microsoft.com/office/powerpoint/2010/main" val="75925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533400" y="655000"/>
            <a:ext cx="10515600" cy="590931"/>
          </a:xfrm>
        </p:spPr>
        <p:txBody>
          <a:bodyPr wrap="square">
            <a:spAutoFit/>
          </a:bodyPr>
          <a:lstStyle/>
          <a:p>
            <a:r>
              <a:rPr lang="en-US" sz="3600" dirty="0">
                <a:latin typeface="+mj-lt"/>
              </a:rPr>
              <a:t>Deep Neural </a:t>
            </a:r>
            <a:r>
              <a:rPr lang="en-US" sz="3600" dirty="0" smtClean="0">
                <a:latin typeface="+mj-lt"/>
              </a:rPr>
              <a:t>Networks</a:t>
            </a:r>
            <a:endParaRPr lang="en-US" sz="3600" dirty="0">
              <a:latin typeface="+mj-lt"/>
            </a:endParaRPr>
          </a:p>
        </p:txBody>
      </p:sp>
      <p:sp>
        <p:nvSpPr>
          <p:cNvPr id="3" name="Content Placeholder 2"/>
          <p:cNvSpPr>
            <a:spLocks noGrp="1"/>
          </p:cNvSpPr>
          <p:nvPr>
            <p:ph idx="1"/>
          </p:nvPr>
        </p:nvSpPr>
        <p:spPr>
          <a:xfrm>
            <a:off x="557048" y="1474501"/>
            <a:ext cx="10515600" cy="1346010"/>
          </a:xfrm>
        </p:spPr>
        <p:txBody>
          <a:bodyPr wrap="square">
            <a:spAutoFit/>
          </a:bodyPr>
          <a:lstStyle/>
          <a:p>
            <a:pPr marL="0" indent="0">
              <a:buNone/>
            </a:pPr>
            <a:r>
              <a:rPr lang="en-US" sz="2400" dirty="0" err="1">
                <a:solidFill>
                  <a:srgbClr val="002060"/>
                </a:solidFill>
              </a:rPr>
              <a:t>Feedforward</a:t>
            </a:r>
            <a:r>
              <a:rPr lang="en-US" sz="2400" dirty="0">
                <a:solidFill>
                  <a:srgbClr val="002060"/>
                </a:solidFill>
              </a:rPr>
              <a:t> Multilayer Perceptron (</a:t>
            </a:r>
            <a:r>
              <a:rPr lang="en-US" sz="2400" spc="-300" dirty="0">
                <a:solidFill>
                  <a:srgbClr val="002060"/>
                </a:solidFill>
              </a:rPr>
              <a:t>M L </a:t>
            </a:r>
            <a:r>
              <a:rPr lang="en-US" sz="2400" dirty="0">
                <a:solidFill>
                  <a:srgbClr val="002060"/>
                </a:solidFill>
              </a:rPr>
              <a:t>P)-Type Deep Networks</a:t>
            </a:r>
          </a:p>
          <a:p>
            <a:r>
              <a:rPr lang="en-US" sz="2400" dirty="0">
                <a:solidFill>
                  <a:schemeClr val="tx2"/>
                </a:solidFill>
              </a:rPr>
              <a:t>Most common type of deep networks</a:t>
            </a:r>
          </a:p>
          <a:p>
            <a:r>
              <a:rPr lang="en-US" sz="2400" dirty="0">
                <a:solidFill>
                  <a:schemeClr val="tx2"/>
                </a:solidFill>
              </a:rPr>
              <a:t>Vector Representation of the First Three Layers in a Typical </a:t>
            </a:r>
            <a:r>
              <a:rPr lang="en-US" sz="2400" spc="-300" dirty="0">
                <a:solidFill>
                  <a:schemeClr val="tx2"/>
                </a:solidFill>
              </a:rPr>
              <a:t>M L </a:t>
            </a:r>
            <a:r>
              <a:rPr lang="en-US" sz="2400" dirty="0">
                <a:solidFill>
                  <a:schemeClr val="tx2"/>
                </a:solidFill>
              </a:rPr>
              <a:t>P Network.</a:t>
            </a:r>
          </a:p>
        </p:txBody>
      </p:sp>
      <p:pic>
        <p:nvPicPr>
          <p:cNvPr id="4" name="Picture 3"/>
          <p:cNvPicPr>
            <a:picLocks noChangeAspect="1"/>
          </p:cNvPicPr>
          <p:nvPr/>
        </p:nvPicPr>
        <p:blipFill>
          <a:blip r:embed="rId3"/>
          <a:stretch>
            <a:fillRect/>
          </a:stretch>
        </p:blipFill>
        <p:spPr>
          <a:xfrm>
            <a:off x="1947862" y="3124200"/>
            <a:ext cx="7686675" cy="2676525"/>
          </a:xfrm>
          <a:prstGeom prst="rect">
            <a:avLst/>
          </a:prstGeom>
        </p:spPr>
      </p:pic>
    </p:spTree>
    <p:extLst>
      <p:ext uri="{BB962C8B-B14F-4D97-AF65-F5344CB8AC3E}">
        <p14:creationId xmlns:p14="http://schemas.microsoft.com/office/powerpoint/2010/main" val="41966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05409"/>
            <a:ext cx="10515600" cy="1090113"/>
          </a:xfrm>
        </p:spPr>
        <p:txBody>
          <a:bodyPr wrap="square">
            <a:spAutoFit/>
          </a:bodyPr>
          <a:lstStyle/>
          <a:p>
            <a:r>
              <a:rPr lang="en-US" sz="3600" dirty="0">
                <a:latin typeface="+mj-lt"/>
              </a:rPr>
              <a:t>Convolutional “Deep” Neural Networks	</a:t>
            </a:r>
          </a:p>
        </p:txBody>
      </p:sp>
      <p:sp>
        <p:nvSpPr>
          <p:cNvPr id="3" name="Content Placeholder 2"/>
          <p:cNvSpPr>
            <a:spLocks noGrp="1"/>
          </p:cNvSpPr>
          <p:nvPr>
            <p:ph idx="1"/>
          </p:nvPr>
        </p:nvSpPr>
        <p:spPr>
          <a:xfrm>
            <a:off x="609600" y="1461363"/>
            <a:ext cx="10515600" cy="3179845"/>
          </a:xfrm>
        </p:spPr>
        <p:txBody>
          <a:bodyPr wrap="square">
            <a:spAutoFit/>
          </a:bodyPr>
          <a:lstStyle/>
          <a:p>
            <a:r>
              <a:rPr lang="en-US" sz="2000" dirty="0">
                <a:solidFill>
                  <a:schemeClr val="tx2"/>
                </a:solidFill>
              </a:rPr>
              <a:t>Most popular </a:t>
            </a:r>
            <a:r>
              <a:rPr lang="en-US" sz="2000" spc="-300" dirty="0">
                <a:solidFill>
                  <a:schemeClr val="tx2"/>
                </a:solidFill>
              </a:rPr>
              <a:t>M L </a:t>
            </a:r>
            <a:r>
              <a:rPr lang="en-US" sz="2000" dirty="0">
                <a:solidFill>
                  <a:schemeClr val="tx2"/>
                </a:solidFill>
              </a:rPr>
              <a:t>P-base </a:t>
            </a:r>
            <a:r>
              <a:rPr lang="en-US" sz="2000" spc="-300" dirty="0">
                <a:solidFill>
                  <a:schemeClr val="tx2"/>
                </a:solidFill>
              </a:rPr>
              <a:t>D </a:t>
            </a:r>
            <a:r>
              <a:rPr lang="en-US" sz="2000" dirty="0">
                <a:solidFill>
                  <a:schemeClr val="tx2"/>
                </a:solidFill>
              </a:rPr>
              <a:t>L method </a:t>
            </a:r>
          </a:p>
          <a:p>
            <a:r>
              <a:rPr lang="en-US" sz="2000" dirty="0">
                <a:solidFill>
                  <a:schemeClr val="tx2"/>
                </a:solidFill>
              </a:rPr>
              <a:t>Used for image/video processing, text recognition</a:t>
            </a:r>
          </a:p>
          <a:p>
            <a:r>
              <a:rPr lang="en-US" sz="2000" dirty="0">
                <a:solidFill>
                  <a:schemeClr val="tx2"/>
                </a:solidFill>
              </a:rPr>
              <a:t>Has at least one convolution weight function</a:t>
            </a:r>
          </a:p>
          <a:p>
            <a:pPr lvl="1"/>
            <a:r>
              <a:rPr lang="en-US" sz="1800" dirty="0"/>
              <a:t>Convolutional layer</a:t>
            </a:r>
          </a:p>
          <a:p>
            <a:endParaRPr lang="en-US" sz="2000" dirty="0" smtClean="0">
              <a:solidFill>
                <a:schemeClr val="tx2"/>
              </a:solidFill>
            </a:endParaRPr>
          </a:p>
          <a:p>
            <a:r>
              <a:rPr lang="en-US" sz="2000" dirty="0" smtClean="0">
                <a:solidFill>
                  <a:schemeClr val="tx2"/>
                </a:solidFill>
              </a:rPr>
              <a:t>Convolutional </a:t>
            </a:r>
            <a:r>
              <a:rPr lang="en-US" sz="2000" dirty="0">
                <a:solidFill>
                  <a:schemeClr val="tx2"/>
                </a:solidFill>
              </a:rPr>
              <a:t>layer </a:t>
            </a:r>
            <a:r>
              <a:rPr lang="en-US" sz="2000" dirty="0">
                <a:solidFill>
                  <a:schemeClr val="tx2"/>
                </a:solidFill>
                <a:sym typeface="Wingdings" panose="05000000000000000000" pitchFamily="2" charset="2"/>
              </a:rPr>
              <a:t> </a:t>
            </a:r>
            <a:r>
              <a:rPr lang="en-US" sz="2000" dirty="0">
                <a:solidFill>
                  <a:schemeClr val="tx2"/>
                </a:solidFill>
              </a:rPr>
              <a:t>Polling (sub-sampling) </a:t>
            </a:r>
          </a:p>
          <a:p>
            <a:pPr lvl="1"/>
            <a:r>
              <a:rPr lang="en-US" sz="1800" dirty="0"/>
              <a:t>Consolidating the large tensors into one with a smaller size-and reducing the number of model parameters while keeping only the important features</a:t>
            </a:r>
          </a:p>
          <a:p>
            <a:pPr lvl="1"/>
            <a:r>
              <a:rPr lang="en-US" sz="1800" dirty="0"/>
              <a:t>There can be different types of polling layers</a:t>
            </a:r>
          </a:p>
        </p:txBody>
      </p:sp>
    </p:spTree>
    <p:extLst>
      <p:ext uri="{BB962C8B-B14F-4D97-AF65-F5344CB8AC3E}">
        <p14:creationId xmlns:p14="http://schemas.microsoft.com/office/powerpoint/2010/main" val="51001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0319"/>
            <a:ext cx="10515600" cy="1090113"/>
          </a:xfrm>
        </p:spPr>
        <p:txBody>
          <a:bodyPr wrap="square">
            <a:spAutoFit/>
          </a:bodyPr>
          <a:lstStyle/>
          <a:p>
            <a:r>
              <a:rPr lang="en-US" sz="3600" dirty="0">
                <a:latin typeface="+mj-lt"/>
              </a:rPr>
              <a:t>Convolution Function</a:t>
            </a:r>
          </a:p>
        </p:txBody>
      </p:sp>
      <p:sp>
        <p:nvSpPr>
          <p:cNvPr id="3" name="Content Placeholder 2"/>
          <p:cNvSpPr>
            <a:spLocks noGrp="1"/>
          </p:cNvSpPr>
          <p:nvPr>
            <p:ph idx="1"/>
          </p:nvPr>
        </p:nvSpPr>
        <p:spPr>
          <a:xfrm>
            <a:off x="520651" y="1219200"/>
            <a:ext cx="10515600" cy="3762851"/>
          </a:xfrm>
          <a:solidFill>
            <a:srgbClr val="D4EAE4"/>
          </a:solidFill>
        </p:spPr>
        <p:txBody>
          <a:bodyPr wrap="square">
            <a:spAutoFit/>
          </a:bodyPr>
          <a:lstStyle/>
          <a:p>
            <a:r>
              <a:rPr lang="en-US" sz="2400" dirty="0"/>
              <a:t>Typical Convolutional Network Unit</a:t>
            </a:r>
          </a:p>
        </p:txBody>
      </p:sp>
      <p:sp>
        <p:nvSpPr>
          <p:cNvPr id="4" name="Content Placeholder 3"/>
          <p:cNvSpPr>
            <a:spLocks noGrp="1"/>
          </p:cNvSpPr>
          <p:nvPr>
            <p:ph idx="4294967295"/>
          </p:nvPr>
        </p:nvSpPr>
        <p:spPr>
          <a:xfrm>
            <a:off x="533400" y="3821112"/>
            <a:ext cx="8153400" cy="369888"/>
          </a:xfrm>
          <a:solidFill>
            <a:srgbClr val="D4EAE4"/>
          </a:solidFill>
        </p:spPr>
        <p:txBody>
          <a:bodyPr wrap="square">
            <a:spAutoFit/>
          </a:bodyPr>
          <a:lstStyle/>
          <a:p>
            <a:r>
              <a:rPr lang="en-US" sz="2400" dirty="0"/>
              <a:t>Convolution of a 2 x 2 Kernel by a 3 x 6 Input Matrix</a:t>
            </a:r>
          </a:p>
        </p:txBody>
      </p:sp>
      <p:pic>
        <p:nvPicPr>
          <p:cNvPr id="2050" name="Picture 2" descr="The diagram shows the following:&#10;• The input p points to a rectangle to its right, which contains the convolution symbol – a star inside a circle. &#10;• The letter w is written above the rectangle. An arrow leads downward from w to the rectangle. &#10;• An arrow with the letter z written above it leads from the convolution symbol to another rectangle to its right. &#10;• This rectangle on the right contains the sigma symbol. The letter b is written above the rectangle. An arrow leads downward from b to the rectangle.&#10;• An arrow with the letter n written above it leads from the sigma symbol to another rectangle on the right. &#10;• This rectangle on the right contains the letter f. An arrow from this rectangle with the letter a written above it leads to the right. &#10;• The three rectangles are grouped and labeled the Convolutional Unit with the formula a equals f open bracket w convolution symbol p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736"/>
          <a:stretch/>
        </p:blipFill>
        <p:spPr bwMode="auto">
          <a:xfrm>
            <a:off x="3200400" y="1745948"/>
            <a:ext cx="5946181" cy="194722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The diagram depicts the following:&#10;• On the left, the convolution kernel is represented as a two by two matrix containing these digits from left to right: &#10;• Top row: 0, 1 &#10;• Bottom row: 1, 1 &#10;• All four digits are enclosed by a blue square with a thick border.&#10;• To the right of the kernel, the input matrix is represented as a three by six matrix containing these digits from left to right:&#10;• Top row: 1, 0, 1, 0, 1, 1&#10;• Middle row: 1, 1, 0, 1, 1, 1&#10;• Bottom row: 1, 1, 0, 0, 0, 1&#10;• The digits 0 and 1 in the top row, second and third columns and the digits 1 and 0 in the middle row, second and third columns are enclosed by a blue square with a thick border. The corners of this blue square are joined by lines to the corresponding corners of the blue square in the kernel. &#10;• To the right of the input matrix, the output matrix is represented as a two by five matrix containing these digits from left to right: &#10;• Top row: 2, 2, 1, 3, 3 &#10;• Bottom row: 3, 1, 1, 1, 2 &#10;• The digit 2 in the top row, second column is enclosed by a blue square with a thick border. The corners of this square are joined by lines to the corresponding corners of the blue square in the input matrix."/>
          <p:cNvPicPr>
            <a:picLocks noChangeAspect="1" noChangeArrowheads="1"/>
          </p:cNvPicPr>
          <p:nvPr/>
        </p:nvPicPr>
        <p:blipFill rotWithShape="1">
          <a:blip r:embed="rId4">
            <a:extLst>
              <a:ext uri="{28A0092B-C50C-407E-A947-70E740481C1C}">
                <a14:useLocalDpi xmlns:a14="http://schemas.microsoft.com/office/drawing/2010/main" val="0"/>
              </a:ext>
            </a:extLst>
          </a:blip>
          <a:srcRect b="9847"/>
          <a:stretch/>
        </p:blipFill>
        <p:spPr bwMode="auto">
          <a:xfrm>
            <a:off x="2979290" y="4267200"/>
            <a:ext cx="7993510" cy="1724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4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609600" y="655000"/>
            <a:ext cx="10515600" cy="590931"/>
          </a:xfrm>
        </p:spPr>
        <p:txBody>
          <a:bodyPr wrap="square">
            <a:spAutoFit/>
          </a:bodyPr>
          <a:lstStyle/>
          <a:p>
            <a:r>
              <a:rPr lang="en-IN" sz="3600" dirty="0">
                <a:latin typeface="+mj-lt"/>
              </a:rPr>
              <a:t>Recurrent Neural Networks (</a:t>
            </a:r>
            <a:r>
              <a:rPr lang="en-IN" sz="3600" spc="-450" dirty="0">
                <a:latin typeface="+mj-lt"/>
              </a:rPr>
              <a:t>R N </a:t>
            </a:r>
            <a:r>
              <a:rPr lang="en-IN" sz="3600" dirty="0">
                <a:latin typeface="+mj-lt"/>
              </a:rPr>
              <a:t>N</a:t>
            </a:r>
            <a:r>
              <a:rPr lang="en-IN" sz="3600" dirty="0" smtClean="0">
                <a:latin typeface="+mj-lt"/>
              </a:rPr>
              <a:t>)</a:t>
            </a:r>
            <a:endParaRPr lang="en-US" sz="3600" dirty="0">
              <a:latin typeface="+mj-lt"/>
            </a:endParaRPr>
          </a:p>
        </p:txBody>
      </p:sp>
      <p:sp>
        <p:nvSpPr>
          <p:cNvPr id="3" name="Content Placeholder 2"/>
          <p:cNvSpPr>
            <a:spLocks noGrp="1"/>
          </p:cNvSpPr>
          <p:nvPr>
            <p:ph idx="1"/>
          </p:nvPr>
        </p:nvSpPr>
        <p:spPr>
          <a:xfrm>
            <a:off x="609600" y="1506032"/>
            <a:ext cx="10515600" cy="3762851"/>
          </a:xfrm>
        </p:spPr>
        <p:txBody>
          <a:bodyPr wrap="square">
            <a:spAutoFit/>
          </a:bodyPr>
          <a:lstStyle/>
          <a:p>
            <a:r>
              <a:rPr lang="en-US" sz="2400" spc="-300" dirty="0"/>
              <a:t>R N </a:t>
            </a:r>
            <a:r>
              <a:rPr lang="en-US" sz="2400" dirty="0" err="1"/>
              <a:t>N</a:t>
            </a:r>
            <a:r>
              <a:rPr lang="en-US" sz="2400" dirty="0"/>
              <a:t> designed to process sequential inputs</a:t>
            </a:r>
          </a:p>
          <a:p>
            <a:r>
              <a:rPr lang="en-US" sz="2400" dirty="0"/>
              <a:t>Typical recurrent unit</a:t>
            </a:r>
          </a:p>
        </p:txBody>
      </p:sp>
      <p:pic>
        <p:nvPicPr>
          <p:cNvPr id="8194" name="Picture 2" descr="There are two rows forming a chain of terms and operators. &#10;• In the top row, we start with the input p of t. &#10;• An arrow to the right from the input leads to a rectangle containing capital X. &#10;• Above the capital X is the term i w. An arrow leads down from i w to it.&#10;• An arrow to the right from capital X leads to a rectangle containing the sigma symbol.&#10;• Above the sigma symbol is the term b. An arrow leads down from b to the sigma symbol.&#10;• An arrow to the right from the sigma symbol has the term n superscript open bracket t close bracket written above it. It leads to a rectangle containing the term f. &#10;• An arrow from f leads to the right. The term a superscript open bracket t close bracket is written above the arrow. &#10;• From the arrow, another arrow leads down and left to the chain at the lower level. It first leads to a circle containing an uppercase D. &#10;• An arrow to the left from D leads to a rectangle containing capital X. &#10;• An arrow from capital X leads up to the rectangle containing the sigma symbol in the upper level. Another arrow leads to the multiplication symbol from a term l w on the left. l w is also labeled as an input. &#10;• The chain formed is labeled as Recurrent Neuron and forms the equation: a superscript open bracket t close bracket equals f open bracket i w times p superscript open bracket t close bracket plus l w times a superscript open bracket t close bracket plus b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3639"/>
          <a:stretch/>
        </p:blipFill>
        <p:spPr bwMode="auto">
          <a:xfrm>
            <a:off x="3886200" y="2590800"/>
            <a:ext cx="5756150" cy="298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20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diagram shows a series of operators in small rectangles forming a chain connected by arrows going from left to right. The details are as follows: &#10;• The first rectangle contains the word Input. &#10;• An arrow labeled p connects the input rectangle to a rectangle that contains a multiplication symbol with the term w superscript 1 written above it and connected to the rectangle with a downward arrow. &#10;• Another arrow labeled with the term z superscript 1 connects the multiplication symbol to the next rectangle which contains the sigma symbol, with the term b superscript 1 written above it and connected to the rectangle with a downward arrow. &#10;• Another arrow to the right with the term n superscript 1 connects the sigma symbol to the next rectangle on the right, which contains the term f superscript 1.&#10;• Another arrow labeled a superscript 1 connects f superscript 1 to the next rectangle on the right. &#10;• The three rectangles (from the multiplication symbol to f superscript 1) are grouped together to give the formula: a superscript 1 equals f superscript 1 open bracket w superscript 1 times p plus b superscript 1 close bracket. &#10;• The rectangle on the right contains the multiplication symbol with the term w superscript 2 above it connected to the rectangle with a downward arrow. &#10;• Another arrow to the right labeled z superscript 2 above it connects the multiplication symbol to the rectangle on the right.&#10;• The rectangle on the right contains the sigma symbol labeled superscript 2 connects it to the rectangle with a downward arrow. &#10;• Another arrow to the right labeled n superscript 2 connects the sigma symbol to the rectangle on the right. &#10;• The rectangle on the right contains the term f superscript 2. &#10;• Another arrow to the right labeled a superscript 2 connects f superscript 2 to the rectangle on the right. &#10;• The three rectangles (from the multiplication symbol to f superscript 2) are grouped together to give the formula: a superscript 2 equals f superscript 2 open bracket w superscript 2 times a superscript 1 plus b superscript 2 close bracket.&#10;• The rectangle on the right contains the multiplication symbol. The term w superscript 3 is written above it with a downward arrow leading to the rectangle. An arrow to the right with z superscript 3 written above it connects the multiplication symbol to the rectangle on the right.&#10;• The rectangle on the right contains the sigma symbol. The term b superscript 3 is written above it with a downward arrow leading to the rectangle. An arrow to the right with n superscript 3 written above it connects the sigma symbol to the rectangle on the right. &#10;• The rectangle on the right contains the term f superscript 3. An arrow leads from the rectangle to the right with a superscript 3 written above it. &#10;• The three rectangles (from the multiplication symbol to f superscript 3) are grouped together to give the formula: a superscript 3 equals f superscript 3 open bracket w superscript 3 times a superscript 2 plus b superscript 3 close bracket.&#10;• The three formulas are grouped together to give the formula: a superscript 3 equals f superscript 3 open bracket w superscript 3 times f superscript 2 open bracket w superscript 2 times f superscript 1 open bracket w superscript 1 times p plus b superscript 1 close bracket plus b superscript 2 close bracket plus b superscript 3 close bracket. "/>
          <p:cNvSpPr>
            <a:spLocks noGrp="1"/>
          </p:cNvSpPr>
          <p:nvPr>
            <p:ph type="title"/>
          </p:nvPr>
        </p:nvSpPr>
        <p:spPr>
          <a:xfrm>
            <a:off x="457200" y="748565"/>
            <a:ext cx="10515600" cy="590931"/>
          </a:xfrm>
        </p:spPr>
        <p:txBody>
          <a:bodyPr wrap="square">
            <a:spAutoFit/>
          </a:bodyPr>
          <a:lstStyle/>
          <a:p>
            <a:r>
              <a:rPr lang="en-IN" sz="3600" dirty="0" smtClean="0">
                <a:latin typeface="+mj-lt"/>
              </a:rPr>
              <a:t>Long </a:t>
            </a:r>
            <a:r>
              <a:rPr lang="en-IN" sz="3600" dirty="0">
                <a:latin typeface="+mj-lt"/>
              </a:rPr>
              <a:t>Short-Term Memory (</a:t>
            </a:r>
            <a:r>
              <a:rPr lang="en-IN" sz="3600" spc="-450" dirty="0">
                <a:latin typeface="+mj-lt"/>
              </a:rPr>
              <a:t>L S T </a:t>
            </a:r>
            <a:r>
              <a:rPr lang="en-IN" sz="3600" dirty="0">
                <a:latin typeface="+mj-lt"/>
              </a:rPr>
              <a:t>M</a:t>
            </a:r>
            <a:r>
              <a:rPr lang="en-IN" sz="3600" dirty="0" smtClean="0">
                <a:latin typeface="+mj-lt"/>
              </a:rPr>
              <a:t>)</a:t>
            </a:r>
            <a:endParaRPr lang="en-US" sz="3600" dirty="0">
              <a:latin typeface="+mj-lt"/>
            </a:endParaRPr>
          </a:p>
        </p:txBody>
      </p:sp>
      <p:sp>
        <p:nvSpPr>
          <p:cNvPr id="3" name="Content Placeholder 2"/>
          <p:cNvSpPr>
            <a:spLocks noGrp="1"/>
          </p:cNvSpPr>
          <p:nvPr>
            <p:ph idx="1"/>
          </p:nvPr>
        </p:nvSpPr>
        <p:spPr>
          <a:xfrm>
            <a:off x="609600" y="1666038"/>
            <a:ext cx="10515600" cy="1042850"/>
          </a:xfrm>
        </p:spPr>
        <p:txBody>
          <a:bodyPr wrap="square">
            <a:spAutoFit/>
          </a:bodyPr>
          <a:lstStyle/>
          <a:p>
            <a:r>
              <a:rPr lang="en-US" sz="2400" spc="-300" dirty="0"/>
              <a:t>L S T </a:t>
            </a:r>
            <a:r>
              <a:rPr lang="en-US" sz="2400" dirty="0"/>
              <a:t>M is a variant of </a:t>
            </a:r>
            <a:r>
              <a:rPr lang="en-US" sz="2400" spc="-300" dirty="0"/>
              <a:t>R N </a:t>
            </a:r>
            <a:r>
              <a:rPr lang="en-US" sz="2400" dirty="0" err="1"/>
              <a:t>N</a:t>
            </a:r>
            <a:endParaRPr lang="en-US" sz="2400" dirty="0"/>
          </a:p>
          <a:p>
            <a:pPr lvl="1"/>
            <a:r>
              <a:rPr lang="en-US" sz="2000" dirty="0"/>
              <a:t>In a dynamic network, the weights are called the </a:t>
            </a:r>
            <a:r>
              <a:rPr lang="en-US" sz="2000" i="1" dirty="0"/>
              <a:t>long-term memory</a:t>
            </a:r>
            <a:r>
              <a:rPr lang="en-US" sz="2000" dirty="0"/>
              <a:t> while the feedbacks role is the </a:t>
            </a:r>
            <a:r>
              <a:rPr lang="en-US" sz="2000" i="1" dirty="0"/>
              <a:t>short-term memory</a:t>
            </a:r>
          </a:p>
        </p:txBody>
      </p:sp>
      <p:sp>
        <p:nvSpPr>
          <p:cNvPr id="6" name="Content Placeholder 5"/>
          <p:cNvSpPr>
            <a:spLocks noGrp="1"/>
          </p:cNvSpPr>
          <p:nvPr>
            <p:ph idx="4294967295"/>
          </p:nvPr>
        </p:nvSpPr>
        <p:spPr>
          <a:xfrm>
            <a:off x="1143000" y="3035430"/>
            <a:ext cx="3760786" cy="923330"/>
          </a:xfrm>
        </p:spPr>
        <p:txBody>
          <a:bodyPr wrap="square">
            <a:spAutoFit/>
          </a:bodyPr>
          <a:lstStyle/>
          <a:p>
            <a:pPr marL="0" indent="0">
              <a:buNone/>
            </a:pPr>
            <a:r>
              <a:rPr lang="en-US" sz="2000" dirty="0">
                <a:solidFill>
                  <a:schemeClr val="bg2">
                    <a:lumMod val="50000"/>
                  </a:schemeClr>
                </a:solidFill>
              </a:rPr>
              <a:t>Typical Long Short-Term Memory (</a:t>
            </a:r>
            <a:r>
              <a:rPr lang="en-US" sz="2000" spc="-200" dirty="0">
                <a:solidFill>
                  <a:schemeClr val="bg2">
                    <a:lumMod val="50000"/>
                  </a:schemeClr>
                </a:solidFill>
              </a:rPr>
              <a:t>L S T </a:t>
            </a:r>
            <a:r>
              <a:rPr lang="en-US" sz="2000" dirty="0">
                <a:solidFill>
                  <a:schemeClr val="bg2">
                    <a:lumMod val="50000"/>
                  </a:schemeClr>
                </a:solidFill>
              </a:rPr>
              <a:t>M) Network Architecture</a:t>
            </a:r>
          </a:p>
        </p:txBody>
      </p:sp>
      <p:pic>
        <p:nvPicPr>
          <p:cNvPr id="9218" name="Picture 2" descr="In the diagram:&#10;• Each of the three boxes on the left, one on top of the other, contains an S-shaped curve. &#10;• A horizontal line cuts across the S-curve in the top box. From top to bottom, the boxes are labeled as: Input Layer, Input Gate, and Forget (feedback) Gate. &#10;• Each box has two arrows leading to it from two terms on the left. The first term is p superscript open bracket t close bracket. The second term is a superscript 7 open bracket t close bracket.&#10;• An arrow from the input layer box leads to a box containing the multiplication symbol. The following term is written above the arrow: a superscript 1 open bracket t close bracket.&#10;• An arrow from the input gate box leads to the same box containing the multiplication symbol. The following term is written above the arrow: a superscript 2 open bracket t close bracket.&#10;• An arrow from the forget gate box leads to a second box containing the multiplication symbol. The following term is written above the arrow: a superscript 3 open bracket t close bracket.&#10;• Arrows from the two multiplication symbols lead to a box containing the plus symbol. An arrow from the plus symbol leads to another box containing a horizontal line with a slanting line intersecting it. These four symbols are enclosed within a dotted rectangle. The term C E C is written on the upper right corner of the rectangle. &#10;• An arrow to the right from the intersecting lines symbol leads to a box labeled Output Layer. The following term is written above the arrow: a superscript 5 open bracket t close bracket.&#10;• The output layer box contains an S-curve with a horizontal line across it. An arrow to the right from the output layer box leads to a third box containing the multiplication symbol. The following term is written above the arrow: a superscript 6 open bracket t close bracket.&#10;• An arrow from the third multiplication symbol downwards and to the left leads back to the second box containing the multiplication symbol. The following term is written above the arrow: a superscript 7 open bracket t close bracket.&#10;• Below the output layer box, is another box labeled Output Gate. It contains an S-shaped curve. Two arrows lead to it from two terms on the left. The first term is p superscript open bracket t close bracket. The second term is a superscript 7 open bracket t close bracket. &#10;• An arrow from the output gate box leads up to the third box containing the multiplication symbol. The following term is written below the arrow: a superscript 4 open bracket t close bracket."/>
          <p:cNvPicPr>
            <a:picLocks noChangeAspect="1" noChangeArrowheads="1"/>
          </p:cNvPicPr>
          <p:nvPr/>
        </p:nvPicPr>
        <p:blipFill rotWithShape="1">
          <a:blip r:embed="rId3">
            <a:extLst>
              <a:ext uri="{28A0092B-C50C-407E-A947-70E740481C1C}">
                <a14:useLocalDpi xmlns:a14="http://schemas.microsoft.com/office/drawing/2010/main" val="0"/>
              </a:ext>
            </a:extLst>
          </a:blip>
          <a:srcRect b="4049"/>
          <a:stretch/>
        </p:blipFill>
        <p:spPr bwMode="auto">
          <a:xfrm>
            <a:off x="4908866" y="3035430"/>
            <a:ext cx="5159372" cy="274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54999"/>
            <a:ext cx="10515600" cy="590931"/>
          </a:xfrm>
        </p:spPr>
        <p:txBody>
          <a:bodyPr wrap="square">
            <a:spAutoFit/>
          </a:bodyPr>
          <a:lstStyle/>
          <a:p>
            <a:r>
              <a:rPr lang="en-IN" altLang="en-US" sz="3600" b="0" dirty="0"/>
              <a:t>Learning </a:t>
            </a:r>
            <a:r>
              <a:rPr lang="en-IN" altLang="en-US" sz="3600" b="0" dirty="0" smtClean="0"/>
              <a:t>Objectives</a:t>
            </a:r>
            <a:endParaRPr lang="en-US" b="0" dirty="0"/>
          </a:p>
        </p:txBody>
      </p:sp>
      <p:sp>
        <p:nvSpPr>
          <p:cNvPr id="3" name="Content Placeholder 2"/>
          <p:cNvSpPr>
            <a:spLocks noGrp="1"/>
          </p:cNvSpPr>
          <p:nvPr>
            <p:ph idx="1"/>
          </p:nvPr>
        </p:nvSpPr>
        <p:spPr>
          <a:xfrm>
            <a:off x="457200" y="1219200"/>
            <a:ext cx="10515600" cy="3611245"/>
          </a:xfrm>
        </p:spPr>
        <p:txBody>
          <a:bodyPr wrap="square">
            <a:spAutoFit/>
          </a:bodyPr>
          <a:lstStyle/>
          <a:p>
            <a:pPr>
              <a:buClr>
                <a:schemeClr val="tx1"/>
              </a:buClr>
              <a:buSzPct val="25000"/>
              <a:tabLst>
                <a:tab pos="542925" algn="l"/>
              </a:tabLst>
            </a:pPr>
            <a:endParaRPr lang="en-IN" sz="2000" dirty="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what deep learning is and how it is changing the world of computing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Know the placement of deep learning within the broad family of </a:t>
            </a:r>
            <a:r>
              <a:rPr lang="en-US" sz="2000" dirty="0" smtClean="0">
                <a:solidFill>
                  <a:srgbClr val="FF0000"/>
                </a:solidFill>
              </a:rPr>
              <a:t>AI </a:t>
            </a:r>
            <a:r>
              <a:rPr lang="en-US" sz="2000" dirty="0">
                <a:solidFill>
                  <a:srgbClr val="FF0000"/>
                </a:solidFill>
              </a:rPr>
              <a:t>learning methods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Understand how traditional “shallow” artificial neural networks (</a:t>
            </a:r>
            <a:r>
              <a:rPr lang="en-US" sz="2000" dirty="0" smtClean="0">
                <a:solidFill>
                  <a:srgbClr val="FF0000"/>
                </a:solidFill>
              </a:rPr>
              <a:t>ANN</a:t>
            </a:r>
            <a:r>
              <a:rPr lang="en-US" sz="2000" dirty="0">
                <a:solidFill>
                  <a:srgbClr val="FF0000"/>
                </a:solidFill>
              </a:rPr>
              <a:t>) </a:t>
            </a:r>
            <a:r>
              <a:rPr lang="en-US" sz="2000" dirty="0" smtClean="0">
                <a:solidFill>
                  <a:srgbClr val="FF0000"/>
                </a:solidFill>
              </a:rPr>
              <a:t>work</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Become </a:t>
            </a:r>
            <a:r>
              <a:rPr lang="en-US" sz="2000" dirty="0">
                <a:solidFill>
                  <a:srgbClr val="FF0000"/>
                </a:solidFill>
              </a:rPr>
              <a:t>familiar with the development and learning processes of ANN </a:t>
            </a:r>
            <a:endParaRPr lang="en-US" sz="2000" dirty="0" smtClean="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Develop </a:t>
            </a:r>
            <a:r>
              <a:rPr lang="en-US" sz="2000" dirty="0">
                <a:solidFill>
                  <a:srgbClr val="FF0000"/>
                </a:solidFill>
              </a:rPr>
              <a:t>an understanding of the methods to shed light into the ANN</a:t>
            </a:r>
            <a:r>
              <a:rPr lang="en-US" sz="2000" dirty="0" smtClean="0">
                <a:solidFill>
                  <a:srgbClr val="FF0000"/>
                </a:solidFill>
              </a:rPr>
              <a:t> </a:t>
            </a:r>
            <a:r>
              <a:rPr lang="en-US" sz="2000" dirty="0">
                <a:solidFill>
                  <a:srgbClr val="FF0000"/>
                </a:solidFill>
              </a:rPr>
              <a:t>black </a:t>
            </a:r>
            <a:r>
              <a:rPr lang="en-US" sz="2000" dirty="0" smtClean="0">
                <a:solidFill>
                  <a:srgbClr val="FF0000"/>
                </a:solidFill>
              </a:rPr>
              <a:t>box</a:t>
            </a:r>
          </a:p>
          <a:p>
            <a:pPr marL="285750" indent="-285750">
              <a:buClr>
                <a:schemeClr val="tx1"/>
              </a:buClr>
              <a:buFont typeface="Arial" panose="020B0604020202020204" pitchFamily="34" charset="0"/>
              <a:buChar char="•"/>
              <a:tabLst>
                <a:tab pos="542925" algn="l"/>
              </a:tabLst>
            </a:pPr>
            <a:r>
              <a:rPr lang="en-US" sz="2000" dirty="0">
                <a:solidFill>
                  <a:srgbClr val="FF0000"/>
                </a:solidFill>
              </a:rPr>
              <a:t>Know the underlying concept and methods for deep neural </a:t>
            </a:r>
            <a:r>
              <a:rPr lang="en-US" sz="2000" dirty="0" smtClean="0">
                <a:solidFill>
                  <a:srgbClr val="FF0000"/>
                </a:solidFill>
              </a:rPr>
              <a:t>networks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Become </a:t>
            </a:r>
            <a:r>
              <a:rPr lang="en-US" sz="2000" dirty="0">
                <a:solidFill>
                  <a:srgbClr val="FF0000"/>
                </a:solidFill>
              </a:rPr>
              <a:t>familiar with different types of deep learning </a:t>
            </a:r>
            <a:r>
              <a:rPr lang="en-US" sz="2000" dirty="0" smtClean="0">
                <a:solidFill>
                  <a:srgbClr val="FF0000"/>
                </a:solidFill>
              </a:rPr>
              <a:t>methods</a:t>
            </a:r>
          </a:p>
          <a:p>
            <a:pPr marL="285750" indent="-285750">
              <a:buClr>
                <a:schemeClr val="tx1"/>
              </a:buClr>
              <a:buFont typeface="Arial" panose="020B0604020202020204" pitchFamily="34" charset="0"/>
              <a:buChar char="•"/>
              <a:tabLst>
                <a:tab pos="542925" algn="l"/>
              </a:tabLst>
            </a:pPr>
            <a:r>
              <a:rPr lang="en-US" sz="2000" smtClean="0">
                <a:solidFill>
                  <a:srgbClr val="FF0000"/>
                </a:solidFill>
              </a:rPr>
              <a:t>Become </a:t>
            </a:r>
            <a:r>
              <a:rPr lang="en-US" sz="2000" dirty="0" smtClean="0">
                <a:solidFill>
                  <a:srgbClr val="FF0000"/>
                </a:solidFill>
              </a:rPr>
              <a:t>familiar with the computer frameworks for implementing deep learning</a:t>
            </a:r>
            <a:endParaRPr lang="en-US" sz="2000" dirty="0">
              <a:solidFill>
                <a:srgbClr val="FF0000"/>
              </a:solidFill>
            </a:endParaRPr>
          </a:p>
        </p:txBody>
      </p:sp>
    </p:spTree>
    <p:extLst>
      <p:ext uri="{BB962C8B-B14F-4D97-AF65-F5344CB8AC3E}">
        <p14:creationId xmlns:p14="http://schemas.microsoft.com/office/powerpoint/2010/main" val="1407121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55000"/>
            <a:ext cx="10515600" cy="590931"/>
          </a:xfrm>
        </p:spPr>
        <p:txBody>
          <a:bodyPr wrap="square">
            <a:spAutoFit/>
          </a:bodyPr>
          <a:lstStyle/>
          <a:p>
            <a:r>
              <a:rPr lang="en-US" sz="3600" dirty="0" smtClean="0">
                <a:latin typeface="+mj-lt"/>
              </a:rPr>
              <a:t>Deep Learning Frameworks</a:t>
            </a:r>
            <a:endParaRPr lang="en-US" sz="3600" dirty="0">
              <a:latin typeface="+mj-lt"/>
            </a:endParaRPr>
          </a:p>
        </p:txBody>
      </p:sp>
      <p:sp>
        <p:nvSpPr>
          <p:cNvPr id="5" name="Content Placeholder 4"/>
          <p:cNvSpPr>
            <a:spLocks noGrp="1"/>
          </p:cNvSpPr>
          <p:nvPr>
            <p:ph idx="1"/>
          </p:nvPr>
        </p:nvSpPr>
        <p:spPr>
          <a:xfrm>
            <a:off x="838200" y="1676400"/>
            <a:ext cx="10515600" cy="3762851"/>
          </a:xfrm>
        </p:spPr>
        <p:txBody>
          <a:bodyPr>
            <a:spAutoFit/>
          </a:bodyPr>
          <a:lstStyle/>
          <a:p>
            <a:r>
              <a:rPr lang="en-US" sz="2400" dirty="0"/>
              <a:t>Torch (</a:t>
            </a:r>
            <a:r>
              <a:rPr lang="en-US" sz="2400" dirty="0">
                <a:hlinkClick r:id="rId3" tooltip="www.torch.ch"/>
              </a:rPr>
              <a:t>http://www.torch.ch</a:t>
            </a:r>
            <a:r>
              <a:rPr lang="en-US" sz="2400" dirty="0"/>
              <a:t>)</a:t>
            </a:r>
          </a:p>
          <a:p>
            <a:pPr lvl="1"/>
            <a:r>
              <a:rPr lang="en-US" sz="2400" spc="-300" dirty="0"/>
              <a:t>M </a:t>
            </a:r>
            <a:r>
              <a:rPr lang="en-US" sz="2400" dirty="0"/>
              <a:t>L with </a:t>
            </a:r>
            <a:r>
              <a:rPr lang="en-US" sz="2400" spc="-300" dirty="0"/>
              <a:t>G P </a:t>
            </a:r>
            <a:r>
              <a:rPr lang="en-US" sz="2400" dirty="0"/>
              <a:t>U</a:t>
            </a:r>
          </a:p>
          <a:p>
            <a:r>
              <a:rPr lang="en-US" sz="2400" dirty="0" err="1"/>
              <a:t>Caffe</a:t>
            </a:r>
            <a:r>
              <a:rPr lang="en-US" sz="2400" dirty="0"/>
              <a:t> (</a:t>
            </a:r>
            <a:r>
              <a:rPr lang="en-US" sz="2400" dirty="0">
                <a:hlinkClick r:id="rId4" tooltip="caffe.berkeleyvision.org"/>
              </a:rPr>
              <a:t>caffe.berkeleyvision.org</a:t>
            </a:r>
            <a:r>
              <a:rPr lang="en-US" sz="2400" dirty="0"/>
              <a:t>)</a:t>
            </a:r>
          </a:p>
          <a:p>
            <a:pPr lvl="1"/>
            <a:r>
              <a:rPr lang="en-US" sz="2400" dirty="0"/>
              <a:t>Facebook’s improved version (</a:t>
            </a:r>
            <a:r>
              <a:rPr lang="en-US" sz="2400" dirty="0">
                <a:hlinkClick r:id="rId5" tooltip="www.caffe2.ai"/>
              </a:rPr>
              <a:t>www.caffe2.ai</a:t>
            </a:r>
            <a:r>
              <a:rPr lang="en-US" sz="2400" dirty="0"/>
              <a:t>)</a:t>
            </a:r>
          </a:p>
          <a:p>
            <a:r>
              <a:rPr lang="en-US" sz="2400" dirty="0" err="1"/>
              <a:t>TensorFlow</a:t>
            </a:r>
            <a:r>
              <a:rPr lang="en-US" sz="2400" dirty="0"/>
              <a:t> (</a:t>
            </a:r>
            <a:r>
              <a:rPr lang="en-US" sz="2400" dirty="0">
                <a:hlinkClick r:id="rId6" tooltip="www.tensorflow.org"/>
              </a:rPr>
              <a:t>www.tensorflow.org</a:t>
            </a:r>
            <a:r>
              <a:rPr lang="en-US" sz="2400" dirty="0"/>
              <a:t>) </a:t>
            </a:r>
          </a:p>
          <a:p>
            <a:pPr lvl="1"/>
            <a:r>
              <a:rPr lang="en-US" sz="2400" dirty="0"/>
              <a:t>Google - Tensor Processing Units (</a:t>
            </a:r>
            <a:r>
              <a:rPr lang="en-US" sz="2400" spc="-300" dirty="0"/>
              <a:t>T P U </a:t>
            </a:r>
            <a:r>
              <a:rPr lang="en-US" sz="2400" dirty="0"/>
              <a:t>s)</a:t>
            </a:r>
          </a:p>
          <a:p>
            <a:r>
              <a:rPr lang="en-US" sz="2400" dirty="0" err="1"/>
              <a:t>Theano</a:t>
            </a:r>
            <a:r>
              <a:rPr lang="en-US" sz="2400" dirty="0"/>
              <a:t> (</a:t>
            </a:r>
            <a:r>
              <a:rPr lang="en-US" sz="2400" dirty="0">
                <a:hlinkClick r:id="rId7" action="ppaction://hlinkfile" tooltip="deeplearning.net/software/theano"/>
              </a:rPr>
              <a:t>deeplearning.net/software/</a:t>
            </a:r>
            <a:r>
              <a:rPr lang="en-US" sz="2400" dirty="0" err="1">
                <a:hlinkClick r:id="rId7" action="ppaction://hlinkfile" tooltip="deeplearning.net/software/theano"/>
              </a:rPr>
              <a:t>theano</a:t>
            </a:r>
            <a:r>
              <a:rPr lang="en-US" sz="2400" dirty="0"/>
              <a:t>)</a:t>
            </a:r>
          </a:p>
          <a:p>
            <a:pPr lvl="1"/>
            <a:r>
              <a:rPr lang="en-US" sz="2400" dirty="0"/>
              <a:t>Deep Learning Group at the University of Montreal</a:t>
            </a:r>
          </a:p>
          <a:p>
            <a:r>
              <a:rPr lang="en-US" sz="2400" dirty="0" err="1"/>
              <a:t>Keras</a:t>
            </a:r>
            <a:r>
              <a:rPr lang="en-US" sz="2400" dirty="0"/>
              <a:t> (</a:t>
            </a:r>
            <a:r>
              <a:rPr lang="en-US" sz="2400" dirty="0">
                <a:hlinkClick r:id="rId8" action="ppaction://hlinkfile" tooltip="keras.io"/>
              </a:rPr>
              <a:t>keras.io</a:t>
            </a:r>
            <a:r>
              <a:rPr lang="en-US" sz="2400" dirty="0"/>
              <a:t>)</a:t>
            </a:r>
          </a:p>
          <a:p>
            <a:pPr lvl="1"/>
            <a:r>
              <a:rPr lang="en-US" sz="2400" dirty="0"/>
              <a:t>Application Programming Interface</a:t>
            </a:r>
          </a:p>
        </p:txBody>
      </p:sp>
    </p:spTree>
    <p:extLst>
      <p:ext uri="{BB962C8B-B14F-4D97-AF65-F5344CB8AC3E}">
        <p14:creationId xmlns:p14="http://schemas.microsoft.com/office/powerpoint/2010/main" val="166034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55000"/>
            <a:ext cx="10515600" cy="590931"/>
          </a:xfrm>
        </p:spPr>
        <p:txBody>
          <a:bodyPr wrap="square">
            <a:spAutoFit/>
          </a:bodyPr>
          <a:lstStyle/>
          <a:p>
            <a:r>
              <a:rPr lang="en-US" sz="3600" dirty="0">
                <a:latin typeface="+mj-lt"/>
              </a:rPr>
              <a:t>Cognitive </a:t>
            </a:r>
            <a:r>
              <a:rPr lang="en-US" sz="3600" dirty="0" smtClean="0">
                <a:latin typeface="+mj-lt"/>
              </a:rPr>
              <a:t>Computing</a:t>
            </a:r>
            <a:endParaRPr lang="en-US" sz="3600" dirty="0">
              <a:latin typeface="+mj-lt"/>
            </a:endParaRPr>
          </a:p>
        </p:txBody>
      </p:sp>
      <p:sp>
        <p:nvSpPr>
          <p:cNvPr id="5" name="Content Placeholder 4"/>
          <p:cNvSpPr>
            <a:spLocks noGrp="1"/>
          </p:cNvSpPr>
          <p:nvPr>
            <p:ph idx="1"/>
          </p:nvPr>
        </p:nvSpPr>
        <p:spPr>
          <a:xfrm>
            <a:off x="533400" y="1299924"/>
            <a:ext cx="10515600" cy="2582245"/>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Systems that use mathematical models to emulate (or partially simulate) the human cognition process to find solutions to complex problems and situations where the potential answers can be imprecise</a:t>
            </a:r>
          </a:p>
          <a:p>
            <a:pPr marL="285750" indent="-285750">
              <a:buClr>
                <a:schemeClr val="tx1"/>
              </a:buClr>
              <a:buFont typeface="Arial" panose="020B0604020202020204" pitchFamily="34" charset="0"/>
              <a:buChar char="•"/>
              <a:tabLst>
                <a:tab pos="542925" algn="l"/>
              </a:tabLst>
            </a:pPr>
            <a:r>
              <a:rPr lang="en-US" sz="2000" dirty="0">
                <a:solidFill>
                  <a:srgbClr val="FF0000"/>
                </a:solidFill>
              </a:rPr>
              <a:t>How does cognitive computing work</a:t>
            </a:r>
            <a:r>
              <a:rPr lang="en-US" sz="2000" dirty="0" smtClean="0">
                <a:solidFill>
                  <a:srgbClr val="FF0000"/>
                </a:solidFill>
              </a:rPr>
              <a:t>?</a:t>
            </a:r>
          </a:p>
          <a:p>
            <a:pPr marL="971550" lvl="1" indent="-285750">
              <a:buClr>
                <a:schemeClr val="tx1"/>
              </a:buClr>
              <a:tabLst>
                <a:tab pos="542925" algn="l"/>
              </a:tabLst>
            </a:pPr>
            <a:r>
              <a:rPr lang="en-US" sz="1800" dirty="0" smtClean="0">
                <a:solidFill>
                  <a:srgbClr val="FF0000"/>
                </a:solidFill>
              </a:rPr>
              <a:t>Adaptive</a:t>
            </a:r>
          </a:p>
          <a:p>
            <a:pPr marL="971550" lvl="1" indent="-285750">
              <a:buClr>
                <a:schemeClr val="tx1"/>
              </a:buClr>
              <a:tabLst>
                <a:tab pos="542925" algn="l"/>
              </a:tabLst>
            </a:pPr>
            <a:r>
              <a:rPr lang="en-US" sz="1800" dirty="0" smtClean="0">
                <a:solidFill>
                  <a:srgbClr val="FF0000"/>
                </a:solidFill>
              </a:rPr>
              <a:t>Interactive  </a:t>
            </a:r>
          </a:p>
          <a:p>
            <a:pPr marL="971550" lvl="1" indent="-285750">
              <a:buClr>
                <a:schemeClr val="tx1"/>
              </a:buClr>
              <a:tabLst>
                <a:tab pos="542925" algn="l"/>
              </a:tabLst>
            </a:pPr>
            <a:r>
              <a:rPr lang="en-US" sz="1800" dirty="0" smtClean="0"/>
              <a:t>Iterative </a:t>
            </a:r>
            <a:r>
              <a:rPr lang="en-US" sz="1800" dirty="0"/>
              <a:t>and </a:t>
            </a:r>
            <a:r>
              <a:rPr lang="en-US" sz="1800" dirty="0" err="1" smtClean="0"/>
              <a:t>stateful</a:t>
            </a:r>
            <a:endParaRPr lang="en-US" sz="1800" dirty="0" smtClean="0"/>
          </a:p>
          <a:p>
            <a:pPr marL="971550" lvl="1" indent="-285750">
              <a:buClr>
                <a:schemeClr val="tx1"/>
              </a:buClr>
              <a:tabLst>
                <a:tab pos="542925" algn="l"/>
              </a:tabLst>
            </a:pPr>
            <a:r>
              <a:rPr lang="en-US" sz="1800" dirty="0" smtClean="0"/>
              <a:t>Contextual</a:t>
            </a:r>
            <a:endParaRPr lang="en-US" sz="1800" dirty="0"/>
          </a:p>
        </p:txBody>
      </p:sp>
      <p:sp>
        <p:nvSpPr>
          <p:cNvPr id="4" name="Content Placeholder 3"/>
          <p:cNvSpPr>
            <a:spLocks noGrp="1"/>
          </p:cNvSpPr>
          <p:nvPr>
            <p:ph sz="quarter" idx="4294967295"/>
          </p:nvPr>
        </p:nvSpPr>
        <p:spPr>
          <a:xfrm>
            <a:off x="5257800" y="2591046"/>
            <a:ext cx="5486400" cy="1567609"/>
          </a:xfrm>
          <a:solidFill>
            <a:schemeClr val="bg1"/>
          </a:solidFill>
        </p:spPr>
        <p:txBody>
          <a:bodyPr wrap="square">
            <a:spAutoFit/>
          </a:bodyPr>
          <a:lstStyle/>
          <a:p>
            <a:pPr marL="971550" lvl="1" indent="-285750">
              <a:buClr>
                <a:schemeClr val="tx1"/>
              </a:buClr>
              <a:tabLst>
                <a:tab pos="542925" algn="l"/>
              </a:tabLst>
            </a:pPr>
            <a:r>
              <a:rPr lang="en-US" sz="1800" dirty="0">
                <a:solidFill>
                  <a:srgbClr val="FF0000"/>
                </a:solidFill>
              </a:rPr>
              <a:t>Data </a:t>
            </a:r>
            <a:r>
              <a:rPr lang="en-US" sz="1800" dirty="0" smtClean="0">
                <a:solidFill>
                  <a:srgbClr val="FF0000"/>
                </a:solidFill>
              </a:rPr>
              <a:t>mining</a:t>
            </a:r>
            <a:endParaRPr lang="en-US" sz="1800" dirty="0">
              <a:solidFill>
                <a:srgbClr val="FF0000"/>
              </a:solidFill>
            </a:endParaRPr>
          </a:p>
          <a:p>
            <a:pPr marL="971550" lvl="1" indent="-285750">
              <a:buClr>
                <a:schemeClr val="tx1"/>
              </a:buClr>
              <a:tabLst>
                <a:tab pos="542925" algn="l"/>
              </a:tabLst>
            </a:pPr>
            <a:r>
              <a:rPr lang="en-US" sz="1800" dirty="0">
                <a:solidFill>
                  <a:srgbClr val="FF0000"/>
                </a:solidFill>
              </a:rPr>
              <a:t>Pattern </a:t>
            </a:r>
            <a:r>
              <a:rPr lang="en-US" sz="1800" dirty="0" smtClean="0">
                <a:solidFill>
                  <a:srgbClr val="FF0000"/>
                </a:solidFill>
              </a:rPr>
              <a:t>recognition</a:t>
            </a:r>
            <a:endParaRPr lang="en-US" sz="1800" dirty="0">
              <a:solidFill>
                <a:srgbClr val="FF0000"/>
              </a:solidFill>
            </a:endParaRPr>
          </a:p>
          <a:p>
            <a:pPr marL="971550" lvl="1" indent="-285750">
              <a:buClr>
                <a:schemeClr val="tx1"/>
              </a:buClr>
              <a:tabLst>
                <a:tab pos="542925" algn="l"/>
              </a:tabLst>
            </a:pPr>
            <a:r>
              <a:rPr lang="en-US" sz="1800" dirty="0">
                <a:solidFill>
                  <a:srgbClr val="FF0000"/>
                </a:solidFill>
              </a:rPr>
              <a:t>Deep </a:t>
            </a:r>
            <a:r>
              <a:rPr lang="en-US" sz="1800" dirty="0" smtClean="0">
                <a:solidFill>
                  <a:srgbClr val="FF0000"/>
                </a:solidFill>
              </a:rPr>
              <a:t>learning</a:t>
            </a:r>
            <a:endParaRPr lang="en-US" sz="1800" dirty="0">
              <a:solidFill>
                <a:srgbClr val="FF0000"/>
              </a:solidFill>
            </a:endParaRPr>
          </a:p>
          <a:p>
            <a:pPr marL="971550" lvl="1" indent="-285750">
              <a:buClr>
                <a:schemeClr val="tx1"/>
              </a:buClr>
              <a:tabLst>
                <a:tab pos="542925" algn="l"/>
              </a:tabLst>
            </a:pPr>
            <a:r>
              <a:rPr lang="en-US" sz="1800" dirty="0" smtClean="0">
                <a:solidFill>
                  <a:srgbClr val="FF0000"/>
                </a:solidFill>
              </a:rPr>
              <a:t>NLP</a:t>
            </a:r>
          </a:p>
          <a:p>
            <a:pPr marL="1428750" lvl="2" indent="-285750">
              <a:buClr>
                <a:schemeClr val="tx1"/>
              </a:buClr>
              <a:tabLst>
                <a:tab pos="542925" algn="l"/>
              </a:tabLst>
            </a:pPr>
            <a:r>
              <a:rPr lang="en-US" sz="1600" dirty="0" smtClean="0">
                <a:solidFill>
                  <a:schemeClr val="bg2">
                    <a:lumMod val="50000"/>
                  </a:schemeClr>
                </a:solidFill>
              </a:rPr>
              <a:t>Mimic </a:t>
            </a:r>
            <a:r>
              <a:rPr lang="en-US" sz="1600" dirty="0">
                <a:solidFill>
                  <a:schemeClr val="bg2">
                    <a:lumMod val="50000"/>
                  </a:schemeClr>
                </a:solidFill>
              </a:rPr>
              <a:t>the way the human brain works</a:t>
            </a:r>
          </a:p>
        </p:txBody>
      </p:sp>
    </p:spTree>
    <p:extLst>
      <p:ext uri="{BB962C8B-B14F-4D97-AF65-F5344CB8AC3E}">
        <p14:creationId xmlns:p14="http://schemas.microsoft.com/office/powerpoint/2010/main" val="2822843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1090113"/>
          </a:xfrm>
        </p:spPr>
        <p:txBody>
          <a:bodyPr>
            <a:normAutofit/>
          </a:bodyPr>
          <a:lstStyle/>
          <a:p>
            <a:r>
              <a:rPr lang="en-US" sz="3600" dirty="0" smtClean="0"/>
              <a:t>Cognitive Computing</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7774841"/>
              </p:ext>
            </p:extLst>
          </p:nvPr>
        </p:nvGraphicFramePr>
        <p:xfrm>
          <a:off x="838200" y="1762760"/>
          <a:ext cx="10515600" cy="3571240"/>
        </p:xfrm>
        <a:graphic>
          <a:graphicData uri="http://schemas.openxmlformats.org/drawingml/2006/table">
            <a:tbl>
              <a:tblPr firstRow="1" bandRow="1">
                <a:tableStyleId>{3B4B98B0-60AC-42C2-AFA5-B58CD77FA1E5}</a:tableStyleId>
              </a:tblPr>
              <a:tblGrid>
                <a:gridCol w="3505200">
                  <a:extLst>
                    <a:ext uri="{9D8B030D-6E8A-4147-A177-3AD203B41FA5}">
                      <a16:colId xmlns:a16="http://schemas.microsoft.com/office/drawing/2014/main" val="2501501526"/>
                    </a:ext>
                  </a:extLst>
                </a:gridCol>
                <a:gridCol w="3505200">
                  <a:extLst>
                    <a:ext uri="{9D8B030D-6E8A-4147-A177-3AD203B41FA5}">
                      <a16:colId xmlns:a16="http://schemas.microsoft.com/office/drawing/2014/main" val="1174843849"/>
                    </a:ext>
                  </a:extLst>
                </a:gridCol>
                <a:gridCol w="3505200">
                  <a:extLst>
                    <a:ext uri="{9D8B030D-6E8A-4147-A177-3AD203B41FA5}">
                      <a16:colId xmlns:a16="http://schemas.microsoft.com/office/drawing/2014/main" val="1543686769"/>
                    </a:ext>
                  </a:extLst>
                </a:gridCol>
              </a:tblGrid>
              <a:tr h="370840">
                <a:tc>
                  <a:txBody>
                    <a:bodyPr/>
                    <a:lstStyle/>
                    <a:p>
                      <a:r>
                        <a:rPr lang="en-US" dirty="0" smtClean="0">
                          <a:solidFill>
                            <a:srgbClr val="002060"/>
                          </a:solidFill>
                        </a:rPr>
                        <a:t>Characteristics</a:t>
                      </a:r>
                      <a:endParaRPr lang="en-US" dirty="0">
                        <a:solidFill>
                          <a:srgbClr val="002060"/>
                        </a:solidFill>
                      </a:endParaRPr>
                    </a:p>
                  </a:txBody>
                  <a:tcPr/>
                </a:tc>
                <a:tc>
                  <a:txBody>
                    <a:bodyPr/>
                    <a:lstStyle/>
                    <a:p>
                      <a:r>
                        <a:rPr lang="en-US" dirty="0" smtClean="0">
                          <a:solidFill>
                            <a:srgbClr val="002060"/>
                          </a:solidFill>
                        </a:rPr>
                        <a:t>Cognitive Computing</a:t>
                      </a:r>
                      <a:endParaRPr lang="en-US" dirty="0">
                        <a:solidFill>
                          <a:srgbClr val="002060"/>
                        </a:solidFill>
                      </a:endParaRPr>
                    </a:p>
                  </a:txBody>
                  <a:tcPr/>
                </a:tc>
                <a:tc>
                  <a:txBody>
                    <a:bodyPr/>
                    <a:lstStyle/>
                    <a:p>
                      <a:r>
                        <a:rPr lang="en-US" dirty="0" smtClean="0">
                          <a:solidFill>
                            <a:srgbClr val="002060"/>
                          </a:solidFill>
                        </a:rPr>
                        <a:t>Artificial</a:t>
                      </a:r>
                      <a:r>
                        <a:rPr lang="en-US" baseline="0" dirty="0" smtClean="0">
                          <a:solidFill>
                            <a:srgbClr val="002060"/>
                          </a:solidFill>
                        </a:rPr>
                        <a:t> Intelligence (AI)</a:t>
                      </a:r>
                      <a:endParaRPr lang="en-US" dirty="0">
                        <a:solidFill>
                          <a:srgbClr val="002060"/>
                        </a:solidFill>
                      </a:endParaRPr>
                    </a:p>
                  </a:txBody>
                  <a:tcPr/>
                </a:tc>
                <a:extLst>
                  <a:ext uri="{0D108BD9-81ED-4DB2-BD59-A6C34878D82A}">
                    <a16:rowId xmlns:a16="http://schemas.microsoft.com/office/drawing/2014/main" val="2944714884"/>
                  </a:ext>
                </a:extLst>
              </a:tr>
              <a:tr h="370840">
                <a:tc>
                  <a:txBody>
                    <a:bodyPr/>
                    <a:lstStyle/>
                    <a:p>
                      <a:r>
                        <a:rPr lang="en-US" sz="1600" dirty="0" smtClean="0">
                          <a:solidFill>
                            <a:srgbClr val="002060"/>
                          </a:solidFill>
                          <a:latin typeface="+mn-lt"/>
                        </a:rPr>
                        <a:t>Technologies Used</a:t>
                      </a:r>
                      <a:endParaRPr lang="en-US" sz="1600" dirty="0">
                        <a:solidFill>
                          <a:srgbClr val="002060"/>
                        </a:solidFill>
                        <a:latin typeface="+mn-lt"/>
                      </a:endParaRPr>
                    </a:p>
                  </a:txBody>
                  <a:tcPr/>
                </a:tc>
                <a:tc>
                  <a:txBody>
                    <a:bodyPr/>
                    <a:lstStyle/>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Machine learning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Natural language processing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Neural networks</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Deep learning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Text mining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Sentiment analysis</a:t>
                      </a:r>
                    </a:p>
                  </a:txBody>
                  <a:tcPr/>
                </a:tc>
                <a:tc>
                  <a:txBody>
                    <a:bodyPr/>
                    <a:lstStyle/>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Machine learning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Natural language processing</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Neural networks</a:t>
                      </a:r>
                    </a:p>
                    <a:p>
                      <a:pPr marL="285750" indent="-285750" algn="l" defTabSz="914400" rtl="0" eaLnBrk="1" latinLnBrk="0" hangingPunct="1">
                        <a:buFont typeface="Arial" panose="020B0604020202020204" pitchFamily="34" charset="0"/>
                        <a:buChar char="•"/>
                      </a:pPr>
                      <a:r>
                        <a:rPr lang="en-US" sz="1600" kern="1200" dirty="0" smtClean="0">
                          <a:solidFill>
                            <a:srgbClr val="002060"/>
                          </a:solidFill>
                          <a:latin typeface="+mn-lt"/>
                          <a:ea typeface="+mn-ea"/>
                          <a:cs typeface="+mn-cs"/>
                        </a:rPr>
                        <a:t>Deep learning</a:t>
                      </a:r>
                    </a:p>
                    <a:p>
                      <a:pPr marL="285750" indent="-285750">
                        <a:buFont typeface="Arial" panose="020B0604020202020204" pitchFamily="34" charset="0"/>
                        <a:buChar char="•"/>
                      </a:pPr>
                      <a:endParaRPr lang="en-US" dirty="0">
                        <a:solidFill>
                          <a:srgbClr val="002060"/>
                        </a:solidFill>
                        <a:latin typeface="+mn-lt"/>
                      </a:endParaRPr>
                    </a:p>
                  </a:txBody>
                  <a:tcPr/>
                </a:tc>
                <a:extLst>
                  <a:ext uri="{0D108BD9-81ED-4DB2-BD59-A6C34878D82A}">
                    <a16:rowId xmlns:a16="http://schemas.microsoft.com/office/drawing/2014/main" val="487600063"/>
                  </a:ext>
                </a:extLst>
              </a:tr>
              <a:tr h="370840">
                <a:tc>
                  <a:txBody>
                    <a:bodyPr/>
                    <a:lstStyle/>
                    <a:p>
                      <a:r>
                        <a:rPr lang="en-US" sz="1600" dirty="0" smtClean="0">
                          <a:solidFill>
                            <a:srgbClr val="002060"/>
                          </a:solidFill>
                          <a:latin typeface="+mn-lt"/>
                        </a:rPr>
                        <a:t>Capabilities Offered</a:t>
                      </a:r>
                      <a:endParaRPr lang="en-US" sz="1600" dirty="0">
                        <a:solidFill>
                          <a:srgbClr val="00206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u="none" strike="noStrike" kern="1200" baseline="0" dirty="0" smtClean="0">
                          <a:solidFill>
                            <a:srgbClr val="002060"/>
                          </a:solidFill>
                          <a:latin typeface="+mn-lt"/>
                          <a:ea typeface="+mn-ea"/>
                          <a:cs typeface="+mn-cs"/>
                        </a:rPr>
                        <a:t>Simulate human thought processes to assist humans in finding solutions to complex problems</a:t>
                      </a:r>
                      <a:endParaRPr lang="en-US" sz="1600" dirty="0" smtClean="0">
                        <a:solidFill>
                          <a:srgbClr val="002060"/>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u="none" strike="noStrike" kern="1200" baseline="0" dirty="0" smtClean="0">
                          <a:solidFill>
                            <a:srgbClr val="002060"/>
                          </a:solidFill>
                          <a:latin typeface="+mn-lt"/>
                          <a:ea typeface="+mn-ea"/>
                          <a:cs typeface="+mn-cs"/>
                        </a:rPr>
                        <a:t>Find hidden patterns in a variety of data sources to identify problems and provide potential Solutions</a:t>
                      </a:r>
                      <a:endParaRPr lang="en-US" sz="1600" dirty="0" smtClean="0">
                        <a:solidFill>
                          <a:srgbClr val="002060"/>
                        </a:solidFill>
                        <a:latin typeface="+mn-lt"/>
                      </a:endParaRPr>
                    </a:p>
                  </a:txBody>
                  <a:tcPr/>
                </a:tc>
                <a:extLst>
                  <a:ext uri="{0D108BD9-81ED-4DB2-BD59-A6C34878D82A}">
                    <a16:rowId xmlns:a16="http://schemas.microsoft.com/office/drawing/2014/main" val="2309277267"/>
                  </a:ext>
                </a:extLst>
              </a:tr>
              <a:tr h="370840">
                <a:tc>
                  <a:txBody>
                    <a:bodyPr/>
                    <a:lstStyle/>
                    <a:p>
                      <a:r>
                        <a:rPr lang="en-US" sz="1600" dirty="0" smtClean="0">
                          <a:solidFill>
                            <a:srgbClr val="002060"/>
                          </a:solidFill>
                          <a:latin typeface="+mn-lt"/>
                        </a:rPr>
                        <a:t>Purpose</a:t>
                      </a:r>
                      <a:endParaRPr lang="en-US" dirty="0">
                        <a:solidFill>
                          <a:srgbClr val="002060"/>
                        </a:solidFill>
                        <a:latin typeface="+mn-lt"/>
                      </a:endParaRPr>
                    </a:p>
                  </a:txBody>
                  <a:tcPr/>
                </a:tc>
                <a:tc>
                  <a:txBody>
                    <a:bodyPr/>
                    <a:lstStyle/>
                    <a:p>
                      <a:r>
                        <a:rPr lang="en-US" sz="1600" b="0" i="0" u="none" strike="noStrike" kern="1200" baseline="0" dirty="0">
                          <a:solidFill>
                            <a:srgbClr val="002060"/>
                          </a:solidFill>
                          <a:latin typeface="+mn-lt"/>
                          <a:ea typeface="+mn-ea"/>
                          <a:cs typeface="+mn-cs"/>
                        </a:rPr>
                        <a:t>Augment human capability</a:t>
                      </a:r>
                      <a:endParaRPr lang="en-US" sz="1600" dirty="0">
                        <a:solidFill>
                          <a:srgbClr val="002060"/>
                        </a:solidFill>
                        <a:latin typeface="+mn-lt"/>
                      </a:endParaRPr>
                    </a:p>
                  </a:txBody>
                  <a:tcPr/>
                </a:tc>
                <a:tc>
                  <a:txBody>
                    <a:bodyPr/>
                    <a:lstStyle/>
                    <a:p>
                      <a:r>
                        <a:rPr lang="en-US" sz="1600" b="0" i="0" u="none" strike="noStrike" kern="1200" baseline="0" dirty="0">
                          <a:solidFill>
                            <a:srgbClr val="002060"/>
                          </a:solidFill>
                          <a:latin typeface="+mn-lt"/>
                          <a:ea typeface="+mn-ea"/>
                          <a:cs typeface="+mn-cs"/>
                        </a:rPr>
                        <a:t>Automate complex processes by acting like a human in certain </a:t>
                      </a:r>
                      <a:r>
                        <a:rPr lang="en-US" sz="1600" b="0" i="0" u="none" strike="noStrike" kern="1200" baseline="0" dirty="0" smtClean="0">
                          <a:solidFill>
                            <a:srgbClr val="002060"/>
                          </a:solidFill>
                          <a:latin typeface="+mn-lt"/>
                          <a:ea typeface="+mn-ea"/>
                          <a:cs typeface="+mn-cs"/>
                        </a:rPr>
                        <a:t>situations</a:t>
                      </a:r>
                      <a:endParaRPr lang="en-US" sz="1600" dirty="0">
                        <a:solidFill>
                          <a:srgbClr val="002060"/>
                        </a:solidFill>
                        <a:latin typeface="+mn-lt"/>
                      </a:endParaRPr>
                    </a:p>
                  </a:txBody>
                  <a:tcPr/>
                </a:tc>
                <a:extLst>
                  <a:ext uri="{0D108BD9-81ED-4DB2-BD59-A6C34878D82A}">
                    <a16:rowId xmlns:a16="http://schemas.microsoft.com/office/drawing/2014/main" val="2372010289"/>
                  </a:ext>
                </a:extLst>
              </a:tr>
            </a:tbl>
          </a:graphicData>
        </a:graphic>
      </p:graphicFrame>
    </p:spTree>
    <p:extLst>
      <p:ext uri="{BB962C8B-B14F-4D97-AF65-F5344CB8AC3E}">
        <p14:creationId xmlns:p14="http://schemas.microsoft.com/office/powerpoint/2010/main" val="74796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60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23751"/>
            <a:ext cx="10515600" cy="590931"/>
          </a:xfrm>
        </p:spPr>
        <p:txBody>
          <a:bodyPr wrap="square">
            <a:spAutoFit/>
          </a:bodyPr>
          <a:lstStyle/>
          <a:p>
            <a:r>
              <a:rPr lang="en-US" sz="3600" dirty="0">
                <a:latin typeface="+mj-lt"/>
              </a:rPr>
              <a:t>Introduction to Deep </a:t>
            </a:r>
            <a:r>
              <a:rPr lang="en-US" sz="3600" dirty="0" smtClean="0">
                <a:latin typeface="+mj-lt"/>
              </a:rPr>
              <a:t>Learning</a:t>
            </a:r>
            <a:endParaRPr lang="en-US" sz="3600" dirty="0">
              <a:latin typeface="+mj-lt"/>
            </a:endParaRPr>
          </a:p>
        </p:txBody>
      </p:sp>
      <p:sp>
        <p:nvSpPr>
          <p:cNvPr id="4" name="Content Placeholder 3"/>
          <p:cNvSpPr>
            <a:spLocks noGrp="1"/>
          </p:cNvSpPr>
          <p:nvPr>
            <p:ph idx="1"/>
          </p:nvPr>
        </p:nvSpPr>
        <p:spPr>
          <a:xfrm>
            <a:off x="504497" y="1219200"/>
            <a:ext cx="10515600" cy="757130"/>
          </a:xfrm>
        </p:spPr>
        <p:txBody>
          <a:bodyPr wrap="square">
            <a:spAutoFit/>
          </a:bodyPr>
          <a:lstStyle/>
          <a:p>
            <a:r>
              <a:rPr lang="en-US" sz="2400" dirty="0"/>
              <a:t>The placement of Deep Learning within the </a:t>
            </a:r>
            <a:r>
              <a:rPr lang="en-US" sz="2400" dirty="0" smtClean="0"/>
              <a:t>overarching </a:t>
            </a:r>
            <a:r>
              <a:rPr lang="en-US" sz="2400" spc="-300" dirty="0" smtClean="0"/>
              <a:t>A </a:t>
            </a:r>
            <a:r>
              <a:rPr lang="en-US" sz="2400" dirty="0"/>
              <a:t>I-based learning methods</a:t>
            </a:r>
          </a:p>
        </p:txBody>
      </p:sp>
      <p:pic>
        <p:nvPicPr>
          <p:cNvPr id="3074" name="Picture 2" descr="• In the diagram, the four ovals, each ensconced within the next larger oval, show the following:&#10;• The smallest oval titled Deep Learning lists the models of C N N, R N N, and L S T M &#10;• The next oval is titled Representation Learning and contains the oval titled Deep Learning, and additionally lists the following methods: &#10;• Autoencoders,&#10;• Clustering, and &#10;• P C A slash I C A. &#10;• The next oval titled Machine Learning contains the oval titled Representation Learning, and additionally lists the following methods:&#10;• Decision trees, and &#10;• Logistic regression. &#10;• The largest oval titled Artificial Intelligence contains the oval titled Machine Learning, and additionally lists the following methods: &#10;• Knowledge-based slash expert systems&#10;• Fuzzy logic, and &#10;• Robotics.  "/>
          <p:cNvPicPr>
            <a:picLocks noChangeAspect="1" noChangeArrowheads="1"/>
          </p:cNvPicPr>
          <p:nvPr/>
        </p:nvPicPr>
        <p:blipFill rotWithShape="1">
          <a:blip r:embed="rId3">
            <a:extLst>
              <a:ext uri="{28A0092B-C50C-407E-A947-70E740481C1C}">
                <a14:useLocalDpi xmlns:a14="http://schemas.microsoft.com/office/drawing/2010/main" val="0"/>
              </a:ext>
            </a:extLst>
          </a:blip>
          <a:srcRect b="3527"/>
          <a:stretch/>
        </p:blipFill>
        <p:spPr bwMode="auto">
          <a:xfrm>
            <a:off x="2438400" y="1965333"/>
            <a:ext cx="7093834" cy="392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2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391"/>
            <a:ext cx="10515600" cy="590931"/>
          </a:xfrm>
        </p:spPr>
        <p:txBody>
          <a:bodyPr wrap="square">
            <a:spAutoFit/>
          </a:bodyPr>
          <a:lstStyle/>
          <a:p>
            <a:r>
              <a:rPr lang="en-US" sz="3600" dirty="0">
                <a:latin typeface="+mj-lt"/>
              </a:rPr>
              <a:t>Introduction to Deep </a:t>
            </a:r>
            <a:r>
              <a:rPr lang="en-US" sz="3600" dirty="0" smtClean="0">
                <a:latin typeface="+mj-lt"/>
              </a:rPr>
              <a:t>Learning</a:t>
            </a:r>
            <a:endParaRPr lang="en-US" sz="3600" dirty="0">
              <a:latin typeface="+mj-lt"/>
            </a:endParaRPr>
          </a:p>
        </p:txBody>
      </p:sp>
      <p:sp>
        <p:nvSpPr>
          <p:cNvPr id="4" name="Content Placeholder 3"/>
          <p:cNvSpPr>
            <a:spLocks noGrp="1"/>
          </p:cNvSpPr>
          <p:nvPr>
            <p:ph idx="1"/>
          </p:nvPr>
        </p:nvSpPr>
        <p:spPr>
          <a:xfrm>
            <a:off x="457200" y="1219200"/>
            <a:ext cx="10515600" cy="3762851"/>
          </a:xfrm>
        </p:spPr>
        <p:txBody>
          <a:bodyPr wrap="square">
            <a:spAutoFit/>
          </a:bodyPr>
          <a:lstStyle/>
          <a:p>
            <a:r>
              <a:rPr lang="en-US" sz="2400" dirty="0"/>
              <a:t>Differences between Classic Machine-Learning Methods and Representation Learning/Deep Learning</a:t>
            </a:r>
          </a:p>
        </p:txBody>
      </p:sp>
      <p:pic>
        <p:nvPicPr>
          <p:cNvPr id="4098" name="Picture 2" descr="The flowcharts for the different methods are arranged one below the other and show the following starting from the top: &#10;• Knowledge-based systems. The steps in order from left to right are: &#10;• Input&#10;• Manually created representation&#10;• Output &#10;• Classic machine learning. The steps in order from left to right are: &#10;• Input&#10;• Manually created features&#10;• Mapping from features&#10;• Output &#10;• Generic form of representation learning. The steps in order from left to right are: &#10;• Input&#10;• Auto-created features&#10;• Mapping from features&#10;• Output. &#10;• Deep learning. The steps in order from left to right are: &#10;• Input &#10;• Simple features &#10;• More advanced features &#10;• Mapping from features&#10;• Output&#10;Generic and Deep learning are classified as representation learning. The steps mapping from features, auto-created features, simple features, and more advanced features are shaded a different color from the other rectangles."/>
          <p:cNvPicPr>
            <a:picLocks noChangeAspect="1" noChangeArrowheads="1"/>
          </p:cNvPicPr>
          <p:nvPr/>
        </p:nvPicPr>
        <p:blipFill rotWithShape="1">
          <a:blip r:embed="rId3">
            <a:extLst>
              <a:ext uri="{28A0092B-C50C-407E-A947-70E740481C1C}">
                <a14:useLocalDpi xmlns:a14="http://schemas.microsoft.com/office/drawing/2010/main" val="0"/>
              </a:ext>
            </a:extLst>
          </a:blip>
          <a:srcRect b="4715"/>
          <a:stretch/>
        </p:blipFill>
        <p:spPr bwMode="auto">
          <a:xfrm>
            <a:off x="2369690" y="2057400"/>
            <a:ext cx="7993510" cy="376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13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06791"/>
            <a:ext cx="10515600" cy="590931"/>
          </a:xfrm>
        </p:spPr>
        <p:txBody>
          <a:bodyPr wrap="square">
            <a:spAutoFit/>
          </a:bodyPr>
          <a:lstStyle/>
          <a:p>
            <a:r>
              <a:rPr lang="en-US" sz="3600" dirty="0">
                <a:latin typeface="+mj-lt"/>
              </a:rPr>
              <a:t>Basics of “Shallow” </a:t>
            </a:r>
            <a:r>
              <a:rPr lang="en-US" sz="3600" dirty="0" smtClean="0">
                <a:latin typeface="+mj-lt"/>
              </a:rPr>
              <a:t>Learning</a:t>
            </a:r>
            <a:endParaRPr lang="en-US" sz="2800" dirty="0">
              <a:latin typeface="+mj-lt"/>
            </a:endParaRPr>
          </a:p>
        </p:txBody>
      </p:sp>
      <p:sp>
        <p:nvSpPr>
          <p:cNvPr id="4" name="Content Placeholder 3"/>
          <p:cNvSpPr>
            <a:spLocks noGrp="1"/>
          </p:cNvSpPr>
          <p:nvPr>
            <p:ph idx="1"/>
          </p:nvPr>
        </p:nvSpPr>
        <p:spPr>
          <a:xfrm>
            <a:off x="557048" y="1447800"/>
            <a:ext cx="10515600" cy="3762851"/>
          </a:xfrm>
        </p:spPr>
        <p:txBody>
          <a:bodyPr wrap="square">
            <a:spAutoFit/>
          </a:bodyPr>
          <a:lstStyle/>
          <a:p>
            <a:r>
              <a:rPr lang="en-US" sz="2400" dirty="0"/>
              <a:t>Artificial Neural Networks – abstractions of human brain and its complex biological network of neurons</a:t>
            </a:r>
          </a:p>
          <a:p>
            <a:r>
              <a:rPr lang="en-US" sz="2400" dirty="0"/>
              <a:t>Neurons = Processing Elements (</a:t>
            </a:r>
            <a:r>
              <a:rPr lang="en-US" sz="2400" spc="-300" dirty="0"/>
              <a:t>P E </a:t>
            </a:r>
            <a:r>
              <a:rPr lang="en-US" sz="2400" dirty="0"/>
              <a:t>s)</a:t>
            </a:r>
          </a:p>
          <a:p>
            <a:r>
              <a:rPr lang="en-US" sz="2400" dirty="0"/>
              <a:t>Single-input and single-output neuron/</a:t>
            </a:r>
            <a:r>
              <a:rPr lang="en-US" sz="2400" spc="-400" dirty="0"/>
              <a:t>P </a:t>
            </a:r>
            <a:r>
              <a:rPr lang="en-US" sz="2400" dirty="0"/>
              <a:t>E</a:t>
            </a:r>
          </a:p>
        </p:txBody>
      </p:sp>
      <p:pic>
        <p:nvPicPr>
          <p:cNvPr id="3" name="Picture 2"/>
          <p:cNvPicPr>
            <a:picLocks noChangeAspect="1"/>
          </p:cNvPicPr>
          <p:nvPr/>
        </p:nvPicPr>
        <p:blipFill>
          <a:blip r:embed="rId3"/>
          <a:stretch>
            <a:fillRect/>
          </a:stretch>
        </p:blipFill>
        <p:spPr>
          <a:xfrm>
            <a:off x="1900073" y="3364785"/>
            <a:ext cx="7829550" cy="2362200"/>
          </a:xfrm>
          <a:prstGeom prst="rect">
            <a:avLst/>
          </a:prstGeom>
        </p:spPr>
      </p:pic>
    </p:spTree>
    <p:extLst>
      <p:ext uri="{BB962C8B-B14F-4D97-AF65-F5344CB8AC3E}">
        <p14:creationId xmlns:p14="http://schemas.microsoft.com/office/powerpoint/2010/main" val="389427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55000"/>
            <a:ext cx="10515600" cy="590931"/>
          </a:xfrm>
        </p:spPr>
        <p:txBody>
          <a:bodyPr wrap="square">
            <a:spAutoFit/>
          </a:bodyPr>
          <a:lstStyle/>
          <a:p>
            <a:r>
              <a:rPr lang="en-US" sz="3600" dirty="0">
                <a:latin typeface="+mj-lt"/>
              </a:rPr>
              <a:t>Basics of “Shallow” </a:t>
            </a:r>
            <a:r>
              <a:rPr lang="en-US" sz="3600" dirty="0" smtClean="0">
                <a:latin typeface="+mj-lt"/>
              </a:rPr>
              <a:t>Learning</a:t>
            </a:r>
            <a:endParaRPr lang="en-US" sz="2800" dirty="0">
              <a:latin typeface="+mj-lt"/>
            </a:endParaRPr>
          </a:p>
        </p:txBody>
      </p:sp>
      <p:sp>
        <p:nvSpPr>
          <p:cNvPr id="4" name="Content Placeholder 3"/>
          <p:cNvSpPr>
            <a:spLocks noGrp="1"/>
          </p:cNvSpPr>
          <p:nvPr>
            <p:ph idx="1"/>
          </p:nvPr>
        </p:nvSpPr>
        <p:spPr>
          <a:xfrm>
            <a:off x="609600" y="1352444"/>
            <a:ext cx="10515600" cy="3762851"/>
          </a:xfrm>
        </p:spPr>
        <p:txBody>
          <a:bodyPr wrap="square">
            <a:spAutoFit/>
          </a:bodyPr>
          <a:lstStyle/>
          <a:p>
            <a:r>
              <a:rPr lang="en-US" sz="2400" dirty="0"/>
              <a:t>Typical multiple-input neuron with </a:t>
            </a:r>
            <a:r>
              <a:rPr lang="en-US" sz="2400" i="1" dirty="0"/>
              <a:t>R</a:t>
            </a:r>
            <a:r>
              <a:rPr lang="en-US" sz="2400" dirty="0"/>
              <a:t> individual inputs </a:t>
            </a:r>
          </a:p>
        </p:txBody>
      </p:sp>
      <p:pic>
        <p:nvPicPr>
          <p:cNvPr id="5" name="Picture 4"/>
          <p:cNvPicPr>
            <a:picLocks noChangeAspect="1"/>
          </p:cNvPicPr>
          <p:nvPr/>
        </p:nvPicPr>
        <p:blipFill>
          <a:blip r:embed="rId3"/>
          <a:stretch>
            <a:fillRect/>
          </a:stretch>
        </p:blipFill>
        <p:spPr>
          <a:xfrm>
            <a:off x="1909762" y="1981200"/>
            <a:ext cx="7762875" cy="3933825"/>
          </a:xfrm>
          <a:prstGeom prst="rect">
            <a:avLst/>
          </a:prstGeom>
        </p:spPr>
      </p:pic>
    </p:spTree>
    <p:extLst>
      <p:ext uri="{BB962C8B-B14F-4D97-AF65-F5344CB8AC3E}">
        <p14:creationId xmlns:p14="http://schemas.microsoft.com/office/powerpoint/2010/main" val="384382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344"/>
            <a:ext cx="10515600" cy="590931"/>
          </a:xfrm>
        </p:spPr>
        <p:txBody>
          <a:bodyPr wrap="square">
            <a:spAutoFit/>
          </a:bodyPr>
          <a:lstStyle/>
          <a:p>
            <a:r>
              <a:rPr lang="en-US" sz="3600" dirty="0">
                <a:latin typeface="+mj-lt"/>
              </a:rPr>
              <a:t>Basics of “Shallow” </a:t>
            </a:r>
            <a:r>
              <a:rPr lang="en-US" sz="3600" dirty="0" smtClean="0">
                <a:latin typeface="+mj-lt"/>
              </a:rPr>
              <a:t>Learning</a:t>
            </a:r>
            <a:endParaRPr lang="en-US" sz="2800" dirty="0">
              <a:latin typeface="+mj-lt"/>
            </a:endParaRPr>
          </a:p>
        </p:txBody>
      </p:sp>
      <p:sp>
        <p:nvSpPr>
          <p:cNvPr id="4" name="Content Placeholder 3"/>
          <p:cNvSpPr>
            <a:spLocks noGrp="1"/>
          </p:cNvSpPr>
          <p:nvPr>
            <p:ph idx="1"/>
          </p:nvPr>
        </p:nvSpPr>
        <p:spPr>
          <a:xfrm>
            <a:off x="533400" y="1295400"/>
            <a:ext cx="10515600" cy="3762851"/>
          </a:xfrm>
        </p:spPr>
        <p:txBody>
          <a:bodyPr wrap="square">
            <a:spAutoFit/>
          </a:bodyPr>
          <a:lstStyle/>
          <a:p>
            <a:r>
              <a:rPr lang="en-US" sz="2400" dirty="0"/>
              <a:t>Typical Neural Network with three layers and eight neurons</a:t>
            </a:r>
          </a:p>
        </p:txBody>
      </p:sp>
      <p:pic>
        <p:nvPicPr>
          <p:cNvPr id="6" name="Picture 5" descr="The input layer consists of a series of input neurons, of which 4 are shown. The hidden layer also contains a series of neurons, of which four are shown. The output layer consists of 1 output neuron. &#10;Input layer:&#10;The second input neuron leads to all neurons of the hidden layer, the third input neuron to the first, second, and final hidden neurons, and fourth input neuron to the first, second, and third hidden neurons.&#10;Hidden layer:&#10;The first and second hidden neuron point to the first input neuron, the third one to the first and second input neurons, and the last one to the final input neuron.&#10;Output layer:&#10;All four hidden layer neurons point to the neuron in the ouput layer, from which the output is derived."/>
          <p:cNvPicPr>
            <a:picLocks noChangeAspect="1"/>
          </p:cNvPicPr>
          <p:nvPr/>
        </p:nvPicPr>
        <p:blipFill>
          <a:blip r:embed="rId3"/>
          <a:stretch>
            <a:fillRect/>
          </a:stretch>
        </p:blipFill>
        <p:spPr>
          <a:xfrm>
            <a:off x="3962400" y="1752600"/>
            <a:ext cx="5267050" cy="4077119"/>
          </a:xfrm>
          <a:prstGeom prst="rect">
            <a:avLst/>
          </a:prstGeom>
        </p:spPr>
      </p:pic>
    </p:spTree>
    <p:extLst>
      <p:ext uri="{BB962C8B-B14F-4D97-AF65-F5344CB8AC3E}">
        <p14:creationId xmlns:p14="http://schemas.microsoft.com/office/powerpoint/2010/main" val="342056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3726"/>
            <a:ext cx="10515600" cy="590931"/>
          </a:xfrm>
        </p:spPr>
        <p:txBody>
          <a:bodyPr wrap="square">
            <a:spAutoFit/>
          </a:bodyPr>
          <a:lstStyle/>
          <a:p>
            <a:r>
              <a:rPr lang="en-IN" sz="3600" b="0" dirty="0" smtClean="0"/>
              <a:t>Elements </a:t>
            </a:r>
            <a:r>
              <a:rPr lang="en-IN" sz="3600" b="0" dirty="0"/>
              <a:t>of an Artificial Neural Network</a:t>
            </a:r>
            <a:endParaRPr lang="en-US" sz="3600" b="0" dirty="0"/>
          </a:p>
        </p:txBody>
      </p:sp>
      <p:sp>
        <p:nvSpPr>
          <p:cNvPr id="5" name="Content Placeholder 4"/>
          <p:cNvSpPr>
            <a:spLocks noGrp="1"/>
          </p:cNvSpPr>
          <p:nvPr>
            <p:ph idx="4294967295"/>
          </p:nvPr>
        </p:nvSpPr>
        <p:spPr>
          <a:xfrm>
            <a:off x="914400" y="1793042"/>
            <a:ext cx="8153400" cy="3090590"/>
          </a:xfrm>
        </p:spPr>
        <p:txBody>
          <a:bodyPr>
            <a:spAutoFit/>
          </a:bodyPr>
          <a:lstStyle/>
          <a:p>
            <a:pPr>
              <a:spcBef>
                <a:spcPts val="600"/>
              </a:spcBef>
            </a:pPr>
            <a:r>
              <a:rPr lang="en-US" sz="2000" dirty="0"/>
              <a:t>Processing element (</a:t>
            </a:r>
            <a:r>
              <a:rPr lang="en-US" sz="2000" spc="-300" dirty="0"/>
              <a:t>P </a:t>
            </a:r>
            <a:r>
              <a:rPr lang="en-US" sz="2000" dirty="0"/>
              <a:t>E)</a:t>
            </a:r>
          </a:p>
          <a:p>
            <a:pPr>
              <a:spcBef>
                <a:spcPts val="600"/>
              </a:spcBef>
            </a:pPr>
            <a:r>
              <a:rPr lang="en-US" sz="2000" dirty="0"/>
              <a:t>Network structure</a:t>
            </a:r>
          </a:p>
          <a:p>
            <a:pPr lvl="1"/>
            <a:r>
              <a:rPr lang="en-US" sz="1800" dirty="0"/>
              <a:t>Hidden layer(s)</a:t>
            </a:r>
          </a:p>
          <a:p>
            <a:r>
              <a:rPr lang="en-US" sz="2000" dirty="0"/>
              <a:t>Input </a:t>
            </a:r>
          </a:p>
          <a:p>
            <a:r>
              <a:rPr lang="en-US" sz="2000" dirty="0"/>
              <a:t>Output</a:t>
            </a:r>
          </a:p>
          <a:p>
            <a:r>
              <a:rPr lang="en-US" sz="2000" dirty="0"/>
              <a:t>Connection weights</a:t>
            </a:r>
          </a:p>
          <a:p>
            <a:r>
              <a:rPr lang="en-US" sz="2000" dirty="0"/>
              <a:t>Summation function</a:t>
            </a:r>
          </a:p>
          <a:p>
            <a:r>
              <a:rPr lang="en-US" sz="2000" dirty="0"/>
              <a:t>Transfer function</a:t>
            </a:r>
          </a:p>
        </p:txBody>
      </p:sp>
    </p:spTree>
    <p:extLst>
      <p:ext uri="{BB962C8B-B14F-4D97-AF65-F5344CB8AC3E}">
        <p14:creationId xmlns:p14="http://schemas.microsoft.com/office/powerpoint/2010/main" val="551148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05409"/>
            <a:ext cx="10515600" cy="1090113"/>
          </a:xfrm>
        </p:spPr>
        <p:txBody>
          <a:bodyPr wrap="square">
            <a:spAutoFit/>
          </a:bodyPr>
          <a:lstStyle/>
          <a:p>
            <a:r>
              <a:rPr lang="en-IN" sz="2800" dirty="0">
                <a:latin typeface="+mj-lt"/>
              </a:rPr>
              <a:t>Process of Developing Neural-Network Based Systems </a:t>
            </a:r>
            <a:endParaRPr lang="en-US" sz="2800" dirty="0">
              <a:latin typeface="+mj-lt"/>
            </a:endParaRPr>
          </a:p>
        </p:txBody>
      </p:sp>
      <p:sp>
        <p:nvSpPr>
          <p:cNvPr id="4" name="Content Placeholder 3"/>
          <p:cNvSpPr>
            <a:spLocks noGrp="1"/>
          </p:cNvSpPr>
          <p:nvPr>
            <p:ph idx="1"/>
          </p:nvPr>
        </p:nvSpPr>
        <p:spPr>
          <a:xfrm>
            <a:off x="533400" y="1196187"/>
            <a:ext cx="10515600" cy="3762851"/>
          </a:xfrm>
        </p:spPr>
        <p:txBody>
          <a:bodyPr wrap="square">
            <a:spAutoFit/>
          </a:bodyPr>
          <a:lstStyle/>
          <a:p>
            <a:pPr>
              <a:spcBef>
                <a:spcPts val="600"/>
              </a:spcBef>
            </a:pPr>
            <a:r>
              <a:rPr lang="en-US" sz="2400" dirty="0"/>
              <a:t>A process with constant feedbacks for changes and improvements!</a:t>
            </a:r>
          </a:p>
        </p:txBody>
      </p:sp>
      <p:pic>
        <p:nvPicPr>
          <p:cNvPr id="5122" name="Picture 2" descr="The flow chart shows the following in sequence:&#10;• Step 1: Collect, organize and format the data &#10;• Step 2: Separate data into training, validation, and testing sets&#10;• Step 3: Decide on a network architecture and structure&#10;• Step 4: Select a learning algorithm&#10;• Step 5: Set network parameters and initialize their values&#10;• Step 6: Initialize weights and start training (and validation) &#10;• Step 7: Stop training, freeze the network weights &#10;• Step 8: Test the trained network. If something in a previous step needs to be changed, go back to that step: &#10;• Back to Step 1: Get more data; reformat data&#10;• Back to Step 2: Re-separate data into subsets&#10;• Back to Step 3: Change network architecture&#10;• Back to Step 4: Change learning algorithm&#10;• Back to Step 5: Change network parameters&#10;• Back to Step 6: Reset and restart the training&#10;• Step 9: Deploy the network for use on unknown new cases. "/>
          <p:cNvPicPr>
            <a:picLocks noChangeAspect="1" noChangeArrowheads="1"/>
          </p:cNvPicPr>
          <p:nvPr/>
        </p:nvPicPr>
        <p:blipFill rotWithShape="1">
          <a:blip r:embed="rId3">
            <a:extLst>
              <a:ext uri="{28A0092B-C50C-407E-A947-70E740481C1C}">
                <a14:useLocalDpi xmlns:a14="http://schemas.microsoft.com/office/drawing/2010/main" val="0"/>
              </a:ext>
            </a:extLst>
          </a:blip>
          <a:srcRect b="2756"/>
          <a:stretch/>
        </p:blipFill>
        <p:spPr bwMode="auto">
          <a:xfrm>
            <a:off x="8297319" y="1684285"/>
            <a:ext cx="2777957" cy="425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99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Java - Chapter 1 - Introduction">
  <a:themeElements>
    <a:clrScheme name="Semicolon - Brand">
      <a:dk1>
        <a:srgbClr val="FF0000"/>
      </a:dk1>
      <a:lt1>
        <a:sysClr val="window" lastClr="FFFFFF"/>
      </a:lt1>
      <a:dk2>
        <a:srgbClr val="FF0000"/>
      </a:dk2>
      <a:lt2>
        <a:srgbClr val="FFF3F3"/>
      </a:lt2>
      <a:accent1>
        <a:srgbClr val="FF6131"/>
      </a:accent1>
      <a:accent2>
        <a:srgbClr val="FFA631"/>
      </a:accent2>
      <a:accent3>
        <a:srgbClr val="38516D"/>
      </a:accent3>
      <a:accent4>
        <a:srgbClr val="F5E232"/>
      </a:accent4>
      <a:accent5>
        <a:srgbClr val="100F5E"/>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 Chapter 1 - Introduction</Template>
  <TotalTime>26315</TotalTime>
  <Words>888</Words>
  <Application>Microsoft Office PowerPoint</Application>
  <PresentationFormat>Widescreen</PresentationFormat>
  <Paragraphs>152</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Verdana</vt:lpstr>
      <vt:lpstr>Wingdings</vt:lpstr>
      <vt:lpstr>Java - Chapter 1 - Introduction</vt:lpstr>
      <vt:lpstr>PowerPoint Presentation</vt:lpstr>
      <vt:lpstr>Learning Objectives</vt:lpstr>
      <vt:lpstr>Introduction to Deep Learning</vt:lpstr>
      <vt:lpstr>Introduction to Deep Learning</vt:lpstr>
      <vt:lpstr>Basics of “Shallow” Learning</vt:lpstr>
      <vt:lpstr>Basics of “Shallow” Learning</vt:lpstr>
      <vt:lpstr>Basics of “Shallow” Learning</vt:lpstr>
      <vt:lpstr>Elements of an Artificial Neural Network</vt:lpstr>
      <vt:lpstr>Process of Developing Neural-Network Based Systems </vt:lpstr>
      <vt:lpstr>Learning Process in A N N</vt:lpstr>
      <vt:lpstr>Backpropagation for A N N Training</vt:lpstr>
      <vt:lpstr>Backpropagation for A N N Training</vt:lpstr>
      <vt:lpstr>Illuminating the Black Box of A N N</vt:lpstr>
      <vt:lpstr>Deep Neural Networks</vt:lpstr>
      <vt:lpstr>Deep Neural Networks</vt:lpstr>
      <vt:lpstr>Convolutional “Deep” Neural Networks </vt:lpstr>
      <vt:lpstr>Convolution Function</vt:lpstr>
      <vt:lpstr>Recurrent Neural Networks (R N N)</vt:lpstr>
      <vt:lpstr>Long Short-Term Memory (L S T M)</vt:lpstr>
      <vt:lpstr>Deep Learning Frameworks</vt:lpstr>
      <vt:lpstr>Cognitive Computing</vt:lpstr>
      <vt:lpstr>Cognitive Computing</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Sam</cp:lastModifiedBy>
  <cp:revision>4670</cp:revision>
  <dcterms:created xsi:type="dcterms:W3CDTF">2014-07-14T20:04:21Z</dcterms:created>
  <dcterms:modified xsi:type="dcterms:W3CDTF">2021-12-11T11:24:27Z</dcterms:modified>
</cp:coreProperties>
</file>