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Spectral"/>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Spectral-bold.fntdata"/><Relationship Id="rId41" Type="http://schemas.openxmlformats.org/officeDocument/2006/relationships/font" Target="fonts/Spectral-regular.fntdata"/><Relationship Id="rId22" Type="http://schemas.openxmlformats.org/officeDocument/2006/relationships/slide" Target="slides/slide17.xml"/><Relationship Id="rId44" Type="http://schemas.openxmlformats.org/officeDocument/2006/relationships/font" Target="fonts/Spectral-boldItalic.fntdata"/><Relationship Id="rId21" Type="http://schemas.openxmlformats.org/officeDocument/2006/relationships/slide" Target="slides/slide16.xml"/><Relationship Id="rId43" Type="http://schemas.openxmlformats.org/officeDocument/2006/relationships/font" Target="fonts/Spectral-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6b39aa4f8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6b39aa4f8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6b39aa4f8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6b39aa4f8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b39aa4f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b39aa4f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b39aa4f8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b39aa4f8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b39aa4f8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b39aa4f8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b39aa4f8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b39aa4f8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b39aa4f8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b39aa4f8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b39aa4f8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b39aa4f8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6b39aa4f8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6b39aa4f8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b39aa4f8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b39aa4f8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6b39aa4f8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6b39aa4f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b8949ca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b8949ca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b39aa4f8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b39aa4f8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6b39aa4f8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6b39aa4f8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b8949ca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b8949c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b8949ca9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b8949ca9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b8949ca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4b8949ca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b8949ca9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4b8949ca9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4b8949ca9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4b8949ca9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4b8949ca9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4b8949ca9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b8949ca9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b8949ca9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6b39aa4f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6b39aa4f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b8949ca9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4b8949ca9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4b8949ca9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4b8949ca9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6b39aa4f8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6b39aa4f8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6b39aa4f8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6b39aa4f8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b39aa4f8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b39aa4f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b39aa4f8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b39aa4f8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b39aa4f8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b39aa4f8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6b39aa4f8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6b39aa4f8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displayr.com/what-is-hierarchical-clustering/" TargetMode="External"/><Relationship Id="rId4" Type="http://schemas.openxmlformats.org/officeDocument/2006/relationships/image" Target="../media/image5.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706775"/>
            <a:ext cx="3857100" cy="169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FF0000"/>
                </a:solidFill>
                <a:latin typeface="Spectral"/>
                <a:ea typeface="Spectral"/>
                <a:cs typeface="Spectral"/>
                <a:sym typeface="Spectral"/>
              </a:rPr>
              <a:t>Introduction to Clustering</a:t>
            </a:r>
            <a:endParaRPr b="1">
              <a:solidFill>
                <a:srgbClr val="FF0000"/>
              </a:solidFill>
              <a:latin typeface="Spectral"/>
              <a:ea typeface="Spectral"/>
              <a:cs typeface="Spectral"/>
              <a:sym typeface="Spectral"/>
            </a:endParaRPr>
          </a:p>
        </p:txBody>
      </p:sp>
      <p:pic>
        <p:nvPicPr>
          <p:cNvPr id="55" name="Google Shape;55;p13"/>
          <p:cNvPicPr preferRelativeResize="0"/>
          <p:nvPr/>
        </p:nvPicPr>
        <p:blipFill>
          <a:blip r:embed="rId3">
            <a:alphaModFix/>
          </a:blip>
          <a:stretch>
            <a:fillRect/>
          </a:stretch>
        </p:blipFill>
        <p:spPr>
          <a:xfrm>
            <a:off x="739800" y="228600"/>
            <a:ext cx="552450" cy="561975"/>
          </a:xfrm>
          <a:prstGeom prst="rect">
            <a:avLst/>
          </a:prstGeom>
          <a:noFill/>
          <a:ln>
            <a:noFill/>
          </a:ln>
        </p:spPr>
      </p:pic>
      <p:pic>
        <p:nvPicPr>
          <p:cNvPr id="56" name="Google Shape;56;p13"/>
          <p:cNvPicPr preferRelativeResize="0"/>
          <p:nvPr/>
        </p:nvPicPr>
        <p:blipFill>
          <a:blip r:embed="rId4">
            <a:alphaModFix/>
          </a:blip>
          <a:stretch>
            <a:fillRect/>
          </a:stretch>
        </p:blipFill>
        <p:spPr>
          <a:xfrm>
            <a:off x="5845200" y="0"/>
            <a:ext cx="1647825" cy="2219325"/>
          </a:xfrm>
          <a:prstGeom prst="rect">
            <a:avLst/>
          </a:prstGeom>
          <a:noFill/>
          <a:ln>
            <a:noFill/>
          </a:ln>
        </p:spPr>
      </p:pic>
      <p:pic>
        <p:nvPicPr>
          <p:cNvPr id="57" name="Google Shape;57;p13"/>
          <p:cNvPicPr preferRelativeResize="0"/>
          <p:nvPr/>
        </p:nvPicPr>
        <p:blipFill>
          <a:blip r:embed="rId5">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Working of Clustering Algorithm</a:t>
            </a:r>
            <a:endParaRPr b="1">
              <a:solidFill>
                <a:srgbClr val="FF0000"/>
              </a:solidFill>
              <a:latin typeface="Spectral"/>
              <a:ea typeface="Spectral"/>
              <a:cs typeface="Spectral"/>
              <a:sym typeface="Spectral"/>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en" sz="1350">
                <a:solidFill>
                  <a:srgbClr val="FF0000"/>
                </a:solidFill>
                <a:highlight>
                  <a:srgbClr val="FFFFFF"/>
                </a:highlight>
                <a:latin typeface="Spectral"/>
                <a:ea typeface="Spectral"/>
                <a:cs typeface="Spectral"/>
                <a:sym typeface="Spectral"/>
              </a:rPr>
              <a:t>Each observation is treated as a separate cluster in hierarchical clustering. After that, it repeats the next two steps: </a:t>
            </a:r>
            <a:endParaRPr sz="1350">
              <a:solidFill>
                <a:srgbClr val="FF0000"/>
              </a:solidFill>
              <a:highlight>
                <a:srgbClr val="FFFFFF"/>
              </a:highlight>
              <a:latin typeface="Spectral"/>
              <a:ea typeface="Spectral"/>
              <a:cs typeface="Spectral"/>
              <a:sym typeface="Spectral"/>
            </a:endParaRPr>
          </a:p>
          <a:p>
            <a:pPr indent="-304800" lvl="0" marL="457200" rtl="0" algn="just">
              <a:lnSpc>
                <a:spcPct val="115000"/>
              </a:lnSpc>
              <a:spcBef>
                <a:spcPts val="0"/>
              </a:spcBef>
              <a:spcAft>
                <a:spcPts val="0"/>
              </a:spcAft>
              <a:buClr>
                <a:srgbClr val="FF0000"/>
              </a:buClr>
              <a:buSzPts val="1200"/>
              <a:buFont typeface="Spectral"/>
              <a:buAutoNum type="arabicPeriod"/>
            </a:pPr>
            <a:r>
              <a:rPr lang="en" sz="1350">
                <a:solidFill>
                  <a:srgbClr val="FF0000"/>
                </a:solidFill>
                <a:highlight>
                  <a:srgbClr val="FFFFFF"/>
                </a:highlight>
                <a:latin typeface="Spectral"/>
                <a:ea typeface="Spectral"/>
                <a:cs typeface="Spectral"/>
                <a:sym typeface="Spectral"/>
              </a:rPr>
              <a:t> Finds the two clusters that are the closest together (using distance measures)</a:t>
            </a:r>
            <a:endParaRPr sz="1350">
              <a:solidFill>
                <a:srgbClr val="FF0000"/>
              </a:solidFill>
              <a:highlight>
                <a:srgbClr val="FFFFFF"/>
              </a:highlight>
              <a:latin typeface="Spectral"/>
              <a:ea typeface="Spectral"/>
              <a:cs typeface="Spectral"/>
              <a:sym typeface="Spectral"/>
            </a:endParaRPr>
          </a:p>
          <a:p>
            <a:pPr indent="-304800" lvl="0" marL="457200" rtl="0" algn="just">
              <a:lnSpc>
                <a:spcPct val="115000"/>
              </a:lnSpc>
              <a:spcBef>
                <a:spcPts val="1200"/>
              </a:spcBef>
              <a:spcAft>
                <a:spcPts val="0"/>
              </a:spcAft>
              <a:buClr>
                <a:srgbClr val="FF0000"/>
              </a:buClr>
              <a:buSzPts val="1200"/>
              <a:buFont typeface="Spectral"/>
              <a:buAutoNum type="arabicPeriod"/>
            </a:pPr>
            <a:r>
              <a:rPr lang="en" sz="1350">
                <a:solidFill>
                  <a:srgbClr val="FF0000"/>
                </a:solidFill>
                <a:highlight>
                  <a:srgbClr val="FFFFFF"/>
                </a:highlight>
                <a:latin typeface="Spectral"/>
                <a:ea typeface="Spectral"/>
                <a:cs typeface="Spectral"/>
                <a:sym typeface="Spectral"/>
              </a:rPr>
              <a:t> Combines the two clusters that are the most similar. This iterative process is repeated until all of the clusters have been integrated</a:t>
            </a:r>
            <a:endParaRPr sz="1350">
              <a:solidFill>
                <a:srgbClr val="FF0000"/>
              </a:solidFill>
              <a:highlight>
                <a:srgbClr val="FFFFFF"/>
              </a:highlight>
              <a:latin typeface="Spectral"/>
              <a:ea typeface="Spectral"/>
              <a:cs typeface="Spectral"/>
              <a:sym typeface="Spectral"/>
            </a:endParaRPr>
          </a:p>
          <a:p>
            <a:pPr indent="0" lvl="0" marL="0" rtl="0" algn="just">
              <a:lnSpc>
                <a:spcPct val="115000"/>
              </a:lnSpc>
              <a:spcBef>
                <a:spcPts val="1200"/>
              </a:spcBef>
              <a:spcAft>
                <a:spcPts val="1200"/>
              </a:spcAft>
              <a:buNone/>
            </a:pPr>
            <a:r>
              <a:rPr lang="en" sz="1350">
                <a:solidFill>
                  <a:srgbClr val="FF0000"/>
                </a:solidFill>
                <a:highlight>
                  <a:srgbClr val="FFFFFF"/>
                </a:highlight>
                <a:latin typeface="Spectral"/>
                <a:ea typeface="Spectral"/>
                <a:cs typeface="Spectral"/>
                <a:sym typeface="Spectral"/>
              </a:rPr>
              <a:t>In it, there is one cluster that after combining with data points closest to it, starts getting bigger. The same cluster gets bigger as long as all the data points are inside a single cluster. After this, the cluster is divided with the development of the dendrogram as per our desired problem.</a:t>
            </a:r>
            <a:endParaRPr sz="1350">
              <a:solidFill>
                <a:srgbClr val="FF0000"/>
              </a:solidFill>
              <a:highlight>
                <a:srgbClr val="FFFFFF"/>
              </a:highlight>
              <a:latin typeface="Spectral"/>
              <a:ea typeface="Spectral"/>
              <a:cs typeface="Spectral"/>
              <a:sym typeface="Spectral"/>
            </a:endParaRPr>
          </a:p>
        </p:txBody>
      </p:sp>
      <p:pic>
        <p:nvPicPr>
          <p:cNvPr id="120" name="Google Shape;120;p22"/>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Dendrogram</a:t>
            </a:r>
            <a:endParaRPr b="1">
              <a:solidFill>
                <a:srgbClr val="FF0000"/>
              </a:solidFill>
              <a:latin typeface="Spectral"/>
              <a:ea typeface="Spectral"/>
              <a:cs typeface="Spectral"/>
              <a:sym typeface="Spectral"/>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400">
                <a:solidFill>
                  <a:srgbClr val="FF0000"/>
                </a:solidFill>
                <a:highlight>
                  <a:srgbClr val="FFFFFF"/>
                </a:highlight>
                <a:latin typeface="Spectral"/>
                <a:ea typeface="Spectral"/>
                <a:cs typeface="Spectral"/>
                <a:sym typeface="Spectral"/>
              </a:rPr>
              <a:t>A dendrogram is a diagram that shows the hierarchical relationship between objects. It is most commonly created as an output from </a:t>
            </a:r>
            <a:r>
              <a:rPr lang="en" sz="1400">
                <a:solidFill>
                  <a:srgbClr val="FF0000"/>
                </a:solidFill>
                <a:highlight>
                  <a:srgbClr val="FFFFFF"/>
                </a:highlight>
                <a:uFill>
                  <a:noFill/>
                </a:uFill>
                <a:latin typeface="Spectral"/>
                <a:ea typeface="Spectral"/>
                <a:cs typeface="Spectral"/>
                <a:sym typeface="Spectral"/>
                <a:hlinkClick r:id="rId3">
                  <a:extLst>
                    <a:ext uri="{A12FA001-AC4F-418D-AE19-62706E023703}">
                      <ahyp:hlinkClr val="tx"/>
                    </a:ext>
                  </a:extLst>
                </a:hlinkClick>
              </a:rPr>
              <a:t>hierarchical clustering</a:t>
            </a:r>
            <a:r>
              <a:rPr lang="en" sz="1400">
                <a:solidFill>
                  <a:srgbClr val="FF0000"/>
                </a:solidFill>
                <a:highlight>
                  <a:srgbClr val="FFFFFF"/>
                </a:highlight>
                <a:latin typeface="Spectral"/>
                <a:ea typeface="Spectral"/>
                <a:cs typeface="Spectral"/>
                <a:sym typeface="Spectral"/>
              </a:rPr>
              <a:t>. </a:t>
            </a:r>
            <a:r>
              <a:rPr lang="en" sz="1400">
                <a:solidFill>
                  <a:srgbClr val="0B5394"/>
                </a:solidFill>
                <a:highlight>
                  <a:srgbClr val="FFFFFF"/>
                </a:highlight>
                <a:latin typeface="Spectral"/>
                <a:ea typeface="Spectral"/>
                <a:cs typeface="Spectral"/>
                <a:sym typeface="Spectral"/>
              </a:rPr>
              <a:t>The main use of a dendrogram is to work out the best way to allocate objects to clusters.</a:t>
            </a:r>
            <a:r>
              <a:rPr lang="en" sz="1400">
                <a:solidFill>
                  <a:srgbClr val="FF0000"/>
                </a:solidFill>
                <a:highlight>
                  <a:srgbClr val="FFFFFF"/>
                </a:highlight>
                <a:latin typeface="Spectral"/>
                <a:ea typeface="Spectral"/>
                <a:cs typeface="Spectral"/>
                <a:sym typeface="Spectral"/>
              </a:rPr>
              <a:t> The dendrogram below shows the hierarchical clustering of six observations shown on the scatterplot to the left.</a:t>
            </a:r>
            <a:endParaRPr sz="1400">
              <a:solidFill>
                <a:srgbClr val="FF0000"/>
              </a:solidFill>
              <a:highlight>
                <a:srgbClr val="FFFFFF"/>
              </a:highlight>
              <a:latin typeface="Spectral"/>
              <a:ea typeface="Spectral"/>
              <a:cs typeface="Spectral"/>
              <a:sym typeface="Spectral"/>
            </a:endParaRPr>
          </a:p>
        </p:txBody>
      </p:sp>
      <p:pic>
        <p:nvPicPr>
          <p:cNvPr id="127" name="Google Shape;127;p23"/>
          <p:cNvPicPr preferRelativeResize="0"/>
          <p:nvPr/>
        </p:nvPicPr>
        <p:blipFill>
          <a:blip r:embed="rId4">
            <a:alphaModFix/>
          </a:blip>
          <a:stretch>
            <a:fillRect/>
          </a:stretch>
        </p:blipFill>
        <p:spPr>
          <a:xfrm>
            <a:off x="1624013" y="2395538"/>
            <a:ext cx="5438775" cy="2181225"/>
          </a:xfrm>
          <a:prstGeom prst="rect">
            <a:avLst/>
          </a:prstGeom>
          <a:noFill/>
          <a:ln>
            <a:noFill/>
          </a:ln>
        </p:spPr>
      </p:pic>
      <p:pic>
        <p:nvPicPr>
          <p:cNvPr id="128" name="Google Shape;128;p23"/>
          <p:cNvPicPr preferRelativeResize="0"/>
          <p:nvPr/>
        </p:nvPicPr>
        <p:blipFill>
          <a:blip r:embed="rId5">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Interpreting </a:t>
            </a:r>
            <a:r>
              <a:rPr b="1" lang="en" sz="2400">
                <a:solidFill>
                  <a:srgbClr val="FF0000"/>
                </a:solidFill>
                <a:highlight>
                  <a:srgbClr val="FFFFFF"/>
                </a:highlight>
                <a:latin typeface="Spectral"/>
                <a:ea typeface="Spectral"/>
                <a:cs typeface="Spectral"/>
                <a:sym typeface="Spectral"/>
              </a:rPr>
              <a:t>Dendrogram</a:t>
            </a:r>
            <a:r>
              <a:rPr b="1" lang="en">
                <a:solidFill>
                  <a:srgbClr val="FF0000"/>
                </a:solidFill>
                <a:latin typeface="Spectral"/>
                <a:ea typeface="Spectral"/>
                <a:cs typeface="Spectral"/>
                <a:sym typeface="Spectral"/>
              </a:rPr>
              <a:t> </a:t>
            </a:r>
            <a:endParaRPr b="1">
              <a:solidFill>
                <a:srgbClr val="FF0000"/>
              </a:solidFill>
              <a:latin typeface="Spectral"/>
              <a:ea typeface="Spectral"/>
              <a:cs typeface="Spectral"/>
              <a:sym typeface="Spectral"/>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FF0000"/>
                </a:solidFill>
                <a:highlight>
                  <a:srgbClr val="FFFFFF"/>
                </a:highlight>
                <a:latin typeface="Spectral"/>
                <a:ea typeface="Spectral"/>
                <a:cs typeface="Spectral"/>
                <a:sym typeface="Spectral"/>
              </a:rPr>
              <a:t>The key to interpreting a dendrogram is to focus on the height at which any two objects are joined together. In the example above, we can see that E and F are most similar, as the height of the link that joins them together is the smallest. The next two most similar objects are A and B.</a:t>
            </a:r>
            <a:endParaRPr sz="1400">
              <a:solidFill>
                <a:srgbClr val="FF0000"/>
              </a:solidFill>
              <a:highlight>
                <a:srgbClr val="FFFFFF"/>
              </a:highlight>
              <a:latin typeface="Spectral"/>
              <a:ea typeface="Spectral"/>
              <a:cs typeface="Spectral"/>
              <a:sym typeface="Spectral"/>
            </a:endParaRPr>
          </a:p>
          <a:p>
            <a:pPr indent="0" lvl="0" marL="0" rtl="0" algn="just">
              <a:spcBef>
                <a:spcPts val="1200"/>
              </a:spcBef>
              <a:spcAft>
                <a:spcPts val="0"/>
              </a:spcAft>
              <a:buNone/>
            </a:pPr>
            <a:r>
              <a:rPr lang="en" sz="1400">
                <a:solidFill>
                  <a:srgbClr val="FF0000"/>
                </a:solidFill>
                <a:highlight>
                  <a:srgbClr val="FFFFFF"/>
                </a:highlight>
                <a:latin typeface="Spectral"/>
                <a:ea typeface="Spectral"/>
                <a:cs typeface="Spectral"/>
                <a:sym typeface="Spectral"/>
              </a:rPr>
              <a:t>In the dendrogram above, the height of the dendrogram indicates the order in which the clusters were joined. A more informative dendrogram can be created where the heights reflect the distance between the clusters as is shown below. In this case, the dendrogram shows us that the big difference between clusters is between the cluster of A and B versus that of C, D, E, and F.</a:t>
            </a:r>
            <a:endParaRPr sz="1400">
              <a:solidFill>
                <a:srgbClr val="FF0000"/>
              </a:solidFill>
              <a:highlight>
                <a:srgbClr val="FFFFFF"/>
              </a:highlight>
              <a:latin typeface="Spectral"/>
              <a:ea typeface="Spectral"/>
              <a:cs typeface="Spectral"/>
              <a:sym typeface="Spectral"/>
            </a:endParaRPr>
          </a:p>
          <a:p>
            <a:pPr indent="0" lvl="0" marL="0" rtl="0" algn="just">
              <a:spcBef>
                <a:spcPts val="1200"/>
              </a:spcBef>
              <a:spcAft>
                <a:spcPts val="1200"/>
              </a:spcAft>
              <a:buNone/>
            </a:pPr>
            <a:r>
              <a:rPr lang="en" sz="1400">
                <a:solidFill>
                  <a:srgbClr val="FF0000"/>
                </a:solidFill>
                <a:highlight>
                  <a:srgbClr val="FFFFFF"/>
                </a:highlight>
                <a:latin typeface="Spectral"/>
                <a:ea typeface="Spectral"/>
                <a:cs typeface="Spectral"/>
                <a:sym typeface="Spectral"/>
              </a:rPr>
              <a:t>For example, the dendrogram suggests that C and D are much closer to each other than is C to B, but the original data (shown in the scatterplot), shows us that this is not true. To use some jargon, a dendrogram is only accurate when data satisfies the </a:t>
            </a:r>
            <a:r>
              <a:rPr i="1" lang="en" sz="1400">
                <a:solidFill>
                  <a:srgbClr val="FF0000"/>
                </a:solidFill>
                <a:highlight>
                  <a:srgbClr val="FFFFFF"/>
                </a:highlight>
                <a:latin typeface="Spectral"/>
                <a:ea typeface="Spectral"/>
                <a:cs typeface="Spectral"/>
                <a:sym typeface="Spectral"/>
              </a:rPr>
              <a:t>ultrametric tree inequality, </a:t>
            </a:r>
            <a:r>
              <a:rPr lang="en" sz="1400">
                <a:solidFill>
                  <a:srgbClr val="FF0000"/>
                </a:solidFill>
                <a:highlight>
                  <a:srgbClr val="FFFFFF"/>
                </a:highlight>
                <a:latin typeface="Spectral"/>
                <a:ea typeface="Spectral"/>
                <a:cs typeface="Spectral"/>
                <a:sym typeface="Spectral"/>
              </a:rPr>
              <a:t>and this is unlikely for any real-world data.</a:t>
            </a:r>
            <a:endParaRPr sz="1400">
              <a:solidFill>
                <a:srgbClr val="FF0000"/>
              </a:solidFill>
              <a:highlight>
                <a:srgbClr val="FFFFFF"/>
              </a:highlight>
              <a:latin typeface="Spectral"/>
              <a:ea typeface="Spectral"/>
              <a:cs typeface="Spectral"/>
              <a:sym typeface="Spectral"/>
            </a:endParaRPr>
          </a:p>
        </p:txBody>
      </p:sp>
      <p:pic>
        <p:nvPicPr>
          <p:cNvPr id="135" name="Google Shape;135;p24"/>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Common Terms in Dendrogram</a:t>
            </a:r>
            <a:endParaRPr b="1">
              <a:solidFill>
                <a:srgbClr val="FF0000"/>
              </a:solidFill>
              <a:latin typeface="Spectral"/>
              <a:ea typeface="Spectral"/>
              <a:cs typeface="Spectral"/>
              <a:sym typeface="Spectral"/>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400">
                <a:solidFill>
                  <a:srgbClr val="FF0000"/>
                </a:solidFill>
                <a:latin typeface="Spectral"/>
                <a:ea typeface="Spectral"/>
                <a:cs typeface="Spectral"/>
                <a:sym typeface="Spectral"/>
              </a:rPr>
              <a:t>Clade</a:t>
            </a:r>
            <a:r>
              <a:rPr lang="en" sz="1400">
                <a:solidFill>
                  <a:srgbClr val="FF0000"/>
                </a:solidFill>
                <a:latin typeface="Spectral"/>
                <a:ea typeface="Spectral"/>
                <a:cs typeface="Spectral"/>
                <a:sym typeface="Spectral"/>
              </a:rPr>
              <a:t>: this is refer to as the </a:t>
            </a:r>
            <a:r>
              <a:rPr lang="en" sz="1400">
                <a:solidFill>
                  <a:srgbClr val="FF0000"/>
                </a:solidFill>
                <a:latin typeface="Spectral"/>
                <a:ea typeface="Spectral"/>
                <a:cs typeface="Spectral"/>
                <a:sym typeface="Spectral"/>
              </a:rPr>
              <a:t>branch. </a:t>
            </a:r>
            <a:r>
              <a:rPr lang="en" sz="1400">
                <a:solidFill>
                  <a:srgbClr val="FF0000"/>
                </a:solidFill>
                <a:latin typeface="Spectral"/>
                <a:ea typeface="Spectral"/>
                <a:cs typeface="Spectral"/>
                <a:sym typeface="Spectral"/>
              </a:rPr>
              <a:t>The arrangement of the clades tells us which leaves are most similar to each other. The height of the branch points indicates how similar or different they are from each other: the greater the height, the greater the difference.</a:t>
            </a:r>
            <a:endParaRPr sz="1400">
              <a:solidFill>
                <a:srgbClr val="FF0000"/>
              </a:solidFill>
              <a:latin typeface="Spectral"/>
              <a:ea typeface="Spectral"/>
              <a:cs typeface="Spectral"/>
              <a:sym typeface="Spectral"/>
            </a:endParaRPr>
          </a:p>
          <a:p>
            <a:pPr indent="0" lvl="0" marL="0" rtl="0" algn="just">
              <a:spcBef>
                <a:spcPts val="1200"/>
              </a:spcBef>
              <a:spcAft>
                <a:spcPts val="0"/>
              </a:spcAft>
              <a:buNone/>
            </a:pPr>
            <a:r>
              <a:rPr lang="en" sz="1400">
                <a:solidFill>
                  <a:srgbClr val="FF0000"/>
                </a:solidFill>
                <a:latin typeface="Spectral"/>
                <a:ea typeface="Spectral"/>
                <a:cs typeface="Spectral"/>
                <a:sym typeface="Spectral"/>
              </a:rPr>
              <a:t>Clades can have just one leaf (these are called </a:t>
            </a:r>
            <a:r>
              <a:rPr b="1" lang="en" sz="1400">
                <a:solidFill>
                  <a:srgbClr val="FF0000"/>
                </a:solidFill>
                <a:latin typeface="Spectral"/>
                <a:ea typeface="Spectral"/>
                <a:cs typeface="Spectral"/>
                <a:sym typeface="Spectral"/>
              </a:rPr>
              <a:t>simplicifolious,</a:t>
            </a:r>
            <a:r>
              <a:rPr lang="en" sz="1400">
                <a:solidFill>
                  <a:srgbClr val="FF0000"/>
                </a:solidFill>
                <a:latin typeface="Spectral"/>
                <a:ea typeface="Spectral"/>
                <a:cs typeface="Spectral"/>
                <a:sym typeface="Spectral"/>
              </a:rPr>
              <a:t> a term from botany that means “</a:t>
            </a:r>
            <a:r>
              <a:rPr lang="en" sz="1400">
                <a:solidFill>
                  <a:srgbClr val="FF0000"/>
                </a:solidFill>
                <a:latin typeface="Spectral"/>
                <a:ea typeface="Spectral"/>
                <a:cs typeface="Spectral"/>
                <a:sym typeface="Spectral"/>
              </a:rPr>
              <a:t>single leafed</a:t>
            </a:r>
            <a:r>
              <a:rPr lang="en" sz="1400">
                <a:solidFill>
                  <a:srgbClr val="FF0000"/>
                </a:solidFill>
                <a:latin typeface="Spectral"/>
                <a:ea typeface="Spectral"/>
                <a:cs typeface="Spectral"/>
                <a:sym typeface="Spectral"/>
              </a:rPr>
              <a:t>”) or they can have more than one. Two-leaved clades are bifolious, three-leaved are </a:t>
            </a:r>
            <a:r>
              <a:rPr lang="en" sz="1400">
                <a:solidFill>
                  <a:srgbClr val="FF0000"/>
                </a:solidFill>
                <a:latin typeface="Spectral"/>
                <a:ea typeface="Spectral"/>
                <a:cs typeface="Spectral"/>
                <a:sym typeface="Spectral"/>
              </a:rPr>
              <a:t>trifolius</a:t>
            </a:r>
            <a:r>
              <a:rPr lang="en" sz="1400">
                <a:solidFill>
                  <a:srgbClr val="FF0000"/>
                </a:solidFill>
                <a:latin typeface="Spectral"/>
                <a:ea typeface="Spectral"/>
                <a:cs typeface="Spectral"/>
                <a:sym typeface="Spectral"/>
              </a:rPr>
              <a:t>, and so on. There is no limit to the number of leaves in a clade.</a:t>
            </a:r>
            <a:endParaRPr sz="1400">
              <a:solidFill>
                <a:srgbClr val="FF0000"/>
              </a:solidFill>
              <a:latin typeface="Spectral"/>
              <a:ea typeface="Spectral"/>
              <a:cs typeface="Spectral"/>
              <a:sym typeface="Spectral"/>
            </a:endParaRPr>
          </a:p>
          <a:p>
            <a:pPr indent="0" lvl="0" marL="0" rtl="0" algn="just">
              <a:spcBef>
                <a:spcPts val="1200"/>
              </a:spcBef>
              <a:spcAft>
                <a:spcPts val="0"/>
              </a:spcAft>
              <a:buNone/>
            </a:pPr>
            <a:r>
              <a:rPr b="1" lang="en" sz="1400">
                <a:solidFill>
                  <a:srgbClr val="FF0000"/>
                </a:solidFill>
                <a:latin typeface="Spectral"/>
                <a:ea typeface="Spectral"/>
                <a:cs typeface="Spectral"/>
                <a:sym typeface="Spectral"/>
              </a:rPr>
              <a:t>Leaf</a:t>
            </a:r>
            <a:r>
              <a:rPr lang="en" sz="1400">
                <a:solidFill>
                  <a:srgbClr val="FF0000"/>
                </a:solidFill>
                <a:latin typeface="Spectral"/>
                <a:ea typeface="Spectral"/>
                <a:cs typeface="Spectral"/>
                <a:sym typeface="Spectral"/>
              </a:rPr>
              <a:t>: this is refer to each data points in the set of data you are trying to cluster.</a:t>
            </a:r>
            <a:endParaRPr sz="1400">
              <a:solidFill>
                <a:srgbClr val="FF0000"/>
              </a:solidFill>
              <a:latin typeface="Spectral"/>
              <a:ea typeface="Spectral"/>
              <a:cs typeface="Spectral"/>
              <a:sym typeface="Spectral"/>
            </a:endParaRPr>
          </a:p>
          <a:p>
            <a:pPr indent="0" lvl="0" marL="0" rtl="0" algn="just">
              <a:spcBef>
                <a:spcPts val="1200"/>
              </a:spcBef>
              <a:spcAft>
                <a:spcPts val="0"/>
              </a:spcAft>
              <a:buNone/>
            </a:pPr>
            <a:r>
              <a:rPr b="1" lang="en" sz="1400">
                <a:solidFill>
                  <a:srgbClr val="FF0000"/>
                </a:solidFill>
                <a:latin typeface="Spectral"/>
                <a:ea typeface="Spectral"/>
                <a:cs typeface="Spectral"/>
                <a:sym typeface="Spectral"/>
              </a:rPr>
              <a:t>Singleton</a:t>
            </a:r>
            <a:r>
              <a:rPr lang="en" sz="1400">
                <a:solidFill>
                  <a:srgbClr val="FF0000"/>
                </a:solidFill>
                <a:latin typeface="Spectral"/>
                <a:ea typeface="Spectral"/>
                <a:cs typeface="Spectral"/>
                <a:sym typeface="Spectral"/>
              </a:rPr>
              <a:t>: a clade that intercept with another.</a:t>
            </a:r>
            <a:endParaRPr sz="1400">
              <a:solidFill>
                <a:srgbClr val="FF0000"/>
              </a:solidFill>
              <a:latin typeface="Spectral"/>
              <a:ea typeface="Spectral"/>
              <a:cs typeface="Spectral"/>
              <a:sym typeface="Spectral"/>
            </a:endParaRPr>
          </a:p>
          <a:p>
            <a:pPr indent="0" lvl="0" marL="0" rtl="0" algn="just">
              <a:spcBef>
                <a:spcPts val="1200"/>
              </a:spcBef>
              <a:spcAft>
                <a:spcPts val="1200"/>
              </a:spcAft>
              <a:buNone/>
            </a:pPr>
            <a:r>
              <a:t/>
            </a:r>
            <a:endParaRPr sz="1400">
              <a:solidFill>
                <a:srgbClr val="FF0000"/>
              </a:solidFill>
              <a:latin typeface="Spectral"/>
              <a:ea typeface="Spectral"/>
              <a:cs typeface="Spectral"/>
              <a:sym typeface="Spectral"/>
            </a:endParaRPr>
          </a:p>
        </p:txBody>
      </p:sp>
      <p:pic>
        <p:nvPicPr>
          <p:cNvPr id="142" name="Google Shape;142;p25"/>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Problems Of Hierarchical Clustering</a:t>
            </a:r>
            <a:endParaRPr b="1">
              <a:solidFill>
                <a:srgbClr val="FF0000"/>
              </a:solidFill>
              <a:latin typeface="Spectral"/>
              <a:ea typeface="Spectral"/>
              <a:cs typeface="Spectral"/>
              <a:sym typeface="Spectral"/>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FF0000"/>
                </a:solidFill>
                <a:highlight>
                  <a:schemeClr val="lt1"/>
                </a:highlight>
                <a:latin typeface="Spectral"/>
                <a:ea typeface="Spectral"/>
                <a:cs typeface="Spectral"/>
                <a:sym typeface="Spectral"/>
              </a:rPr>
              <a:t>There is no clear way to really ascertain the number of clusters in a particular hierarchical cluster.</a:t>
            </a:r>
            <a:endParaRPr sz="1400">
              <a:solidFill>
                <a:srgbClr val="FF0000"/>
              </a:solidFill>
              <a:highlight>
                <a:schemeClr val="lt1"/>
              </a:highlight>
              <a:latin typeface="Spectral"/>
              <a:ea typeface="Spectral"/>
              <a:cs typeface="Spectral"/>
              <a:sym typeface="Spectral"/>
            </a:endParaRPr>
          </a:p>
          <a:p>
            <a:pPr indent="0" lvl="0" marL="0" rtl="0" algn="just">
              <a:spcBef>
                <a:spcPts val="0"/>
              </a:spcBef>
              <a:spcAft>
                <a:spcPts val="0"/>
              </a:spcAft>
              <a:buNone/>
            </a:pPr>
            <a:r>
              <a:rPr lang="en" sz="1400">
                <a:solidFill>
                  <a:srgbClr val="FF0000"/>
                </a:solidFill>
                <a:highlight>
                  <a:schemeClr val="lt1"/>
                </a:highlight>
                <a:latin typeface="Spectral"/>
                <a:ea typeface="Spectral"/>
                <a:cs typeface="Spectral"/>
                <a:sym typeface="Spectral"/>
              </a:rPr>
              <a:t>One of the problems with hierarchical clustering is that </a:t>
            </a:r>
            <a:r>
              <a:rPr b="1" lang="en" sz="1400">
                <a:solidFill>
                  <a:srgbClr val="FF0000"/>
                </a:solidFill>
                <a:highlight>
                  <a:schemeClr val="lt1"/>
                </a:highlight>
                <a:latin typeface="Spectral"/>
                <a:ea typeface="Spectral"/>
                <a:cs typeface="Spectral"/>
                <a:sym typeface="Spectral"/>
              </a:rPr>
              <a:t>there is no objective way to say how many clusters there are</a:t>
            </a:r>
            <a:r>
              <a:rPr lang="en" sz="1400">
                <a:solidFill>
                  <a:srgbClr val="FF0000"/>
                </a:solidFill>
                <a:highlight>
                  <a:schemeClr val="lt1"/>
                </a:highlight>
                <a:latin typeface="Spectral"/>
                <a:ea typeface="Spectral"/>
                <a:cs typeface="Spectral"/>
                <a:sym typeface="Spectral"/>
              </a:rPr>
              <a:t>. If we cut the single linkage tree at the point shown below, we would say that there are two clusters. However, if we cut the tree lower we might say that there is one cluster and two singletons.</a:t>
            </a:r>
            <a:endParaRPr sz="1400">
              <a:solidFill>
                <a:srgbClr val="FF0000"/>
              </a:solidFill>
              <a:highlight>
                <a:schemeClr val="lt1"/>
              </a:highlight>
              <a:latin typeface="Spectral"/>
              <a:ea typeface="Spectral"/>
              <a:cs typeface="Spectral"/>
              <a:sym typeface="Spectral"/>
            </a:endParaRPr>
          </a:p>
        </p:txBody>
      </p:sp>
      <p:pic>
        <p:nvPicPr>
          <p:cNvPr id="149" name="Google Shape;149;p26"/>
          <p:cNvPicPr preferRelativeResize="0"/>
          <p:nvPr/>
        </p:nvPicPr>
        <p:blipFill>
          <a:blip r:embed="rId3">
            <a:alphaModFix/>
          </a:blip>
          <a:stretch>
            <a:fillRect/>
          </a:stretch>
        </p:blipFill>
        <p:spPr>
          <a:xfrm>
            <a:off x="1061750" y="2436438"/>
            <a:ext cx="1905000" cy="1914525"/>
          </a:xfrm>
          <a:prstGeom prst="rect">
            <a:avLst/>
          </a:prstGeom>
          <a:noFill/>
          <a:ln>
            <a:noFill/>
          </a:ln>
        </p:spPr>
      </p:pic>
      <p:pic>
        <p:nvPicPr>
          <p:cNvPr id="150" name="Google Shape;150;p26"/>
          <p:cNvPicPr preferRelativeResize="0"/>
          <p:nvPr/>
        </p:nvPicPr>
        <p:blipFill>
          <a:blip r:embed="rId4">
            <a:alphaModFix/>
          </a:blip>
          <a:stretch>
            <a:fillRect/>
          </a:stretch>
        </p:blipFill>
        <p:spPr>
          <a:xfrm>
            <a:off x="4251300" y="2498188"/>
            <a:ext cx="1905000" cy="1914525"/>
          </a:xfrm>
          <a:prstGeom prst="rect">
            <a:avLst/>
          </a:prstGeom>
          <a:noFill/>
          <a:ln>
            <a:noFill/>
          </a:ln>
        </p:spPr>
      </p:pic>
      <p:pic>
        <p:nvPicPr>
          <p:cNvPr id="151" name="Google Shape;151;p26"/>
          <p:cNvPicPr preferRelativeResize="0"/>
          <p:nvPr/>
        </p:nvPicPr>
        <p:blipFill>
          <a:blip r:embed="rId5">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Application of Hierarchical Clustering</a:t>
            </a:r>
            <a:endParaRPr b="1">
              <a:solidFill>
                <a:srgbClr val="FF0000"/>
              </a:solidFill>
              <a:latin typeface="Spectral"/>
              <a:ea typeface="Spectral"/>
              <a:cs typeface="Spectral"/>
              <a:sym typeface="Spectral"/>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62500"/>
              </a:lnSpc>
              <a:spcBef>
                <a:spcPts val="0"/>
              </a:spcBef>
              <a:spcAft>
                <a:spcPts val="0"/>
              </a:spcAft>
              <a:buClr>
                <a:srgbClr val="FF0000"/>
              </a:buClr>
              <a:buSzPts val="1400"/>
              <a:buFont typeface="Spectral"/>
              <a:buAutoNum type="arabicPeriod"/>
            </a:pPr>
            <a:r>
              <a:rPr lang="en" sz="1400">
                <a:solidFill>
                  <a:srgbClr val="FF0000"/>
                </a:solidFill>
                <a:highlight>
                  <a:srgbClr val="FFFFFF"/>
                </a:highlight>
                <a:latin typeface="Spectral"/>
                <a:ea typeface="Spectral"/>
                <a:cs typeface="Spectral"/>
                <a:sym typeface="Spectral"/>
              </a:rPr>
              <a:t>Identifying fake news:</a:t>
            </a:r>
            <a:endParaRPr sz="1400">
              <a:solidFill>
                <a:srgbClr val="FF0000"/>
              </a:solidFill>
              <a:highlight>
                <a:srgbClr val="FFFFFF"/>
              </a:highlight>
              <a:latin typeface="Spectral"/>
              <a:ea typeface="Spectral"/>
              <a:cs typeface="Spectral"/>
              <a:sym typeface="Spectral"/>
            </a:endParaRPr>
          </a:p>
          <a:p>
            <a:pPr indent="-317500" lvl="0" marL="457200" rtl="0" algn="l">
              <a:lnSpc>
                <a:spcPct val="162500"/>
              </a:lnSpc>
              <a:spcBef>
                <a:spcPts val="0"/>
              </a:spcBef>
              <a:spcAft>
                <a:spcPts val="0"/>
              </a:spcAft>
              <a:buClr>
                <a:srgbClr val="FF0000"/>
              </a:buClr>
              <a:buSzPts val="1400"/>
              <a:buFont typeface="Spectral"/>
              <a:buAutoNum type="arabicPeriod"/>
            </a:pPr>
            <a:r>
              <a:rPr lang="en" sz="1400">
                <a:solidFill>
                  <a:srgbClr val="FF0000"/>
                </a:solidFill>
                <a:highlight>
                  <a:srgbClr val="FFFFFF"/>
                </a:highlight>
                <a:latin typeface="Spectral"/>
                <a:ea typeface="Spectral"/>
                <a:cs typeface="Spectral"/>
                <a:sym typeface="Spectral"/>
              </a:rPr>
              <a:t>Identifying criminal activity:</a:t>
            </a:r>
            <a:endParaRPr sz="1400">
              <a:solidFill>
                <a:srgbClr val="FF0000"/>
              </a:solidFill>
              <a:highlight>
                <a:srgbClr val="FFFFFF"/>
              </a:highlight>
              <a:latin typeface="Spectral"/>
              <a:ea typeface="Spectral"/>
              <a:cs typeface="Spectral"/>
              <a:sym typeface="Spectral"/>
            </a:endParaRPr>
          </a:p>
          <a:p>
            <a:pPr indent="-317500" lvl="0" marL="457200" rtl="0" algn="l">
              <a:lnSpc>
                <a:spcPct val="162500"/>
              </a:lnSpc>
              <a:spcBef>
                <a:spcPts val="0"/>
              </a:spcBef>
              <a:spcAft>
                <a:spcPts val="0"/>
              </a:spcAft>
              <a:buClr>
                <a:srgbClr val="FF0000"/>
              </a:buClr>
              <a:buSzPts val="1400"/>
              <a:buFont typeface="Spectral"/>
              <a:buAutoNum type="arabicPeriod" startAt="3"/>
            </a:pPr>
            <a:r>
              <a:rPr lang="en" sz="1400">
                <a:solidFill>
                  <a:srgbClr val="FF0000"/>
                </a:solidFill>
                <a:highlight>
                  <a:srgbClr val="FFFFFF"/>
                </a:highlight>
                <a:latin typeface="Spectral"/>
                <a:ea typeface="Spectral"/>
                <a:cs typeface="Spectral"/>
                <a:sym typeface="Spectral"/>
              </a:rPr>
              <a:t>Document Analysis:</a:t>
            </a:r>
            <a:endParaRPr sz="1400">
              <a:solidFill>
                <a:srgbClr val="FF0000"/>
              </a:solidFill>
              <a:highlight>
                <a:srgbClr val="FFFFFF"/>
              </a:highlight>
              <a:latin typeface="Spectral"/>
              <a:ea typeface="Spectral"/>
              <a:cs typeface="Spectral"/>
              <a:sym typeface="Spectral"/>
            </a:endParaRPr>
          </a:p>
          <a:p>
            <a:pPr indent="-317500" lvl="0" marL="457200" rtl="0" algn="l">
              <a:lnSpc>
                <a:spcPct val="162500"/>
              </a:lnSpc>
              <a:spcBef>
                <a:spcPts val="0"/>
              </a:spcBef>
              <a:spcAft>
                <a:spcPts val="0"/>
              </a:spcAft>
              <a:buClr>
                <a:srgbClr val="FF0000"/>
              </a:buClr>
              <a:buSzPts val="1400"/>
              <a:buFont typeface="Spectral"/>
              <a:buAutoNum type="arabicPeriod" startAt="3"/>
            </a:pPr>
            <a:r>
              <a:rPr lang="en" sz="1400">
                <a:solidFill>
                  <a:srgbClr val="FF0000"/>
                </a:solidFill>
                <a:highlight>
                  <a:srgbClr val="FFFFFF"/>
                </a:highlight>
                <a:latin typeface="Spectral"/>
                <a:ea typeface="Spectral"/>
                <a:cs typeface="Spectral"/>
                <a:sym typeface="Spectral"/>
              </a:rPr>
              <a:t>Phylogenetic trees analysis</a:t>
            </a:r>
            <a:endParaRPr sz="1400">
              <a:solidFill>
                <a:srgbClr val="FF0000"/>
              </a:solidFill>
              <a:latin typeface="Spectral"/>
              <a:ea typeface="Spectral"/>
              <a:cs typeface="Spectral"/>
              <a:sym typeface="Spectral"/>
            </a:endParaRPr>
          </a:p>
          <a:p>
            <a:pPr indent="-317500" lvl="0" marL="457200" rtl="0" algn="l">
              <a:lnSpc>
                <a:spcPct val="162500"/>
              </a:lnSpc>
              <a:spcBef>
                <a:spcPts val="0"/>
              </a:spcBef>
              <a:spcAft>
                <a:spcPts val="0"/>
              </a:spcAft>
              <a:buClr>
                <a:srgbClr val="FF0000"/>
              </a:buClr>
              <a:buSzPts val="1400"/>
              <a:buFont typeface="Spectral"/>
              <a:buAutoNum type="arabicPeriod" startAt="5"/>
            </a:pPr>
            <a:r>
              <a:rPr lang="en" sz="1400">
                <a:solidFill>
                  <a:srgbClr val="FF0000"/>
                </a:solidFill>
                <a:highlight>
                  <a:srgbClr val="FFFFFF"/>
                </a:highlight>
                <a:latin typeface="Spectral"/>
                <a:ea typeface="Spectral"/>
                <a:cs typeface="Spectral"/>
                <a:sym typeface="Spectral"/>
              </a:rPr>
              <a:t>Tracking viruses through phylogenetic tree</a:t>
            </a:r>
            <a:endParaRPr sz="1400">
              <a:solidFill>
                <a:srgbClr val="FF0000"/>
              </a:solidFill>
              <a:latin typeface="Spectral"/>
              <a:ea typeface="Spectral"/>
              <a:cs typeface="Spectral"/>
              <a:sym typeface="Spectral"/>
            </a:endParaRPr>
          </a:p>
        </p:txBody>
      </p:sp>
      <p:pic>
        <p:nvPicPr>
          <p:cNvPr id="158" name="Google Shape;158;p27"/>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K-Means Clustering</a:t>
            </a:r>
            <a:endParaRPr b="1">
              <a:solidFill>
                <a:srgbClr val="FF0000"/>
              </a:solidFill>
              <a:latin typeface="Spectral"/>
              <a:ea typeface="Spectral"/>
              <a:cs typeface="Spectral"/>
              <a:sym typeface="Spectral"/>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400">
                <a:solidFill>
                  <a:srgbClr val="FF0000"/>
                </a:solidFill>
                <a:highlight>
                  <a:srgbClr val="FFFFFF"/>
                </a:highlight>
                <a:latin typeface="Spectral"/>
                <a:ea typeface="Spectral"/>
                <a:cs typeface="Spectral"/>
                <a:sym typeface="Spectral"/>
              </a:rPr>
              <a:t>K means is an iterative clustering algorithm that aims to find local maxima in each iteration</a:t>
            </a:r>
            <a:r>
              <a:rPr lang="en" sz="1400">
                <a:solidFill>
                  <a:srgbClr val="FF0000"/>
                </a:solidFill>
                <a:latin typeface="Spectral"/>
                <a:ea typeface="Spectral"/>
                <a:cs typeface="Spectral"/>
                <a:sym typeface="Spectral"/>
              </a:rPr>
              <a:t>. The algorithm works as follow:</a:t>
            </a:r>
            <a:endParaRPr sz="1400">
              <a:solidFill>
                <a:srgbClr val="FF0000"/>
              </a:solidFill>
              <a:latin typeface="Spectral"/>
              <a:ea typeface="Spectral"/>
              <a:cs typeface="Spectral"/>
              <a:sym typeface="Spectral"/>
            </a:endParaRPr>
          </a:p>
          <a:p>
            <a:pPr indent="0" lvl="0" marL="0" rtl="0" algn="just">
              <a:spcBef>
                <a:spcPts val="0"/>
              </a:spcBef>
              <a:spcAft>
                <a:spcPts val="0"/>
              </a:spcAft>
              <a:buClr>
                <a:schemeClr val="dk1"/>
              </a:buClr>
              <a:buSzPts val="1100"/>
              <a:buFont typeface="Arial"/>
              <a:buNone/>
            </a:pPr>
            <a:r>
              <a:rPr b="1" lang="en" sz="1400">
                <a:solidFill>
                  <a:srgbClr val="FF0000"/>
                </a:solidFill>
                <a:latin typeface="Spectral"/>
                <a:ea typeface="Spectral"/>
                <a:cs typeface="Spectral"/>
                <a:sym typeface="Spectral"/>
              </a:rPr>
              <a:t>Step 1</a:t>
            </a:r>
            <a:r>
              <a:rPr lang="en" sz="1400">
                <a:solidFill>
                  <a:srgbClr val="FF0000"/>
                </a:solidFill>
                <a:latin typeface="Spectral"/>
                <a:ea typeface="Spectral"/>
                <a:cs typeface="Spectral"/>
                <a:sym typeface="Spectral"/>
              </a:rPr>
              <a:t>: Choose groups in the feature plan randomly</a:t>
            </a:r>
            <a:endParaRPr sz="1400">
              <a:solidFill>
                <a:srgbClr val="FF0000"/>
              </a:solidFill>
              <a:latin typeface="Spectral"/>
              <a:ea typeface="Spectral"/>
              <a:cs typeface="Spectral"/>
              <a:sym typeface="Spectral"/>
            </a:endParaRPr>
          </a:p>
          <a:p>
            <a:pPr indent="0" lvl="0" marL="0" rtl="0" algn="just">
              <a:spcBef>
                <a:spcPts val="0"/>
              </a:spcBef>
              <a:spcAft>
                <a:spcPts val="0"/>
              </a:spcAft>
              <a:buClr>
                <a:schemeClr val="dk1"/>
              </a:buClr>
              <a:buSzPts val="1100"/>
              <a:buFont typeface="Arial"/>
              <a:buNone/>
            </a:pPr>
            <a:r>
              <a:rPr b="1" lang="en" sz="1400">
                <a:solidFill>
                  <a:srgbClr val="FF0000"/>
                </a:solidFill>
                <a:latin typeface="Spectral"/>
                <a:ea typeface="Spectral"/>
                <a:cs typeface="Spectral"/>
                <a:sym typeface="Spectral"/>
              </a:rPr>
              <a:t>Step 2:</a:t>
            </a:r>
            <a:r>
              <a:rPr lang="en" sz="1400">
                <a:solidFill>
                  <a:srgbClr val="FF0000"/>
                </a:solidFill>
                <a:latin typeface="Spectral"/>
                <a:ea typeface="Spectral"/>
                <a:cs typeface="Spectral"/>
                <a:sym typeface="Spectral"/>
              </a:rPr>
              <a:t> Minimize the distance between the cluster center and the different observations (centroid). It results in groups with observations</a:t>
            </a:r>
            <a:endParaRPr sz="1400">
              <a:solidFill>
                <a:srgbClr val="FF0000"/>
              </a:solidFill>
              <a:latin typeface="Spectral"/>
              <a:ea typeface="Spectral"/>
              <a:cs typeface="Spectral"/>
              <a:sym typeface="Spectral"/>
            </a:endParaRPr>
          </a:p>
          <a:p>
            <a:pPr indent="0" lvl="0" marL="0" rtl="0" algn="just">
              <a:spcBef>
                <a:spcPts val="0"/>
              </a:spcBef>
              <a:spcAft>
                <a:spcPts val="0"/>
              </a:spcAft>
              <a:buClr>
                <a:schemeClr val="dk1"/>
              </a:buClr>
              <a:buSzPts val="1100"/>
              <a:buFont typeface="Arial"/>
              <a:buNone/>
            </a:pPr>
            <a:r>
              <a:rPr b="1" lang="en" sz="1400">
                <a:solidFill>
                  <a:srgbClr val="FF0000"/>
                </a:solidFill>
                <a:latin typeface="Spectral"/>
                <a:ea typeface="Spectral"/>
                <a:cs typeface="Spectral"/>
                <a:sym typeface="Spectral"/>
              </a:rPr>
              <a:t>Step 3</a:t>
            </a:r>
            <a:r>
              <a:rPr lang="en" sz="1400">
                <a:solidFill>
                  <a:srgbClr val="FF0000"/>
                </a:solidFill>
                <a:latin typeface="Spectral"/>
                <a:ea typeface="Spectral"/>
                <a:cs typeface="Spectral"/>
                <a:sym typeface="Spectral"/>
              </a:rPr>
              <a:t>: Shift the initial centroid to the mean of the coordinates within a group.</a:t>
            </a:r>
            <a:endParaRPr sz="1400">
              <a:solidFill>
                <a:srgbClr val="FF0000"/>
              </a:solidFill>
              <a:latin typeface="Spectral"/>
              <a:ea typeface="Spectral"/>
              <a:cs typeface="Spectral"/>
              <a:sym typeface="Spectral"/>
            </a:endParaRPr>
          </a:p>
          <a:p>
            <a:pPr indent="0" lvl="0" marL="0" rtl="0" algn="just">
              <a:spcBef>
                <a:spcPts val="0"/>
              </a:spcBef>
              <a:spcAft>
                <a:spcPts val="0"/>
              </a:spcAft>
              <a:buNone/>
            </a:pPr>
            <a:r>
              <a:rPr b="1" lang="en" sz="1400">
                <a:solidFill>
                  <a:srgbClr val="FF0000"/>
                </a:solidFill>
                <a:latin typeface="Spectral"/>
                <a:ea typeface="Spectral"/>
                <a:cs typeface="Spectral"/>
                <a:sym typeface="Spectral"/>
              </a:rPr>
              <a:t>Step 4</a:t>
            </a:r>
            <a:r>
              <a:rPr lang="en" sz="1400">
                <a:solidFill>
                  <a:srgbClr val="FF0000"/>
                </a:solidFill>
                <a:latin typeface="Spectral"/>
                <a:ea typeface="Spectral"/>
                <a:cs typeface="Spectral"/>
                <a:sym typeface="Spectral"/>
              </a:rPr>
              <a:t>: Minimize the distance according to the new centroids. New boundaries are created. Thus, observations will move from one group to another Repeat until no observation changes groups</a:t>
            </a:r>
            <a:endParaRPr sz="1400">
              <a:solidFill>
                <a:srgbClr val="FF0000"/>
              </a:solidFill>
              <a:latin typeface="Spectral"/>
              <a:ea typeface="Spectral"/>
              <a:cs typeface="Spectral"/>
              <a:sym typeface="Spectral"/>
            </a:endParaRPr>
          </a:p>
        </p:txBody>
      </p:sp>
      <p:pic>
        <p:nvPicPr>
          <p:cNvPr id="165" name="Google Shape;165;p28"/>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K-means Clustering</a:t>
            </a:r>
            <a:endParaRPr b="1">
              <a:solidFill>
                <a:srgbClr val="FF0000"/>
              </a:solidFill>
              <a:latin typeface="Spectral"/>
              <a:ea typeface="Spectral"/>
              <a:cs typeface="Spectral"/>
              <a:sym typeface="Spectral"/>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K-means usually use the Euclidean Distance</a:t>
            </a:r>
            <a:endParaRPr sz="1400">
              <a:solidFill>
                <a:srgbClr val="FF0000"/>
              </a:solidFill>
              <a:latin typeface="Spectral"/>
              <a:ea typeface="Spectral"/>
              <a:cs typeface="Spectral"/>
              <a:sym typeface="Spectral"/>
            </a:endParaRPr>
          </a:p>
          <a:p>
            <a:pPr indent="45720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Distance(xi,yi)= sum(xi-yi)ˆ2</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Different distance measures are available such as the Manhattan distance or </a:t>
            </a:r>
            <a:r>
              <a:rPr lang="en" sz="1400">
                <a:solidFill>
                  <a:srgbClr val="FF0000"/>
                </a:solidFill>
                <a:latin typeface="Spectral"/>
                <a:ea typeface="Spectral"/>
                <a:cs typeface="Spectral"/>
                <a:sym typeface="Spectral"/>
              </a:rPr>
              <a:t>Minkowski</a:t>
            </a:r>
            <a:r>
              <a:rPr lang="en" sz="1400">
                <a:solidFill>
                  <a:srgbClr val="FF0000"/>
                </a:solidFill>
                <a:latin typeface="Spectral"/>
                <a:ea typeface="Spectral"/>
                <a:cs typeface="Spectral"/>
                <a:sym typeface="Spectral"/>
              </a:rPr>
              <a:t> distance.</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Another difficulty found with k-mean is the choice of the number of clusters. However, there is a rule of thumb to select the appropriate number of clusters</a:t>
            </a:r>
            <a:endParaRPr sz="1400">
              <a:solidFill>
                <a:srgbClr val="FF0000"/>
              </a:solidFill>
              <a:latin typeface="Spectral"/>
              <a:ea typeface="Spectral"/>
              <a:cs typeface="Spectral"/>
              <a:sym typeface="Spectral"/>
            </a:endParaRPr>
          </a:p>
          <a:p>
            <a:pPr indent="45720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Cluster (k)= sqrt(2/n)</a:t>
            </a:r>
            <a:endParaRPr sz="1400">
              <a:solidFill>
                <a:srgbClr val="FF0000"/>
              </a:solidFill>
              <a:latin typeface="Spectral"/>
              <a:ea typeface="Spectral"/>
              <a:cs typeface="Spectral"/>
              <a:sym typeface="Spectral"/>
            </a:endParaRPr>
          </a:p>
          <a:p>
            <a:pPr indent="457200" lvl="0" marL="0" rtl="0" algn="l">
              <a:spcBef>
                <a:spcPts val="0"/>
              </a:spcBef>
              <a:spcAft>
                <a:spcPts val="0"/>
              </a:spcAft>
              <a:buNone/>
            </a:pPr>
            <a:r>
              <a:rPr lang="en" sz="1400">
                <a:solidFill>
                  <a:srgbClr val="FF0000"/>
                </a:solidFill>
                <a:latin typeface="Spectral"/>
                <a:ea typeface="Spectral"/>
                <a:cs typeface="Spectral"/>
                <a:sym typeface="Spectral"/>
              </a:rPr>
              <a:t>Where n= the number of observation in the dataset.</a:t>
            </a:r>
            <a:endParaRPr sz="1400">
              <a:solidFill>
                <a:srgbClr val="FF0000"/>
              </a:solidFill>
              <a:latin typeface="Spectral"/>
              <a:ea typeface="Spectral"/>
              <a:cs typeface="Spectral"/>
              <a:sym typeface="Spectral"/>
            </a:endParaRPr>
          </a:p>
        </p:txBody>
      </p:sp>
      <p:pic>
        <p:nvPicPr>
          <p:cNvPr id="172" name="Google Shape;172;p29"/>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Example of K-Means Clustering</a:t>
            </a:r>
            <a:endParaRPr b="1">
              <a:solidFill>
                <a:srgbClr val="FF0000"/>
              </a:solidFill>
              <a:latin typeface="Spectral"/>
              <a:ea typeface="Spectral"/>
              <a:cs typeface="Spectral"/>
              <a:sym typeface="Spectral"/>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1400">
                <a:solidFill>
                  <a:srgbClr val="FF0000"/>
                </a:solidFill>
                <a:latin typeface="Spectral"/>
                <a:ea typeface="Spectral"/>
                <a:cs typeface="Spectral"/>
                <a:sym typeface="Spectral"/>
              </a:rPr>
              <a:t>K means is not suitable for factor variables because it is based on the distance and discrete values do not return meaningful values. Let’s start by loading in the data.</a:t>
            </a:r>
            <a:endParaRPr sz="1400">
              <a:solidFill>
                <a:srgbClr val="FF0000"/>
              </a:solidFill>
              <a:latin typeface="Spectral"/>
              <a:ea typeface="Spectral"/>
              <a:cs typeface="Spectral"/>
              <a:sym typeface="Spectral"/>
            </a:endParaRPr>
          </a:p>
          <a:p>
            <a:pPr indent="0" lvl="0" marL="0" rtl="0" algn="just">
              <a:spcBef>
                <a:spcPts val="1200"/>
              </a:spcBef>
              <a:spcAft>
                <a:spcPts val="0"/>
              </a:spcAft>
              <a:buNone/>
            </a:pPr>
            <a:r>
              <a:rPr lang="en" sz="1400">
                <a:solidFill>
                  <a:srgbClr val="0B5394"/>
                </a:solidFill>
                <a:highlight>
                  <a:srgbClr val="D9EAD3"/>
                </a:highlight>
                <a:latin typeface="Spectral"/>
                <a:ea typeface="Spectral"/>
                <a:cs typeface="Spectral"/>
                <a:sym typeface="Spectral"/>
              </a:rPr>
              <a:t>library(dplyr)</a:t>
            </a:r>
            <a:endParaRPr sz="1400">
              <a:solidFill>
                <a:srgbClr val="0B5394"/>
              </a:solidFill>
              <a:highlight>
                <a:srgbClr val="D9EAD3"/>
              </a:highlight>
              <a:latin typeface="Spectral"/>
              <a:ea typeface="Spectral"/>
              <a:cs typeface="Spectral"/>
              <a:sym typeface="Spectral"/>
            </a:endParaRPr>
          </a:p>
          <a:p>
            <a:pPr indent="0" lvl="0" marL="0" rtl="0" algn="just">
              <a:spcBef>
                <a:spcPts val="1200"/>
              </a:spcBef>
              <a:spcAft>
                <a:spcPts val="0"/>
              </a:spcAft>
              <a:buNone/>
            </a:pPr>
            <a:r>
              <a:rPr lang="en" sz="1400">
                <a:solidFill>
                  <a:srgbClr val="0B5394"/>
                </a:solidFill>
                <a:highlight>
                  <a:srgbClr val="D9EAD3"/>
                </a:highlight>
                <a:latin typeface="Spectral"/>
                <a:ea typeface="Spectral"/>
                <a:cs typeface="Spectral"/>
                <a:sym typeface="Spectral"/>
              </a:rPr>
              <a:t>library(animation)</a:t>
            </a:r>
            <a:endParaRPr sz="1400">
              <a:solidFill>
                <a:srgbClr val="0B5394"/>
              </a:solidFill>
              <a:highlight>
                <a:srgbClr val="D9EAD3"/>
              </a:highlight>
              <a:latin typeface="Spectral"/>
              <a:ea typeface="Spectral"/>
              <a:cs typeface="Spectral"/>
              <a:sym typeface="Spectral"/>
            </a:endParaRPr>
          </a:p>
          <a:p>
            <a:pPr indent="0" lvl="0" marL="0" rtl="0" algn="just">
              <a:spcBef>
                <a:spcPts val="1200"/>
              </a:spcBef>
              <a:spcAft>
                <a:spcPts val="0"/>
              </a:spcAft>
              <a:buNone/>
            </a:pPr>
            <a:r>
              <a:rPr lang="en" sz="1400">
                <a:solidFill>
                  <a:srgbClr val="0B5394"/>
                </a:solidFill>
                <a:highlight>
                  <a:srgbClr val="D9EAD3"/>
                </a:highlight>
                <a:latin typeface="Spectral"/>
                <a:ea typeface="Spectral"/>
                <a:cs typeface="Spectral"/>
                <a:sym typeface="Spectral"/>
              </a:rPr>
              <a:t>PATH &lt;-"https://raw.githubusercontent.com/guru99-edu/R-Programming/master/computers.csv"</a:t>
            </a:r>
            <a:endParaRPr sz="1400">
              <a:solidFill>
                <a:srgbClr val="0B5394"/>
              </a:solidFill>
              <a:highlight>
                <a:srgbClr val="D9EAD3"/>
              </a:highlight>
              <a:latin typeface="Spectral"/>
              <a:ea typeface="Spectral"/>
              <a:cs typeface="Spectral"/>
              <a:sym typeface="Spectral"/>
            </a:endParaRPr>
          </a:p>
          <a:p>
            <a:pPr indent="0" lvl="0" marL="0" rtl="0" algn="just">
              <a:spcBef>
                <a:spcPts val="1200"/>
              </a:spcBef>
              <a:spcAft>
                <a:spcPts val="0"/>
              </a:spcAft>
              <a:buNone/>
            </a:pPr>
            <a:r>
              <a:rPr lang="en" sz="1400">
                <a:solidFill>
                  <a:srgbClr val="0B5394"/>
                </a:solidFill>
                <a:highlight>
                  <a:srgbClr val="D9EAD3"/>
                </a:highlight>
                <a:latin typeface="Spectral"/>
                <a:ea typeface="Spectral"/>
                <a:cs typeface="Spectral"/>
                <a:sym typeface="Spectral"/>
              </a:rPr>
              <a:t>df &lt;- read.csv(PATH) %&gt;%</a:t>
            </a:r>
            <a:endParaRPr sz="1400">
              <a:solidFill>
                <a:srgbClr val="0B5394"/>
              </a:solidFill>
              <a:highlight>
                <a:srgbClr val="D9EAD3"/>
              </a:highlight>
              <a:latin typeface="Spectral"/>
              <a:ea typeface="Spectral"/>
              <a:cs typeface="Spectral"/>
              <a:sym typeface="Spectral"/>
            </a:endParaRPr>
          </a:p>
          <a:p>
            <a:pPr indent="0" lvl="0" marL="0" rtl="0" algn="just">
              <a:spcBef>
                <a:spcPts val="1200"/>
              </a:spcBef>
              <a:spcAft>
                <a:spcPts val="0"/>
              </a:spcAft>
              <a:buNone/>
            </a:pPr>
            <a:r>
              <a:rPr lang="en" sz="1400">
                <a:solidFill>
                  <a:srgbClr val="0B5394"/>
                </a:solidFill>
                <a:highlight>
                  <a:srgbClr val="D9EAD3"/>
                </a:highlight>
                <a:latin typeface="Spectral"/>
                <a:ea typeface="Spectral"/>
                <a:cs typeface="Spectral"/>
                <a:sym typeface="Spectral"/>
              </a:rPr>
              <a:t>select(-c(X, cd, multi, premium))</a:t>
            </a:r>
            <a:endParaRPr sz="1400">
              <a:solidFill>
                <a:srgbClr val="0B5394"/>
              </a:solidFill>
              <a:highlight>
                <a:srgbClr val="D9EAD3"/>
              </a:highlight>
              <a:latin typeface="Spectral"/>
              <a:ea typeface="Spectral"/>
              <a:cs typeface="Spectral"/>
              <a:sym typeface="Spectral"/>
            </a:endParaRPr>
          </a:p>
          <a:p>
            <a:pPr indent="0" lvl="0" marL="0" rtl="0" algn="just">
              <a:spcBef>
                <a:spcPts val="1200"/>
              </a:spcBef>
              <a:spcAft>
                <a:spcPts val="0"/>
              </a:spcAft>
              <a:buNone/>
            </a:pPr>
            <a:r>
              <a:rPr lang="en" sz="1400">
                <a:solidFill>
                  <a:srgbClr val="0B5394"/>
                </a:solidFill>
                <a:highlight>
                  <a:srgbClr val="D9EAD3"/>
                </a:highlight>
                <a:latin typeface="Spectral"/>
                <a:ea typeface="Spectral"/>
                <a:cs typeface="Spectral"/>
                <a:sym typeface="Spectral"/>
              </a:rPr>
              <a:t>glimpse(df)</a:t>
            </a:r>
            <a:endParaRPr sz="1400">
              <a:solidFill>
                <a:srgbClr val="0B5394"/>
              </a:solidFill>
              <a:highlight>
                <a:srgbClr val="D9EAD3"/>
              </a:highlight>
              <a:latin typeface="Spectral"/>
              <a:ea typeface="Spectral"/>
              <a:cs typeface="Spectral"/>
              <a:sym typeface="Spectral"/>
            </a:endParaRPr>
          </a:p>
          <a:p>
            <a:pPr indent="0" lvl="0" marL="0" rtl="0" algn="just">
              <a:spcBef>
                <a:spcPts val="1200"/>
              </a:spcBef>
              <a:spcAft>
                <a:spcPts val="1200"/>
              </a:spcAft>
              <a:buNone/>
            </a:pPr>
            <a:r>
              <a:t/>
            </a:r>
            <a:endParaRPr sz="1400">
              <a:solidFill>
                <a:srgbClr val="FF0000"/>
              </a:solidFill>
              <a:latin typeface="Spectral"/>
              <a:ea typeface="Spectral"/>
              <a:cs typeface="Spectral"/>
              <a:sym typeface="Spectral"/>
            </a:endParaRPr>
          </a:p>
        </p:txBody>
      </p:sp>
      <p:pic>
        <p:nvPicPr>
          <p:cNvPr id="179" name="Google Shape;179;p30"/>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Summary Statistics</a:t>
            </a:r>
            <a:endParaRPr b="1">
              <a:solidFill>
                <a:srgbClr val="FF0000"/>
              </a:solidFill>
              <a:latin typeface="Spectral"/>
              <a:ea typeface="Spectral"/>
              <a:cs typeface="Spectral"/>
              <a:sym typeface="Spectral"/>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0B5394"/>
                </a:solidFill>
                <a:highlight>
                  <a:srgbClr val="D9EAD3"/>
                </a:highlight>
                <a:latin typeface="Spectral"/>
                <a:ea typeface="Spectral"/>
                <a:cs typeface="Spectral"/>
                <a:sym typeface="Spectral"/>
              </a:rPr>
              <a:t>summary(df)</a:t>
            </a:r>
            <a:endParaRPr>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None/>
            </a:pPr>
            <a:r>
              <a:rPr lang="en">
                <a:solidFill>
                  <a:srgbClr val="FF0000"/>
                </a:solidFill>
                <a:highlight>
                  <a:schemeClr val="lt1"/>
                </a:highlight>
                <a:latin typeface="Spectral"/>
                <a:ea typeface="Spectral"/>
                <a:cs typeface="Spectral"/>
                <a:sym typeface="Spectral"/>
              </a:rPr>
              <a:t>Rescaling </a:t>
            </a:r>
            <a:endParaRPr>
              <a:solidFill>
                <a:srgbClr val="FF0000"/>
              </a:solidFill>
              <a:highlight>
                <a:schemeClr val="lt1"/>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a:solidFill>
                  <a:srgbClr val="0B5394"/>
                </a:solidFill>
                <a:highlight>
                  <a:srgbClr val="D9EAD3"/>
                </a:highlight>
                <a:latin typeface="Spectral"/>
                <a:ea typeface="Spectral"/>
                <a:cs typeface="Spectral"/>
                <a:sym typeface="Spectral"/>
              </a:rPr>
              <a:t>rescale_df &lt;- df %&gt;%</a:t>
            </a:r>
            <a:endParaRPr>
              <a:solidFill>
                <a:srgbClr val="0B5394"/>
              </a:solidFill>
              <a:highlight>
                <a:srgbClr val="D9EAD3"/>
              </a:highlight>
              <a:latin typeface="Spectral"/>
              <a:ea typeface="Spectral"/>
              <a:cs typeface="Spectral"/>
              <a:sym typeface="Spectral"/>
            </a:endParaRPr>
          </a:p>
          <a:p>
            <a:pPr indent="457200" lvl="0" marL="0" rtl="0" algn="l">
              <a:spcBef>
                <a:spcPts val="0"/>
              </a:spcBef>
              <a:spcAft>
                <a:spcPts val="0"/>
              </a:spcAft>
              <a:buClr>
                <a:schemeClr val="dk1"/>
              </a:buClr>
              <a:buSzPts val="1100"/>
              <a:buFont typeface="Arial"/>
              <a:buNone/>
            </a:pPr>
            <a:r>
              <a:rPr lang="en">
                <a:solidFill>
                  <a:srgbClr val="0B5394"/>
                </a:solidFill>
                <a:highlight>
                  <a:srgbClr val="D9EAD3"/>
                </a:highlight>
                <a:latin typeface="Spectral"/>
                <a:ea typeface="Spectral"/>
                <a:cs typeface="Spectral"/>
                <a:sym typeface="Spectral"/>
              </a:rPr>
              <a:t>mutate(price_scal = scale(price),</a:t>
            </a:r>
            <a:endParaRPr>
              <a:solidFill>
                <a:srgbClr val="0B5394"/>
              </a:solidFill>
              <a:highlight>
                <a:srgbClr val="D9EAD3"/>
              </a:highlight>
              <a:latin typeface="Spectral"/>
              <a:ea typeface="Spectral"/>
              <a:cs typeface="Spectral"/>
              <a:sym typeface="Spectral"/>
            </a:endParaRPr>
          </a:p>
          <a:p>
            <a:pPr indent="457200" lvl="0" marL="0" rtl="0" algn="l">
              <a:spcBef>
                <a:spcPts val="0"/>
              </a:spcBef>
              <a:spcAft>
                <a:spcPts val="0"/>
              </a:spcAft>
              <a:buClr>
                <a:schemeClr val="dk1"/>
              </a:buClr>
              <a:buSzPts val="1100"/>
              <a:buFont typeface="Arial"/>
              <a:buNone/>
            </a:pPr>
            <a:r>
              <a:rPr lang="en">
                <a:solidFill>
                  <a:srgbClr val="0B5394"/>
                </a:solidFill>
                <a:highlight>
                  <a:srgbClr val="D9EAD3"/>
                </a:highlight>
                <a:latin typeface="Spectral"/>
                <a:ea typeface="Spectral"/>
                <a:cs typeface="Spectral"/>
                <a:sym typeface="Spectral"/>
              </a:rPr>
              <a:t>hd_scal = scale(hd),</a:t>
            </a:r>
            <a:endParaRPr>
              <a:solidFill>
                <a:srgbClr val="0B5394"/>
              </a:solidFill>
              <a:highlight>
                <a:srgbClr val="D9EAD3"/>
              </a:highlight>
              <a:latin typeface="Spectral"/>
              <a:ea typeface="Spectral"/>
              <a:cs typeface="Spectral"/>
              <a:sym typeface="Spectral"/>
            </a:endParaRPr>
          </a:p>
          <a:p>
            <a:pPr indent="457200" lvl="0" marL="0" rtl="0" algn="l">
              <a:spcBef>
                <a:spcPts val="0"/>
              </a:spcBef>
              <a:spcAft>
                <a:spcPts val="0"/>
              </a:spcAft>
              <a:buClr>
                <a:schemeClr val="dk1"/>
              </a:buClr>
              <a:buSzPts val="1100"/>
              <a:buFont typeface="Arial"/>
              <a:buNone/>
            </a:pPr>
            <a:r>
              <a:rPr lang="en">
                <a:solidFill>
                  <a:srgbClr val="0B5394"/>
                </a:solidFill>
                <a:highlight>
                  <a:srgbClr val="D9EAD3"/>
                </a:highlight>
                <a:latin typeface="Spectral"/>
                <a:ea typeface="Spectral"/>
                <a:cs typeface="Spectral"/>
                <a:sym typeface="Spectral"/>
              </a:rPr>
              <a:t>ram_scal = scale(ram),</a:t>
            </a:r>
            <a:endParaRPr>
              <a:solidFill>
                <a:srgbClr val="0B5394"/>
              </a:solidFill>
              <a:highlight>
                <a:srgbClr val="D9EAD3"/>
              </a:highlight>
              <a:latin typeface="Spectral"/>
              <a:ea typeface="Spectral"/>
              <a:cs typeface="Spectral"/>
              <a:sym typeface="Spectral"/>
            </a:endParaRPr>
          </a:p>
          <a:p>
            <a:pPr indent="457200" lvl="0" marL="0" rtl="0" algn="l">
              <a:spcBef>
                <a:spcPts val="0"/>
              </a:spcBef>
              <a:spcAft>
                <a:spcPts val="0"/>
              </a:spcAft>
              <a:buClr>
                <a:schemeClr val="dk1"/>
              </a:buClr>
              <a:buSzPts val="1100"/>
              <a:buFont typeface="Arial"/>
              <a:buNone/>
            </a:pPr>
            <a:r>
              <a:rPr lang="en">
                <a:solidFill>
                  <a:srgbClr val="0B5394"/>
                </a:solidFill>
                <a:highlight>
                  <a:srgbClr val="D9EAD3"/>
                </a:highlight>
                <a:latin typeface="Spectral"/>
                <a:ea typeface="Spectral"/>
                <a:cs typeface="Spectral"/>
                <a:sym typeface="Spectral"/>
              </a:rPr>
              <a:t>screen_scal = scale(screen),</a:t>
            </a:r>
            <a:endParaRPr>
              <a:solidFill>
                <a:srgbClr val="0B5394"/>
              </a:solidFill>
              <a:highlight>
                <a:srgbClr val="D9EAD3"/>
              </a:highlight>
              <a:latin typeface="Spectral"/>
              <a:ea typeface="Spectral"/>
              <a:cs typeface="Spectral"/>
              <a:sym typeface="Spectral"/>
            </a:endParaRPr>
          </a:p>
          <a:p>
            <a:pPr indent="457200" lvl="0" marL="0" rtl="0" algn="l">
              <a:spcBef>
                <a:spcPts val="0"/>
              </a:spcBef>
              <a:spcAft>
                <a:spcPts val="0"/>
              </a:spcAft>
              <a:buClr>
                <a:schemeClr val="dk1"/>
              </a:buClr>
              <a:buSzPts val="1100"/>
              <a:buFont typeface="Arial"/>
              <a:buNone/>
            </a:pPr>
            <a:r>
              <a:rPr lang="en">
                <a:solidFill>
                  <a:srgbClr val="0B5394"/>
                </a:solidFill>
                <a:highlight>
                  <a:srgbClr val="D9EAD3"/>
                </a:highlight>
                <a:latin typeface="Spectral"/>
                <a:ea typeface="Spectral"/>
                <a:cs typeface="Spectral"/>
                <a:sym typeface="Spectral"/>
              </a:rPr>
              <a:t>a</a:t>
            </a:r>
            <a:r>
              <a:rPr lang="en">
                <a:solidFill>
                  <a:srgbClr val="0B5394"/>
                </a:solidFill>
                <a:highlight>
                  <a:srgbClr val="D9EAD3"/>
                </a:highlight>
                <a:latin typeface="Spectral"/>
                <a:ea typeface="Spectral"/>
                <a:cs typeface="Spectral"/>
                <a:sym typeface="Spectral"/>
              </a:rPr>
              <a:t>ds_scal = scale(ads),</a:t>
            </a:r>
            <a:endParaRPr>
              <a:solidFill>
                <a:srgbClr val="0B5394"/>
              </a:solidFill>
              <a:highlight>
                <a:srgbClr val="D9EAD3"/>
              </a:highlight>
              <a:latin typeface="Spectral"/>
              <a:ea typeface="Spectral"/>
              <a:cs typeface="Spectral"/>
              <a:sym typeface="Spectral"/>
            </a:endParaRPr>
          </a:p>
          <a:p>
            <a:pPr indent="457200" lvl="0" marL="0" rtl="0" algn="l">
              <a:spcBef>
                <a:spcPts val="0"/>
              </a:spcBef>
              <a:spcAft>
                <a:spcPts val="0"/>
              </a:spcAft>
              <a:buClr>
                <a:schemeClr val="dk1"/>
              </a:buClr>
              <a:buSzPts val="1100"/>
              <a:buFont typeface="Arial"/>
              <a:buNone/>
            </a:pPr>
            <a:r>
              <a:rPr lang="en">
                <a:solidFill>
                  <a:srgbClr val="0B5394"/>
                </a:solidFill>
                <a:highlight>
                  <a:srgbClr val="D9EAD3"/>
                </a:highlight>
                <a:latin typeface="Spectral"/>
                <a:ea typeface="Spectral"/>
                <a:cs typeface="Spectral"/>
                <a:sym typeface="Spectral"/>
              </a:rPr>
              <a:t>trend_scal = scale(trend)) %&gt;%</a:t>
            </a:r>
            <a:endParaRPr>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a:solidFill>
                  <a:srgbClr val="0B5394"/>
                </a:solidFill>
                <a:highlight>
                  <a:srgbClr val="D9EAD3"/>
                </a:highlight>
                <a:latin typeface="Spectral"/>
                <a:ea typeface="Spectral"/>
                <a:cs typeface="Spectral"/>
                <a:sym typeface="Spectral"/>
              </a:rPr>
              <a:t>select(-c(price, speed, hd, ram, screen, ads, trend))</a:t>
            </a:r>
            <a:endParaRPr>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None/>
            </a:pPr>
            <a:r>
              <a:rPr lang="en">
                <a:solidFill>
                  <a:srgbClr val="0B5394"/>
                </a:solidFill>
                <a:highlight>
                  <a:srgbClr val="D9EAD3"/>
                </a:highlight>
                <a:latin typeface="Spectral"/>
                <a:ea typeface="Spectral"/>
                <a:cs typeface="Spectral"/>
                <a:sym typeface="Spectral"/>
              </a:rPr>
              <a:t>kmeans.ani(rescale_df[2:3], 3)</a:t>
            </a:r>
            <a:endParaRPr>
              <a:solidFill>
                <a:srgbClr val="0B5394"/>
              </a:solidFill>
              <a:highlight>
                <a:srgbClr val="D9EAD3"/>
              </a:highlight>
              <a:latin typeface="Spectral"/>
              <a:ea typeface="Spectral"/>
              <a:cs typeface="Spectral"/>
              <a:sym typeface="Spectral"/>
            </a:endParaRPr>
          </a:p>
        </p:txBody>
      </p:sp>
      <p:pic>
        <p:nvPicPr>
          <p:cNvPr id="186" name="Google Shape;186;p31"/>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Introduction to Clustering Analysis</a:t>
            </a:r>
            <a:endParaRPr b="1">
              <a:solidFill>
                <a:srgbClr val="FF0000"/>
              </a:solidFill>
              <a:latin typeface="Spectral"/>
              <a:ea typeface="Spectral"/>
              <a:cs typeface="Spectral"/>
              <a:sym typeface="Spectra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FF0000"/>
                </a:solidFill>
                <a:latin typeface="Spectral"/>
                <a:ea typeface="Spectral"/>
                <a:cs typeface="Spectral"/>
                <a:sym typeface="Spectral"/>
              </a:rPr>
              <a:t>Cluster analysis is part of the unsupervised learning. </a:t>
            </a:r>
            <a:r>
              <a:rPr lang="en" sz="1400">
                <a:solidFill>
                  <a:srgbClr val="FF0000"/>
                </a:solidFill>
                <a:highlight>
                  <a:srgbClr val="FFFFFF"/>
                </a:highlight>
                <a:latin typeface="Spectral"/>
                <a:ea typeface="Spectral"/>
                <a:cs typeface="Spectral"/>
                <a:sym typeface="Spectral"/>
              </a:rPr>
              <a:t>Clustering is the process of dividing the population or data points into a number of groups such that data points in the same groups are more similar to other data points in the same group than those in other groups. In simple words, the aim is to segregate groups with similar traits and assign them into clusters.</a:t>
            </a:r>
            <a:endParaRPr sz="1400">
              <a:solidFill>
                <a:srgbClr val="FF0000"/>
              </a:solidFill>
              <a:highlight>
                <a:srgbClr val="FFFFFF"/>
              </a:highlight>
              <a:latin typeface="Spectral"/>
              <a:ea typeface="Spectral"/>
              <a:cs typeface="Spectral"/>
              <a:sym typeface="Spectral"/>
            </a:endParaRPr>
          </a:p>
          <a:p>
            <a:pPr indent="0" lvl="0" marL="0" rtl="0" algn="just">
              <a:spcBef>
                <a:spcPts val="1200"/>
              </a:spcBef>
              <a:spcAft>
                <a:spcPts val="1200"/>
              </a:spcAft>
              <a:buNone/>
            </a:pPr>
            <a:r>
              <a:rPr lang="en" sz="1400">
                <a:solidFill>
                  <a:srgbClr val="FF0000"/>
                </a:solidFill>
                <a:highlight>
                  <a:srgbClr val="FFFFFF"/>
                </a:highlight>
                <a:latin typeface="Spectral"/>
                <a:ea typeface="Spectral"/>
                <a:cs typeface="Spectral"/>
                <a:sym typeface="Spectral"/>
              </a:rPr>
              <a:t>Suppose, you are the head of a marketing at amazon, and wish to understand preferences of your </a:t>
            </a:r>
            <a:r>
              <a:rPr lang="en" sz="1400">
                <a:solidFill>
                  <a:srgbClr val="FF0000"/>
                </a:solidFill>
                <a:highlight>
                  <a:srgbClr val="FFFFFF"/>
                </a:highlight>
                <a:latin typeface="Spectral"/>
                <a:ea typeface="Spectral"/>
                <a:cs typeface="Spectral"/>
                <a:sym typeface="Spectral"/>
              </a:rPr>
              <a:t>customers</a:t>
            </a:r>
            <a:r>
              <a:rPr lang="en" sz="1400">
                <a:solidFill>
                  <a:srgbClr val="FF0000"/>
                </a:solidFill>
                <a:highlight>
                  <a:srgbClr val="FFFFFF"/>
                </a:highlight>
                <a:latin typeface="Spectral"/>
                <a:ea typeface="Spectral"/>
                <a:cs typeface="Spectral"/>
                <a:sym typeface="Spectral"/>
              </a:rPr>
              <a:t> to scale up the agricultural part of the business. Is it possible for you to look at details of each </a:t>
            </a:r>
            <a:r>
              <a:rPr lang="en" sz="1400">
                <a:solidFill>
                  <a:srgbClr val="FF0000"/>
                </a:solidFill>
                <a:highlight>
                  <a:srgbClr val="FFFFFF"/>
                </a:highlight>
                <a:latin typeface="Spectral"/>
                <a:ea typeface="Spectral"/>
                <a:cs typeface="Spectral"/>
                <a:sym typeface="Spectral"/>
              </a:rPr>
              <a:t>customer</a:t>
            </a:r>
            <a:r>
              <a:rPr lang="en" sz="1400">
                <a:solidFill>
                  <a:srgbClr val="FF0000"/>
                </a:solidFill>
                <a:highlight>
                  <a:srgbClr val="FFFFFF"/>
                </a:highlight>
                <a:latin typeface="Spectral"/>
                <a:ea typeface="Spectral"/>
                <a:cs typeface="Spectral"/>
                <a:sym typeface="Spectral"/>
              </a:rPr>
              <a:t> and devise a unique business strategy for each one of them? Definitely not. But, what you can do is to cluster all of your </a:t>
            </a:r>
            <a:r>
              <a:rPr lang="en" sz="1400">
                <a:solidFill>
                  <a:srgbClr val="FF0000"/>
                </a:solidFill>
                <a:highlight>
                  <a:srgbClr val="FFFFFF"/>
                </a:highlight>
                <a:latin typeface="Spectral"/>
                <a:ea typeface="Spectral"/>
                <a:cs typeface="Spectral"/>
                <a:sym typeface="Spectral"/>
              </a:rPr>
              <a:t>customers</a:t>
            </a:r>
            <a:r>
              <a:rPr lang="en" sz="1400">
                <a:solidFill>
                  <a:srgbClr val="FF0000"/>
                </a:solidFill>
                <a:highlight>
                  <a:srgbClr val="FFFFFF"/>
                </a:highlight>
                <a:latin typeface="Spectral"/>
                <a:ea typeface="Spectral"/>
                <a:cs typeface="Spectral"/>
                <a:sym typeface="Spectral"/>
              </a:rPr>
              <a:t> into say 10 groups based on their purchasing habits and use a separate strategy for </a:t>
            </a:r>
            <a:r>
              <a:rPr lang="en" sz="1400">
                <a:solidFill>
                  <a:srgbClr val="FF0000"/>
                </a:solidFill>
                <a:highlight>
                  <a:srgbClr val="FFFFFF"/>
                </a:highlight>
                <a:latin typeface="Spectral"/>
                <a:ea typeface="Spectral"/>
                <a:cs typeface="Spectral"/>
                <a:sym typeface="Spectral"/>
              </a:rPr>
              <a:t>customers</a:t>
            </a:r>
            <a:r>
              <a:rPr lang="en" sz="1400">
                <a:solidFill>
                  <a:srgbClr val="FF0000"/>
                </a:solidFill>
                <a:highlight>
                  <a:srgbClr val="FFFFFF"/>
                </a:highlight>
                <a:latin typeface="Spectral"/>
                <a:ea typeface="Spectral"/>
                <a:cs typeface="Spectral"/>
                <a:sym typeface="Spectral"/>
              </a:rPr>
              <a:t> in each of these 10 groups. And this is what we call clustering.</a:t>
            </a:r>
            <a:endParaRPr sz="1400">
              <a:solidFill>
                <a:srgbClr val="FF0000"/>
              </a:solidFill>
              <a:highlight>
                <a:srgbClr val="FFFFFF"/>
              </a:highlight>
              <a:latin typeface="Spectral"/>
              <a:ea typeface="Spectral"/>
              <a:cs typeface="Spectral"/>
              <a:sym typeface="Spectral"/>
            </a:endParaRPr>
          </a:p>
        </p:txBody>
      </p:sp>
      <p:pic>
        <p:nvPicPr>
          <p:cNvPr id="64" name="Google Shape;64;p14"/>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900">
                <a:solidFill>
                  <a:srgbClr val="FF0000"/>
                </a:solidFill>
                <a:latin typeface="Courier New"/>
                <a:ea typeface="Courier New"/>
                <a:cs typeface="Courier New"/>
                <a:sym typeface="Courier New"/>
              </a:rPr>
              <a:t>sudo apt-get install libmagick++-dev</a:t>
            </a:r>
            <a:endParaRPr b="1" sz="1400">
              <a:solidFill>
                <a:srgbClr val="FF0000"/>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library(animation)</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kmeans.ani(rescale_df[2:3], 3)a</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None/>
            </a:pPr>
            <a:r>
              <a:t/>
            </a:r>
            <a:endParaRPr sz="1400">
              <a:solidFill>
                <a:srgbClr val="0B5394"/>
              </a:solidFill>
              <a:highlight>
                <a:srgbClr val="D9EAD3"/>
              </a:highlight>
              <a:latin typeface="Spectral"/>
              <a:ea typeface="Spectral"/>
              <a:cs typeface="Spectral"/>
              <a:sym typeface="Spectral"/>
            </a:endParaRPr>
          </a:p>
        </p:txBody>
      </p:sp>
      <p:pic>
        <p:nvPicPr>
          <p:cNvPr id="193" name="Google Shape;193;p32"/>
          <p:cNvPicPr preferRelativeResize="0"/>
          <p:nvPr/>
        </p:nvPicPr>
        <p:blipFill>
          <a:blip r:embed="rId3">
            <a:alphaModFix/>
          </a:blip>
          <a:stretch>
            <a:fillRect/>
          </a:stretch>
        </p:blipFill>
        <p:spPr>
          <a:xfrm>
            <a:off x="2294725" y="1947925"/>
            <a:ext cx="4246897" cy="2620950"/>
          </a:xfrm>
          <a:prstGeom prst="rect">
            <a:avLst/>
          </a:prstGeom>
          <a:noFill/>
          <a:ln>
            <a:noFill/>
          </a:ln>
        </p:spPr>
      </p:pic>
      <p:pic>
        <p:nvPicPr>
          <p:cNvPr id="194" name="Google Shape;194;p32"/>
          <p:cNvPicPr preferRelativeResize="0"/>
          <p:nvPr/>
        </p:nvPicPr>
        <p:blipFill>
          <a:blip r:embed="rId4">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Explanation</a:t>
            </a:r>
            <a:endParaRPr b="1">
              <a:solidFill>
                <a:srgbClr val="FF0000"/>
              </a:solidFill>
              <a:latin typeface="Spectral"/>
              <a:ea typeface="Spectral"/>
              <a:cs typeface="Spectral"/>
              <a:sym typeface="Spectral"/>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You can interpret the animation as follow:</a:t>
            </a:r>
            <a:endParaRPr sz="1400">
              <a:solidFill>
                <a:srgbClr val="FF0000"/>
              </a:solidFill>
              <a:latin typeface="Spectral"/>
              <a:ea typeface="Spectral"/>
              <a:cs typeface="Spectral"/>
              <a:sym typeface="Spectral"/>
            </a:endParaRPr>
          </a:p>
          <a:p>
            <a:pPr indent="457200" lvl="0" marL="0" rtl="0" algn="l">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Step 1: R randomly chooses three points</a:t>
            </a:r>
            <a:endParaRPr sz="1400">
              <a:solidFill>
                <a:srgbClr val="FF0000"/>
              </a:solidFill>
              <a:latin typeface="Spectral"/>
              <a:ea typeface="Spectral"/>
              <a:cs typeface="Spectral"/>
              <a:sym typeface="Spectral"/>
            </a:endParaRPr>
          </a:p>
          <a:p>
            <a:pPr indent="0" lvl="0" marL="457200" rtl="0" algn="l">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Step 2: Compute the Euclidean distance and draw the clusters. You have one cluster in green at the bottom left, one large cluster colored in black at the right and a red one between them.</a:t>
            </a:r>
            <a:endParaRPr sz="1400">
              <a:solidFill>
                <a:srgbClr val="FF0000"/>
              </a:solidFill>
              <a:latin typeface="Spectral"/>
              <a:ea typeface="Spectral"/>
              <a:cs typeface="Spectral"/>
              <a:sym typeface="Spectral"/>
            </a:endParaRPr>
          </a:p>
          <a:p>
            <a:pPr indent="0" lvl="0" marL="457200" rtl="0" algn="l">
              <a:spcBef>
                <a:spcPts val="1200"/>
              </a:spcBef>
              <a:spcAft>
                <a:spcPts val="0"/>
              </a:spcAft>
              <a:buNone/>
            </a:pPr>
            <a:r>
              <a:rPr lang="en" sz="1400">
                <a:solidFill>
                  <a:srgbClr val="FF0000"/>
                </a:solidFill>
                <a:latin typeface="Spectral"/>
                <a:ea typeface="Spectral"/>
                <a:cs typeface="Spectral"/>
                <a:sym typeface="Spectral"/>
              </a:rPr>
              <a:t>Step 3: Compute the centroid, i.e. the mean of the clusters.</a:t>
            </a:r>
            <a:endParaRPr sz="1400">
              <a:solidFill>
                <a:srgbClr val="FF0000"/>
              </a:solidFill>
              <a:latin typeface="Spectral"/>
              <a:ea typeface="Spectral"/>
              <a:cs typeface="Spectral"/>
              <a:sym typeface="Spectral"/>
            </a:endParaRPr>
          </a:p>
          <a:p>
            <a:pPr indent="0" lvl="0" marL="457200" rtl="0" algn="l">
              <a:spcBef>
                <a:spcPts val="1200"/>
              </a:spcBef>
              <a:spcAft>
                <a:spcPts val="1200"/>
              </a:spcAft>
              <a:buNone/>
            </a:pPr>
            <a:r>
              <a:rPr lang="en" sz="1400">
                <a:solidFill>
                  <a:srgbClr val="FF0000"/>
                </a:solidFill>
                <a:latin typeface="Spectral"/>
                <a:ea typeface="Spectral"/>
                <a:cs typeface="Spectral"/>
                <a:sym typeface="Spectral"/>
              </a:rPr>
              <a:t>Repeat until no data changes cluster</a:t>
            </a:r>
            <a:endParaRPr sz="1400">
              <a:solidFill>
                <a:srgbClr val="FF0000"/>
              </a:solidFill>
              <a:latin typeface="Spectral"/>
              <a:ea typeface="Spectral"/>
              <a:cs typeface="Spectral"/>
              <a:sym typeface="Spectral"/>
            </a:endParaRPr>
          </a:p>
        </p:txBody>
      </p:sp>
      <p:pic>
        <p:nvPicPr>
          <p:cNvPr id="201" name="Google Shape;201;p33"/>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Using the Entire Data</a:t>
            </a:r>
            <a:endParaRPr b="1">
              <a:solidFill>
                <a:srgbClr val="FF0000"/>
              </a:solidFill>
              <a:latin typeface="Spectral"/>
              <a:ea typeface="Spectral"/>
              <a:cs typeface="Spectral"/>
              <a:sym typeface="Spectral"/>
            </a:endParaRPr>
          </a:p>
        </p:txBody>
      </p:sp>
      <p:sp>
        <p:nvSpPr>
          <p:cNvPr id="207" name="Google Shape;20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0000"/>
                </a:solidFill>
                <a:latin typeface="Spectral"/>
                <a:ea typeface="Spectral"/>
                <a:cs typeface="Spectral"/>
                <a:sym typeface="Spectral"/>
              </a:rPr>
              <a:t>Let’s run the k-mean algorithm in our dataset with optimal cluster and call it pc_cluster. </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lang="en" sz="1400">
                <a:solidFill>
                  <a:srgbClr val="FF0000"/>
                </a:solidFill>
                <a:latin typeface="Spectral"/>
                <a:ea typeface="Spectral"/>
                <a:cs typeface="Spectral"/>
                <a:sym typeface="Spectral"/>
              </a:rPr>
              <a:t>The list pc_cluster contains seven interesting elements:</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b="1" lang="en" sz="1400">
                <a:solidFill>
                  <a:srgbClr val="FF0000"/>
                </a:solidFill>
                <a:latin typeface="Spectral"/>
                <a:ea typeface="Spectral"/>
                <a:cs typeface="Spectral"/>
                <a:sym typeface="Spectral"/>
              </a:rPr>
              <a:t>cluster</a:t>
            </a:r>
            <a:r>
              <a:rPr lang="en" sz="1400">
                <a:solidFill>
                  <a:srgbClr val="FF0000"/>
                </a:solidFill>
                <a:latin typeface="Spectral"/>
                <a:ea typeface="Spectral"/>
                <a:cs typeface="Spectral"/>
                <a:sym typeface="Spectral"/>
              </a:rPr>
              <a:t>: Indicates the cluster of each observation</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b="1" lang="en" sz="1400">
                <a:solidFill>
                  <a:srgbClr val="FF0000"/>
                </a:solidFill>
                <a:latin typeface="Spectral"/>
                <a:ea typeface="Spectral"/>
                <a:cs typeface="Spectral"/>
                <a:sym typeface="Spectral"/>
              </a:rPr>
              <a:t>centers</a:t>
            </a:r>
            <a:r>
              <a:rPr lang="en" sz="1400">
                <a:solidFill>
                  <a:srgbClr val="FF0000"/>
                </a:solidFill>
                <a:latin typeface="Spectral"/>
                <a:ea typeface="Spectral"/>
                <a:cs typeface="Spectral"/>
                <a:sym typeface="Spectral"/>
              </a:rPr>
              <a:t>: The cluster centres</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b="1" lang="en" sz="1400">
                <a:solidFill>
                  <a:srgbClr val="FF0000"/>
                </a:solidFill>
                <a:latin typeface="Spectral"/>
                <a:ea typeface="Spectral"/>
                <a:cs typeface="Spectral"/>
                <a:sym typeface="Spectral"/>
              </a:rPr>
              <a:t>totss</a:t>
            </a:r>
            <a:r>
              <a:rPr lang="en" sz="1400">
                <a:solidFill>
                  <a:srgbClr val="FF0000"/>
                </a:solidFill>
                <a:latin typeface="Spectral"/>
                <a:ea typeface="Spectral"/>
                <a:cs typeface="Spectral"/>
                <a:sym typeface="Spectral"/>
              </a:rPr>
              <a:t>: The total sum of squares</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b="1" lang="en" sz="1400">
                <a:solidFill>
                  <a:srgbClr val="FF0000"/>
                </a:solidFill>
                <a:latin typeface="Spectral"/>
                <a:ea typeface="Spectral"/>
                <a:cs typeface="Spectral"/>
                <a:sym typeface="Spectral"/>
              </a:rPr>
              <a:t>withinss</a:t>
            </a:r>
            <a:r>
              <a:rPr lang="en" sz="1400">
                <a:solidFill>
                  <a:srgbClr val="FF0000"/>
                </a:solidFill>
                <a:latin typeface="Spectral"/>
                <a:ea typeface="Spectral"/>
                <a:cs typeface="Spectral"/>
                <a:sym typeface="Spectral"/>
              </a:rPr>
              <a:t>: Within sum of square. The number of components return is equal to k</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b="1" lang="en" sz="1400">
                <a:solidFill>
                  <a:srgbClr val="FF0000"/>
                </a:solidFill>
                <a:latin typeface="Spectral"/>
                <a:ea typeface="Spectral"/>
                <a:cs typeface="Spectral"/>
                <a:sym typeface="Spectral"/>
              </a:rPr>
              <a:t>tot.withinss</a:t>
            </a:r>
            <a:r>
              <a:rPr lang="en" sz="1400">
                <a:solidFill>
                  <a:srgbClr val="FF0000"/>
                </a:solidFill>
                <a:latin typeface="Spectral"/>
                <a:ea typeface="Spectral"/>
                <a:cs typeface="Spectral"/>
                <a:sym typeface="Spectral"/>
              </a:rPr>
              <a:t>: Sum of withinss betweenss: Total sum of square minus Within sum of square</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b="1" lang="en" sz="1400">
                <a:solidFill>
                  <a:srgbClr val="FF0000"/>
                </a:solidFill>
                <a:latin typeface="Spectral"/>
                <a:ea typeface="Spectral"/>
                <a:cs typeface="Spectral"/>
                <a:sym typeface="Spectral"/>
              </a:rPr>
              <a:t>size</a:t>
            </a:r>
            <a:r>
              <a:rPr lang="en" sz="1400">
                <a:solidFill>
                  <a:srgbClr val="FF0000"/>
                </a:solidFill>
                <a:latin typeface="Spectral"/>
                <a:ea typeface="Spectral"/>
                <a:cs typeface="Spectral"/>
                <a:sym typeface="Spectral"/>
              </a:rPr>
              <a:t>: Number of observation within each cluster.</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You will use the sum of the within sum of square (i.e. tot.withinss) ‘to compute the optimal number of clusters k. Finding k is indeed a substantial task.</a:t>
            </a:r>
            <a:endParaRPr sz="1400">
              <a:solidFill>
                <a:srgbClr val="FF0000"/>
              </a:solidFill>
              <a:latin typeface="Spectral"/>
              <a:ea typeface="Spectral"/>
              <a:cs typeface="Spectral"/>
              <a:sym typeface="Spectral"/>
            </a:endParaRPr>
          </a:p>
        </p:txBody>
      </p:sp>
      <p:pic>
        <p:nvPicPr>
          <p:cNvPr id="208" name="Google Shape;208;p34"/>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Optimal K Using Elbow Method</a:t>
            </a:r>
            <a:endParaRPr b="1">
              <a:solidFill>
                <a:srgbClr val="FF0000"/>
              </a:solidFill>
              <a:latin typeface="Spectral"/>
              <a:ea typeface="Spectral"/>
              <a:cs typeface="Spectral"/>
              <a:sym typeface="Spectral"/>
            </a:endParaRPr>
          </a:p>
        </p:txBody>
      </p:sp>
      <p:sp>
        <p:nvSpPr>
          <p:cNvPr id="214" name="Google Shape;21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One technique to choose the best k is called the elbow method.</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You can construct the elbow graph and find the optimal k as</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Follow:</a:t>
            </a:r>
            <a:endParaRPr sz="1400">
              <a:solidFill>
                <a:srgbClr val="FF0000"/>
              </a:solidFill>
              <a:latin typeface="Spectral"/>
              <a:ea typeface="Spectral"/>
              <a:cs typeface="Spectral"/>
              <a:sym typeface="Spectral"/>
            </a:endParaRPr>
          </a:p>
          <a:p>
            <a:pPr indent="457200" lvl="0" marL="0" rtl="0" algn="l">
              <a:spcBef>
                <a:spcPts val="0"/>
              </a:spcBef>
              <a:spcAft>
                <a:spcPts val="0"/>
              </a:spcAft>
              <a:buNone/>
            </a:pPr>
            <a:r>
              <a:rPr lang="en" sz="1400">
                <a:solidFill>
                  <a:srgbClr val="FF0000"/>
                </a:solidFill>
                <a:latin typeface="Spectral"/>
                <a:ea typeface="Spectral"/>
                <a:cs typeface="Spectral"/>
                <a:sym typeface="Spectral"/>
              </a:rPr>
              <a:t>Step 1: Construct a function to compute the total within clusters sum of squares</a:t>
            </a:r>
            <a:endParaRPr sz="1400">
              <a:solidFill>
                <a:srgbClr val="FF0000"/>
              </a:solidFill>
              <a:latin typeface="Spectral"/>
              <a:ea typeface="Spectral"/>
              <a:cs typeface="Spectral"/>
              <a:sym typeface="Spectral"/>
            </a:endParaRPr>
          </a:p>
          <a:p>
            <a:pPr indent="0" lvl="0" marL="9144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kmean_withinss &lt;- function(k) {</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    cluster &lt;- kmeans(rescale_df, k)</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    return (cluster$tot.withinss)</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kmean_withinss(2)</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None/>
            </a:pPr>
            <a:r>
              <a:rPr lang="en" sz="1400">
                <a:solidFill>
                  <a:srgbClr val="FF0000"/>
                </a:solidFill>
                <a:latin typeface="Spectral"/>
                <a:ea typeface="Spectral"/>
                <a:cs typeface="Spectral"/>
                <a:sym typeface="Spectral"/>
              </a:rPr>
              <a:t>	</a:t>
            </a:r>
            <a:r>
              <a:rPr lang="en" sz="1400">
                <a:solidFill>
                  <a:srgbClr val="FF0000"/>
                </a:solidFill>
                <a:latin typeface="Spectral"/>
                <a:ea typeface="Spectral"/>
                <a:cs typeface="Spectral"/>
                <a:sym typeface="Spectral"/>
              </a:rPr>
              <a:t>Step 2: Run the algorithm times</a:t>
            </a:r>
            <a:endParaRPr sz="1400">
              <a:solidFill>
                <a:srgbClr val="FF0000"/>
              </a:solidFill>
              <a:latin typeface="Spectral"/>
              <a:ea typeface="Spectral"/>
              <a:cs typeface="Spectral"/>
              <a:sym typeface="Spectral"/>
            </a:endParaRPr>
          </a:p>
          <a:p>
            <a:pPr indent="0" lvl="0" marL="9144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max_k &lt;-20 </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 Run algorithm over a range of k using the sapply to loop through the range of data instead of writing a function for efficiency</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wss &lt;- sapply(2:max_k, kmean_withinss)</a:t>
            </a:r>
            <a:endParaRPr sz="1400">
              <a:solidFill>
                <a:srgbClr val="FF0000"/>
              </a:solidFill>
              <a:latin typeface="Spectral"/>
              <a:ea typeface="Spectral"/>
              <a:cs typeface="Spectral"/>
              <a:sym typeface="Spectral"/>
            </a:endParaRPr>
          </a:p>
        </p:txBody>
      </p:sp>
      <p:pic>
        <p:nvPicPr>
          <p:cNvPr id="215" name="Google Shape;215;p35"/>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434343"/>
                </a:solidFill>
                <a:latin typeface="Spectral"/>
                <a:ea typeface="Spectral"/>
                <a:cs typeface="Spectral"/>
                <a:sym typeface="Spectral"/>
              </a:rPr>
              <a:t>Optimizing K</a:t>
            </a:r>
            <a:endParaRPr b="1">
              <a:solidFill>
                <a:srgbClr val="434343"/>
              </a:solidFill>
              <a:latin typeface="Spectral"/>
              <a:ea typeface="Spectral"/>
              <a:cs typeface="Spectral"/>
              <a:sym typeface="Spectral"/>
            </a:endParaRPr>
          </a:p>
        </p:txBody>
      </p:sp>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sz="1400">
                <a:solidFill>
                  <a:srgbClr val="FF0000"/>
                </a:solidFill>
                <a:latin typeface="Spectral"/>
                <a:ea typeface="Spectral"/>
                <a:cs typeface="Spectral"/>
                <a:sym typeface="Spectral"/>
              </a:rPr>
              <a:t>Step 3: Create a data frame with the results of the algorithm</a:t>
            </a:r>
            <a:endParaRPr sz="1400">
              <a:solidFill>
                <a:srgbClr val="FF0000"/>
              </a:solidFill>
              <a:latin typeface="Spectral"/>
              <a:ea typeface="Spectral"/>
              <a:cs typeface="Spectral"/>
              <a:sym typeface="Spectral"/>
            </a:endParaRPr>
          </a:p>
          <a:p>
            <a:pPr indent="457200" lvl="0" marL="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	# Create a data frame to plot the graph</a:t>
            </a:r>
            <a:endParaRPr sz="1400">
              <a:solidFill>
                <a:srgbClr val="0B5394"/>
              </a:solidFill>
              <a:highlight>
                <a:srgbClr val="D9EAD3"/>
              </a:highlight>
              <a:latin typeface="Spectral"/>
              <a:ea typeface="Spectral"/>
              <a:cs typeface="Spectral"/>
              <a:sym typeface="Spectral"/>
            </a:endParaRPr>
          </a:p>
          <a:p>
            <a:pPr indent="457200" lvl="0" marL="4572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elbow &lt;-data.frame(2:max_k, wss)</a:t>
            </a:r>
            <a:endParaRPr sz="1400">
              <a:solidFill>
                <a:srgbClr val="0B5394"/>
              </a:solidFill>
              <a:highlight>
                <a:srgbClr val="D9EAD3"/>
              </a:highlight>
              <a:latin typeface="Spectral"/>
              <a:ea typeface="Spectral"/>
              <a:cs typeface="Spectral"/>
              <a:sym typeface="Spectral"/>
            </a:endParaRPr>
          </a:p>
          <a:p>
            <a:pPr indent="457200" lvl="0" marL="457200" rtl="0" algn="l">
              <a:spcBef>
                <a:spcPts val="0"/>
              </a:spcBef>
              <a:spcAft>
                <a:spcPts val="0"/>
              </a:spcAft>
              <a:buClr>
                <a:schemeClr val="dk1"/>
              </a:buClr>
              <a:buSzPts val="1100"/>
              <a:buFont typeface="Arial"/>
              <a:buNone/>
            </a:pPr>
            <a:r>
              <a:t/>
            </a:r>
            <a:endParaRPr sz="1400">
              <a:solidFill>
                <a:srgbClr val="0B5394"/>
              </a:solidFill>
              <a:highlight>
                <a:srgbClr val="D9EAD3"/>
              </a:highlight>
              <a:latin typeface="Spectral"/>
              <a:ea typeface="Spectral"/>
              <a:cs typeface="Spectral"/>
              <a:sym typeface="Spectral"/>
            </a:endParaRPr>
          </a:p>
          <a:p>
            <a:pPr indent="45720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Step 4: Plot the results.</a:t>
            </a:r>
            <a:endParaRPr sz="1400">
              <a:solidFill>
                <a:srgbClr val="FF0000"/>
              </a:solidFill>
              <a:latin typeface="Spectral"/>
              <a:ea typeface="Spectral"/>
              <a:cs typeface="Spectral"/>
              <a:sym typeface="Spectral"/>
            </a:endParaRPr>
          </a:p>
          <a:p>
            <a:pPr indent="0" lvl="0" marL="9144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library(ggplot2)</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 Plot the graph with ggplot</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ggplot(elbow, aes(x = X2.max_k, y = wss)) +</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    geom_point() +</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    geom_line() +</a:t>
            </a:r>
            <a:endParaRPr sz="1400">
              <a:solidFill>
                <a:srgbClr val="0B5394"/>
              </a:solidFill>
              <a:highlight>
                <a:srgbClr val="D9EAD3"/>
              </a:highlight>
              <a:latin typeface="Spectral"/>
              <a:ea typeface="Spectral"/>
              <a:cs typeface="Spectral"/>
              <a:sym typeface="Spectral"/>
            </a:endParaRPr>
          </a:p>
          <a:p>
            <a:pPr indent="0" lvl="0" marL="91440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    scale_x_continuous(breaks = seq(1, 20, by = 1))</a:t>
            </a:r>
            <a:endParaRPr sz="1400">
              <a:solidFill>
                <a:srgbClr val="0B5394"/>
              </a:solidFill>
              <a:highlight>
                <a:srgbClr val="D9EAD3"/>
              </a:highlight>
              <a:latin typeface="Spectral"/>
              <a:ea typeface="Spectral"/>
              <a:cs typeface="Spectral"/>
              <a:sym typeface="Spectral"/>
            </a:endParaRPr>
          </a:p>
        </p:txBody>
      </p:sp>
      <p:pic>
        <p:nvPicPr>
          <p:cNvPr id="222" name="Google Shape;222;p36"/>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Optimal K</a:t>
            </a:r>
            <a:endParaRPr b="1">
              <a:solidFill>
                <a:srgbClr val="FF0000"/>
              </a:solidFill>
              <a:latin typeface="Spectral"/>
              <a:ea typeface="Spectral"/>
              <a:cs typeface="Spectral"/>
              <a:sym typeface="Spectral"/>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7"/>
          <p:cNvPicPr preferRelativeResize="0"/>
          <p:nvPr/>
        </p:nvPicPr>
        <p:blipFill>
          <a:blip r:embed="rId3">
            <a:alphaModFix/>
          </a:blip>
          <a:stretch>
            <a:fillRect/>
          </a:stretch>
        </p:blipFill>
        <p:spPr>
          <a:xfrm>
            <a:off x="335675" y="1162175"/>
            <a:ext cx="5741276" cy="3543175"/>
          </a:xfrm>
          <a:prstGeom prst="rect">
            <a:avLst/>
          </a:prstGeom>
          <a:noFill/>
          <a:ln>
            <a:noFill/>
          </a:ln>
        </p:spPr>
      </p:pic>
      <p:pic>
        <p:nvPicPr>
          <p:cNvPr id="230" name="Google Shape;230;p37"/>
          <p:cNvPicPr preferRelativeResize="0"/>
          <p:nvPr/>
        </p:nvPicPr>
        <p:blipFill>
          <a:blip r:embed="rId4">
            <a:alphaModFix/>
          </a:blip>
          <a:stretch>
            <a:fillRect/>
          </a:stretch>
        </p:blipFill>
        <p:spPr>
          <a:xfrm>
            <a:off x="152400" y="4625875"/>
            <a:ext cx="8477250" cy="276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Implementing the K-Means with the optimal K</a:t>
            </a:r>
            <a:endParaRPr b="1">
              <a:solidFill>
                <a:srgbClr val="FF0000"/>
              </a:solidFill>
              <a:latin typeface="Spectral"/>
              <a:ea typeface="Spectral"/>
              <a:cs typeface="Spectral"/>
              <a:sym typeface="Spectral"/>
            </a:endParaRPr>
          </a:p>
        </p:txBody>
      </p:sp>
      <p:sp>
        <p:nvSpPr>
          <p:cNvPr id="236" name="Google Shape;23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0B5394"/>
                </a:solidFill>
                <a:highlight>
                  <a:srgbClr val="D0E0E3"/>
                </a:highlight>
                <a:latin typeface="Spectral"/>
                <a:ea typeface="Spectral"/>
                <a:cs typeface="Spectral"/>
                <a:sym typeface="Spectral"/>
              </a:rPr>
              <a:t>pc_cluster_2 &lt;-kmeans(rescale_df, 3)</a:t>
            </a:r>
            <a:endParaRPr sz="1400">
              <a:solidFill>
                <a:srgbClr val="0B5394"/>
              </a:solidFill>
              <a:highlight>
                <a:srgbClr val="D0E0E3"/>
              </a:highlight>
              <a:latin typeface="Spectral"/>
              <a:ea typeface="Spectral"/>
              <a:cs typeface="Spectral"/>
              <a:sym typeface="Spectral"/>
            </a:endParaRPr>
          </a:p>
          <a:p>
            <a:pPr indent="0" lvl="0" marL="0" rtl="0" algn="l">
              <a:spcBef>
                <a:spcPts val="0"/>
              </a:spcBef>
              <a:spcAft>
                <a:spcPts val="0"/>
              </a:spcAft>
              <a:buNone/>
            </a:pPr>
            <a:r>
              <a:rPr lang="en" sz="1400">
                <a:solidFill>
                  <a:srgbClr val="0B5394"/>
                </a:solidFill>
                <a:highlight>
                  <a:srgbClr val="D0E0E3"/>
                </a:highlight>
                <a:latin typeface="Spectral"/>
                <a:ea typeface="Spectral"/>
                <a:cs typeface="Spectral"/>
                <a:sym typeface="Spectral"/>
              </a:rPr>
              <a:t>pc_cluster_2$size</a:t>
            </a:r>
            <a:endParaRPr sz="1400">
              <a:solidFill>
                <a:srgbClr val="0B5394"/>
              </a:solidFill>
              <a:highlight>
                <a:srgbClr val="D0E0E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t/>
            </a:r>
            <a:endParaRPr sz="1400">
              <a:solidFill>
                <a:srgbClr val="FF0000"/>
              </a:solidFill>
              <a:highlight>
                <a:srgbClr val="D0E0E3"/>
              </a:highlight>
              <a:latin typeface="Spectral"/>
              <a:ea typeface="Spectral"/>
              <a:cs typeface="Spectral"/>
              <a:sym typeface="Spectral"/>
            </a:endParaRPr>
          </a:p>
          <a:p>
            <a:pPr indent="0" lvl="0" marL="0" rtl="0" algn="just">
              <a:spcBef>
                <a:spcPts val="0"/>
              </a:spcBef>
              <a:spcAft>
                <a:spcPts val="0"/>
              </a:spcAft>
              <a:buNone/>
            </a:pPr>
            <a:r>
              <a:rPr lang="en" sz="1350">
                <a:solidFill>
                  <a:srgbClr val="FF0000"/>
                </a:solidFill>
                <a:highlight>
                  <a:srgbClr val="FFFFFF"/>
                </a:highlight>
                <a:latin typeface="Spectral"/>
                <a:ea typeface="Spectral"/>
                <a:cs typeface="Spectral"/>
                <a:sym typeface="Spectral"/>
              </a:rPr>
              <a:t>The first cluster is composed of 545 observations, while the largest cluster, number 6, has only 1594 computers. It might be good to have homogeneity between clusters, if not, a thinner data preparation might be required.</a:t>
            </a:r>
            <a:endParaRPr sz="1350">
              <a:solidFill>
                <a:srgbClr val="FF0000"/>
              </a:solidFill>
              <a:highlight>
                <a:srgbClr val="FFFFFF"/>
              </a:highlight>
              <a:latin typeface="Spectral"/>
              <a:ea typeface="Spectral"/>
              <a:cs typeface="Spectral"/>
              <a:sym typeface="Spectral"/>
            </a:endParaRPr>
          </a:p>
          <a:p>
            <a:pPr indent="0" lvl="0" marL="0" rtl="0" algn="just">
              <a:spcBef>
                <a:spcPts val="0"/>
              </a:spcBef>
              <a:spcAft>
                <a:spcPts val="0"/>
              </a:spcAft>
              <a:buNone/>
            </a:pPr>
            <a:r>
              <a:rPr lang="en" sz="1350">
                <a:solidFill>
                  <a:srgbClr val="FF0000"/>
                </a:solidFill>
                <a:highlight>
                  <a:srgbClr val="FFFFFF"/>
                </a:highlight>
                <a:latin typeface="Spectral"/>
                <a:ea typeface="Spectral"/>
                <a:cs typeface="Spectral"/>
                <a:sym typeface="Spectral"/>
              </a:rPr>
              <a:t>You get a deeper look at the data with the center component. The rows refer to the numeration of the cluster and the columns the variables used by the algorithm. The values are the average score by each cluster for the interested column. Standardization makes the interpretation easier. Positive values indicate the z-score for a given cluster is above the overall mean. For instance, cluster 5 has the highest price average among all the clusters.</a:t>
            </a:r>
            <a:endParaRPr>
              <a:solidFill>
                <a:srgbClr val="FF0000"/>
              </a:solidFill>
              <a:latin typeface="Spectral"/>
              <a:ea typeface="Spectral"/>
              <a:cs typeface="Spectral"/>
              <a:sym typeface="Spectral"/>
            </a:endParaRPr>
          </a:p>
        </p:txBody>
      </p:sp>
      <p:pic>
        <p:nvPicPr>
          <p:cNvPr id="237" name="Google Shape;237;p38"/>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Adding our cluster to the data</a:t>
            </a:r>
            <a:endParaRPr b="1">
              <a:solidFill>
                <a:srgbClr val="FF0000"/>
              </a:solidFill>
              <a:latin typeface="Spectral"/>
              <a:ea typeface="Spectral"/>
              <a:cs typeface="Spectral"/>
              <a:sym typeface="Spectral"/>
            </a:endParaRPr>
          </a:p>
        </p:txBody>
      </p:sp>
      <p:sp>
        <p:nvSpPr>
          <p:cNvPr id="243" name="Google Shape;24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center &lt;- pc_cluster_2$centers</a:t>
            </a:r>
            <a:endParaRPr sz="1400">
              <a:solidFill>
                <a:srgbClr val="0B5394"/>
              </a:solidFill>
              <a:highlight>
                <a:srgbClr val="D9EAD3"/>
              </a:highlight>
              <a:latin typeface="Spectral"/>
              <a:ea typeface="Spectral"/>
              <a:cs typeface="Spectral"/>
              <a:sym typeface="Spectral"/>
            </a:endParaRPr>
          </a:p>
          <a:p>
            <a:pPr indent="0" lvl="0" marL="0" rtl="0" algn="l">
              <a:spcBef>
                <a:spcPts val="1200"/>
              </a:spcBef>
              <a:spcAft>
                <a:spcPts val="0"/>
              </a:spcAft>
              <a:buNone/>
            </a:pPr>
            <a:r>
              <a:rPr lang="en" sz="1400">
                <a:solidFill>
                  <a:srgbClr val="FF0000"/>
                </a:solidFill>
                <a:latin typeface="Spectral"/>
                <a:ea typeface="Spectral"/>
                <a:cs typeface="Spectral"/>
                <a:sym typeface="Spectral"/>
              </a:rPr>
              <a:t>In other to </a:t>
            </a:r>
            <a:r>
              <a:rPr lang="en" sz="1400">
                <a:solidFill>
                  <a:srgbClr val="FF0000"/>
                </a:solidFill>
                <a:highlight>
                  <a:srgbClr val="FFFFFF"/>
                </a:highlight>
                <a:latin typeface="Spectral"/>
                <a:ea typeface="Spectral"/>
                <a:cs typeface="Spectral"/>
                <a:sym typeface="Spectral"/>
              </a:rPr>
              <a:t>highlight the difference between categories, we are going to use a ggplot with heatmap function to plot the graph.</a:t>
            </a:r>
            <a:endParaRPr sz="1400">
              <a:solidFill>
                <a:srgbClr val="FF0000"/>
              </a:solidFill>
              <a:highlight>
                <a:srgbClr val="FFFFFF"/>
              </a:highlight>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sz="1400">
                <a:solidFill>
                  <a:srgbClr val="FF0000"/>
                </a:solidFill>
                <a:highlight>
                  <a:srgbClr val="FFFFFF"/>
                </a:highlight>
                <a:latin typeface="Spectral"/>
                <a:ea typeface="Spectral"/>
                <a:cs typeface="Spectral"/>
                <a:sym typeface="Spectral"/>
              </a:rPr>
              <a:t>To create a heat map, you proceed in three steps:</a:t>
            </a:r>
            <a:endParaRPr sz="1400">
              <a:solidFill>
                <a:srgbClr val="FF0000"/>
              </a:solidFill>
              <a:highlight>
                <a:srgbClr val="FFFFFF"/>
              </a:highlight>
              <a:latin typeface="Spectral"/>
              <a:ea typeface="Spectral"/>
              <a:cs typeface="Spectral"/>
              <a:sym typeface="Spectral"/>
            </a:endParaRPr>
          </a:p>
          <a:p>
            <a:pPr indent="-317500" lvl="0" marL="457200" rtl="0" algn="l">
              <a:spcBef>
                <a:spcPts val="0"/>
              </a:spcBef>
              <a:spcAft>
                <a:spcPts val="0"/>
              </a:spcAft>
              <a:buClr>
                <a:srgbClr val="FF0000"/>
              </a:buClr>
              <a:buSzPts val="1400"/>
              <a:buFont typeface="Spectral"/>
              <a:buChar char="●"/>
            </a:pPr>
            <a:r>
              <a:rPr lang="en" sz="1400">
                <a:solidFill>
                  <a:srgbClr val="FF0000"/>
                </a:solidFill>
                <a:highlight>
                  <a:srgbClr val="FFFFFF"/>
                </a:highlight>
                <a:latin typeface="Spectral"/>
                <a:ea typeface="Spectral"/>
                <a:cs typeface="Spectral"/>
                <a:sym typeface="Spectral"/>
              </a:rPr>
              <a:t>Build a data frame with the values of the center and create a variable with the number of the cluster</a:t>
            </a:r>
            <a:endParaRPr sz="1400">
              <a:solidFill>
                <a:srgbClr val="FF0000"/>
              </a:solidFill>
              <a:highlight>
                <a:srgbClr val="FFFFFF"/>
              </a:highlight>
              <a:latin typeface="Spectral"/>
              <a:ea typeface="Spectral"/>
              <a:cs typeface="Spectral"/>
              <a:sym typeface="Spectral"/>
            </a:endParaRPr>
          </a:p>
          <a:p>
            <a:pPr indent="-317500" lvl="0" marL="457200" rtl="0" algn="l">
              <a:spcBef>
                <a:spcPts val="0"/>
              </a:spcBef>
              <a:spcAft>
                <a:spcPts val="0"/>
              </a:spcAft>
              <a:buClr>
                <a:srgbClr val="FF0000"/>
              </a:buClr>
              <a:buSzPts val="1400"/>
              <a:buFont typeface="Spectral"/>
              <a:buChar char="●"/>
            </a:pPr>
            <a:r>
              <a:rPr lang="en" sz="1400">
                <a:solidFill>
                  <a:srgbClr val="FF0000"/>
                </a:solidFill>
                <a:highlight>
                  <a:srgbClr val="FFFFFF"/>
                </a:highlight>
                <a:latin typeface="Spectral"/>
                <a:ea typeface="Spectral"/>
                <a:cs typeface="Spectral"/>
                <a:sym typeface="Spectral"/>
              </a:rPr>
              <a:t>Reshape the data with the gather() function of the tidyr library. You want to transform data from wide to long.</a:t>
            </a:r>
            <a:endParaRPr sz="1400">
              <a:solidFill>
                <a:srgbClr val="FF0000"/>
              </a:solidFill>
              <a:highlight>
                <a:srgbClr val="FFFFFF"/>
              </a:highlight>
              <a:latin typeface="Spectral"/>
              <a:ea typeface="Spectral"/>
              <a:cs typeface="Spectral"/>
              <a:sym typeface="Spectral"/>
            </a:endParaRPr>
          </a:p>
          <a:p>
            <a:pPr indent="-317500" lvl="0" marL="457200" rtl="0" algn="l">
              <a:spcBef>
                <a:spcPts val="0"/>
              </a:spcBef>
              <a:spcAft>
                <a:spcPts val="0"/>
              </a:spcAft>
              <a:buClr>
                <a:srgbClr val="FF0000"/>
              </a:buClr>
              <a:buSzPts val="1400"/>
              <a:buFont typeface="Spectral"/>
              <a:buChar char="●"/>
            </a:pPr>
            <a:r>
              <a:rPr lang="en" sz="1400">
                <a:solidFill>
                  <a:srgbClr val="FF0000"/>
                </a:solidFill>
                <a:highlight>
                  <a:srgbClr val="FFFFFF"/>
                </a:highlight>
                <a:latin typeface="Spectral"/>
                <a:ea typeface="Spectral"/>
                <a:cs typeface="Spectral"/>
                <a:sym typeface="Spectral"/>
              </a:rPr>
              <a:t>Create the palette of colors with colorRampPalette() function</a:t>
            </a:r>
            <a:endParaRPr sz="1400">
              <a:solidFill>
                <a:srgbClr val="FF0000"/>
              </a:solidFill>
              <a:highlight>
                <a:srgbClr val="FFFFFF"/>
              </a:highlight>
              <a:latin typeface="Spectral"/>
              <a:ea typeface="Spectral"/>
              <a:cs typeface="Spectral"/>
              <a:sym typeface="Spectral"/>
            </a:endParaRPr>
          </a:p>
          <a:p>
            <a:pPr indent="0" lvl="0" marL="0" rtl="0" algn="l">
              <a:spcBef>
                <a:spcPts val="0"/>
              </a:spcBef>
              <a:spcAft>
                <a:spcPts val="0"/>
              </a:spcAft>
              <a:buNone/>
            </a:pPr>
            <a:r>
              <a:t/>
            </a:r>
            <a:endParaRPr sz="1400">
              <a:solidFill>
                <a:srgbClr val="222222"/>
              </a:solidFill>
              <a:highlight>
                <a:srgbClr val="FFFFFF"/>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cluster &lt;- c(1: 7)</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center_df &lt;- data.frame(cluster, center)</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1200"/>
              </a:spcAft>
              <a:buNone/>
            </a:pPr>
            <a:r>
              <a:t/>
            </a:r>
            <a:endParaRPr sz="1400">
              <a:latin typeface="Spectral"/>
              <a:ea typeface="Spectral"/>
              <a:cs typeface="Spectral"/>
              <a:sym typeface="Spectral"/>
            </a:endParaRPr>
          </a:p>
        </p:txBody>
      </p:sp>
      <p:pic>
        <p:nvPicPr>
          <p:cNvPr id="244" name="Google Shape;244;p39"/>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Implementing Heatmap</a:t>
            </a:r>
            <a:endParaRPr b="1">
              <a:solidFill>
                <a:srgbClr val="FF0000"/>
              </a:solidFill>
              <a:latin typeface="Spectral"/>
              <a:ea typeface="Spectral"/>
              <a:cs typeface="Spectral"/>
              <a:sym typeface="Spectral"/>
            </a:endParaRPr>
          </a:p>
        </p:txBody>
      </p:sp>
      <p:sp>
        <p:nvSpPr>
          <p:cNvPr id="250" name="Google Shape;25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 Reshape the data</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library(tidyverse)</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center_reshape &lt;- gather(center_df, features, values, price_scal: trend_scal)</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head(center_reshape)</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None/>
            </a:pPr>
            <a:r>
              <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library(RColorBrewer)</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 Create the palette</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hm.palette &lt;-colorRampPalette(rev(brewer.pal(10, 'RdYlGn')),space='Lab')</a:t>
            </a:r>
            <a:endParaRPr sz="1400">
              <a:solidFill>
                <a:srgbClr val="0B5394"/>
              </a:solidFill>
              <a:highlight>
                <a:srgbClr val="D9EAD3"/>
              </a:highlight>
              <a:latin typeface="Spectral"/>
              <a:ea typeface="Spectral"/>
              <a:cs typeface="Spectral"/>
              <a:sym typeface="Spectral"/>
            </a:endParaRPr>
          </a:p>
        </p:txBody>
      </p:sp>
      <p:pic>
        <p:nvPicPr>
          <p:cNvPr id="251" name="Google Shape;251;p40"/>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Plotting the cluster graph with ggplot</a:t>
            </a:r>
            <a:endParaRPr b="1">
              <a:solidFill>
                <a:srgbClr val="FF0000"/>
              </a:solidFill>
              <a:latin typeface="Spectral"/>
              <a:ea typeface="Spectral"/>
              <a:cs typeface="Spectral"/>
              <a:sym typeface="Spectral"/>
            </a:endParaRPr>
          </a:p>
        </p:txBody>
      </p:sp>
      <p:sp>
        <p:nvSpPr>
          <p:cNvPr id="257" name="Google Shape;25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ggplot(data = center_reshape, aes(x = features, y = cluster, fill = values)) +</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    scale_y_continuous(breaks = seq(1, 7, by = 1)) +</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    geom_tile() +</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    coord_equal() +</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400">
                <a:solidFill>
                  <a:srgbClr val="0B5394"/>
                </a:solidFill>
                <a:highlight>
                  <a:srgbClr val="D9EAD3"/>
                </a:highlight>
                <a:latin typeface="Spectral"/>
                <a:ea typeface="Spectral"/>
                <a:cs typeface="Spectral"/>
                <a:sym typeface="Spectral"/>
              </a:rPr>
              <a:t>    scale_fill_gradientn(colours = hm.palette(90)) +</a:t>
            </a:r>
            <a:endParaRPr sz="1400">
              <a:solidFill>
                <a:srgbClr val="0B5394"/>
              </a:solidFill>
              <a:highlight>
                <a:srgbClr val="D9EAD3"/>
              </a:highlight>
              <a:latin typeface="Spectral"/>
              <a:ea typeface="Spectral"/>
              <a:cs typeface="Spectral"/>
              <a:sym typeface="Spectral"/>
            </a:endParaRPr>
          </a:p>
          <a:p>
            <a:pPr indent="0" lvl="0" marL="0" rtl="0" algn="l">
              <a:spcBef>
                <a:spcPts val="0"/>
              </a:spcBef>
              <a:spcAft>
                <a:spcPts val="0"/>
              </a:spcAft>
              <a:buNone/>
            </a:pPr>
            <a:r>
              <a:rPr lang="en" sz="1400">
                <a:solidFill>
                  <a:srgbClr val="0B5394"/>
                </a:solidFill>
                <a:highlight>
                  <a:srgbClr val="D9EAD3"/>
                </a:highlight>
                <a:latin typeface="Spectral"/>
                <a:ea typeface="Spectral"/>
                <a:cs typeface="Spectral"/>
                <a:sym typeface="Spectral"/>
              </a:rPr>
              <a:t>    theme_classic()</a:t>
            </a:r>
            <a:endParaRPr sz="1400">
              <a:solidFill>
                <a:srgbClr val="0B5394"/>
              </a:solidFill>
              <a:highlight>
                <a:srgbClr val="D9EAD3"/>
              </a:highlight>
              <a:latin typeface="Spectral"/>
              <a:ea typeface="Spectral"/>
              <a:cs typeface="Spectral"/>
              <a:sym typeface="Spectral"/>
            </a:endParaRPr>
          </a:p>
        </p:txBody>
      </p:sp>
      <p:pic>
        <p:nvPicPr>
          <p:cNvPr id="258" name="Google Shape;258;p41"/>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57400"/>
            <a:ext cx="8520600" cy="86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b="1" lang="en" sz="2400">
                <a:solidFill>
                  <a:srgbClr val="FF0000"/>
                </a:solidFill>
                <a:latin typeface="Spectral"/>
                <a:ea typeface="Spectral"/>
                <a:cs typeface="Spectral"/>
                <a:sym typeface="Spectral"/>
              </a:rPr>
              <a:t>Type of Clustering</a:t>
            </a:r>
            <a:endParaRPr b="1" sz="2400">
              <a:solidFill>
                <a:srgbClr val="FF0000"/>
              </a:solidFill>
              <a:latin typeface="Spectral"/>
              <a:ea typeface="Spectral"/>
              <a:cs typeface="Spectral"/>
              <a:sym typeface="Spectral"/>
            </a:endParaRPr>
          </a:p>
          <a:p>
            <a:pPr indent="457200" lvl="0" marL="0" rtl="0" algn="l">
              <a:spcBef>
                <a:spcPts val="0"/>
              </a:spcBef>
              <a:spcAft>
                <a:spcPts val="0"/>
              </a:spcAft>
              <a:buNone/>
            </a:pPr>
            <a:r>
              <a:rPr b="1" lang="en" sz="1800">
                <a:solidFill>
                  <a:srgbClr val="FF0000"/>
                </a:solidFill>
                <a:highlight>
                  <a:srgbClr val="FFFF00"/>
                </a:highlight>
                <a:latin typeface="Spectral"/>
                <a:ea typeface="Spectral"/>
                <a:cs typeface="Spectral"/>
                <a:sym typeface="Spectral"/>
              </a:rPr>
              <a:t>Hard Clustering</a:t>
            </a:r>
            <a:endParaRPr b="1">
              <a:solidFill>
                <a:srgbClr val="FF0000"/>
              </a:solidFill>
              <a:latin typeface="Spectral"/>
              <a:ea typeface="Spectral"/>
              <a:cs typeface="Spectral"/>
              <a:sym typeface="Spectral"/>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400">
                <a:solidFill>
                  <a:srgbClr val="FF0000"/>
                </a:solidFill>
                <a:highlight>
                  <a:schemeClr val="lt1"/>
                </a:highlight>
                <a:latin typeface="Spectral"/>
                <a:ea typeface="Spectral"/>
                <a:cs typeface="Spectral"/>
                <a:sym typeface="Spectral"/>
              </a:rPr>
              <a:t>Broadly speaking, clustering can be divided into two subgroups :</a:t>
            </a:r>
            <a:endParaRPr sz="1400">
              <a:solidFill>
                <a:srgbClr val="FF0000"/>
              </a:solidFill>
              <a:highlight>
                <a:schemeClr val="lt1"/>
              </a:highlight>
              <a:latin typeface="Spectral"/>
              <a:ea typeface="Spectral"/>
              <a:cs typeface="Spectral"/>
              <a:sym typeface="Spectral"/>
            </a:endParaRPr>
          </a:p>
          <a:p>
            <a:pPr indent="-317500" lvl="0" marL="457200" rtl="0" algn="just">
              <a:lnSpc>
                <a:spcPct val="100000"/>
              </a:lnSpc>
              <a:spcBef>
                <a:spcPts val="0"/>
              </a:spcBef>
              <a:spcAft>
                <a:spcPts val="0"/>
              </a:spcAft>
              <a:buClr>
                <a:srgbClr val="FF0000"/>
              </a:buClr>
              <a:buSzPts val="1400"/>
              <a:buFont typeface="Spectral"/>
              <a:buChar char="●"/>
            </a:pPr>
            <a:r>
              <a:rPr lang="en" sz="1400">
                <a:solidFill>
                  <a:srgbClr val="FF0000"/>
                </a:solidFill>
                <a:highlight>
                  <a:schemeClr val="lt1"/>
                </a:highlight>
                <a:latin typeface="Spectral"/>
                <a:ea typeface="Spectral"/>
                <a:cs typeface="Spectral"/>
                <a:sym typeface="Spectral"/>
              </a:rPr>
              <a:t>Hard Clustering.</a:t>
            </a:r>
            <a:endParaRPr sz="1400">
              <a:solidFill>
                <a:srgbClr val="FF0000"/>
              </a:solidFill>
              <a:highlight>
                <a:schemeClr val="lt1"/>
              </a:highlight>
              <a:latin typeface="Spectral"/>
              <a:ea typeface="Spectral"/>
              <a:cs typeface="Spectral"/>
              <a:sym typeface="Spectral"/>
            </a:endParaRPr>
          </a:p>
          <a:p>
            <a:pPr indent="-317500" lvl="0" marL="457200" rtl="0" algn="just">
              <a:lnSpc>
                <a:spcPct val="100000"/>
              </a:lnSpc>
              <a:spcBef>
                <a:spcPts val="0"/>
              </a:spcBef>
              <a:spcAft>
                <a:spcPts val="0"/>
              </a:spcAft>
              <a:buClr>
                <a:srgbClr val="FF0000"/>
              </a:buClr>
              <a:buSzPts val="1400"/>
              <a:buFont typeface="Spectral"/>
              <a:buChar char="●"/>
            </a:pPr>
            <a:r>
              <a:rPr lang="en" sz="1400">
                <a:solidFill>
                  <a:srgbClr val="FF0000"/>
                </a:solidFill>
                <a:highlight>
                  <a:schemeClr val="lt1"/>
                </a:highlight>
                <a:latin typeface="Spectral"/>
                <a:ea typeface="Spectral"/>
                <a:cs typeface="Spectral"/>
                <a:sym typeface="Spectral"/>
              </a:rPr>
              <a:t>Soft Clustering.</a:t>
            </a:r>
            <a:endParaRPr sz="1400">
              <a:solidFill>
                <a:srgbClr val="FF0000"/>
              </a:solidFill>
              <a:highlight>
                <a:schemeClr val="lt1"/>
              </a:highlight>
              <a:latin typeface="Spectral"/>
              <a:ea typeface="Spectral"/>
              <a:cs typeface="Spectral"/>
              <a:sym typeface="Spectral"/>
            </a:endParaRPr>
          </a:p>
          <a:p>
            <a:pPr indent="0" lvl="0" marL="0" rtl="0" algn="just">
              <a:lnSpc>
                <a:spcPct val="100000"/>
              </a:lnSpc>
              <a:spcBef>
                <a:spcPts val="0"/>
              </a:spcBef>
              <a:spcAft>
                <a:spcPts val="0"/>
              </a:spcAft>
              <a:buNone/>
            </a:pPr>
            <a:r>
              <a:t/>
            </a:r>
            <a:endParaRPr b="1" sz="1400">
              <a:solidFill>
                <a:srgbClr val="FF0000"/>
              </a:solidFill>
              <a:highlight>
                <a:schemeClr val="lt1"/>
              </a:highlight>
              <a:latin typeface="Spectral"/>
              <a:ea typeface="Spectral"/>
              <a:cs typeface="Spectral"/>
              <a:sym typeface="Spectral"/>
            </a:endParaRPr>
          </a:p>
          <a:p>
            <a:pPr indent="0" lvl="0" marL="0" rtl="0" algn="just">
              <a:lnSpc>
                <a:spcPct val="100000"/>
              </a:lnSpc>
              <a:spcBef>
                <a:spcPts val="0"/>
              </a:spcBef>
              <a:spcAft>
                <a:spcPts val="0"/>
              </a:spcAft>
              <a:buNone/>
            </a:pPr>
            <a:r>
              <a:rPr b="1" lang="en" sz="1400">
                <a:solidFill>
                  <a:srgbClr val="FF0000"/>
                </a:solidFill>
                <a:highlight>
                  <a:schemeClr val="lt1"/>
                </a:highlight>
                <a:latin typeface="Spectral"/>
                <a:ea typeface="Spectral"/>
                <a:cs typeface="Spectral"/>
                <a:sym typeface="Spectral"/>
              </a:rPr>
              <a:t>Hard Clustering</a:t>
            </a:r>
            <a:r>
              <a:rPr lang="en" sz="1400">
                <a:solidFill>
                  <a:srgbClr val="FF0000"/>
                </a:solidFill>
                <a:highlight>
                  <a:schemeClr val="lt1"/>
                </a:highlight>
                <a:latin typeface="Spectral"/>
                <a:ea typeface="Spectral"/>
                <a:cs typeface="Spectral"/>
                <a:sym typeface="Spectral"/>
              </a:rPr>
              <a:t>: hard clustering is about grouping the data items such that each item is only assigned to one cluster. As an instance, we want the algorithm to read all of the tweets and determine if a tweet is a positive or a negative tweet. </a:t>
            </a:r>
            <a:endParaRPr sz="1400">
              <a:solidFill>
                <a:srgbClr val="FF0000"/>
              </a:solidFill>
              <a:highlight>
                <a:schemeClr val="lt1"/>
              </a:highlight>
              <a:latin typeface="Spectral"/>
              <a:ea typeface="Spectral"/>
              <a:cs typeface="Spectral"/>
              <a:sym typeface="Spectral"/>
            </a:endParaRPr>
          </a:p>
          <a:p>
            <a:pPr indent="0" lvl="0" marL="0" rtl="0" algn="just">
              <a:lnSpc>
                <a:spcPct val="100000"/>
              </a:lnSpc>
              <a:spcBef>
                <a:spcPts val="0"/>
              </a:spcBef>
              <a:spcAft>
                <a:spcPts val="0"/>
              </a:spcAft>
              <a:buNone/>
            </a:pPr>
            <a:r>
              <a:rPr lang="en" sz="1400">
                <a:solidFill>
                  <a:srgbClr val="FF0000"/>
                </a:solidFill>
                <a:highlight>
                  <a:schemeClr val="lt1"/>
                </a:highlight>
                <a:latin typeface="Spectral"/>
                <a:ea typeface="Spectral"/>
                <a:cs typeface="Spectral"/>
                <a:sym typeface="Spectral"/>
              </a:rPr>
              <a:t>K-Means is a famous hard clustering algorithm whereby the data items are clustered into K clusters such that each item only blogs to one cluster.</a:t>
            </a:r>
            <a:endParaRPr sz="1400">
              <a:solidFill>
                <a:srgbClr val="FF0000"/>
              </a:solidFill>
              <a:highlight>
                <a:srgbClr val="FFFFFF"/>
              </a:highlight>
              <a:latin typeface="Spectral"/>
              <a:ea typeface="Spectral"/>
              <a:cs typeface="Spectral"/>
              <a:sym typeface="Spectral"/>
            </a:endParaRPr>
          </a:p>
        </p:txBody>
      </p:sp>
      <p:pic>
        <p:nvPicPr>
          <p:cNvPr id="71" name="Google Shape;71;p15"/>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4" name="Google Shape;26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5" name="Google Shape;265;p42"/>
          <p:cNvPicPr preferRelativeResize="0"/>
          <p:nvPr/>
        </p:nvPicPr>
        <p:blipFill>
          <a:blip r:embed="rId3">
            <a:alphaModFix/>
          </a:blip>
          <a:stretch>
            <a:fillRect/>
          </a:stretch>
        </p:blipFill>
        <p:spPr>
          <a:xfrm>
            <a:off x="311700" y="7000"/>
            <a:ext cx="7463774" cy="4508025"/>
          </a:xfrm>
          <a:prstGeom prst="rect">
            <a:avLst/>
          </a:prstGeom>
          <a:noFill/>
          <a:ln>
            <a:noFill/>
          </a:ln>
        </p:spPr>
      </p:pic>
      <p:pic>
        <p:nvPicPr>
          <p:cNvPr id="266" name="Google Shape;266;p42"/>
          <p:cNvPicPr preferRelativeResize="0"/>
          <p:nvPr/>
        </p:nvPicPr>
        <p:blipFill>
          <a:blip r:embed="rId4">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2" name="Google Shape;27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3" name="Google Shape;273;p43"/>
          <p:cNvPicPr preferRelativeResize="0"/>
          <p:nvPr/>
        </p:nvPicPr>
        <p:blipFill rotWithShape="1">
          <a:blip r:embed="rId3">
            <a:alphaModFix/>
          </a:blip>
          <a:srcRect b="10679" l="16900" r="10750" t="16914"/>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32100"/>
            <a:ext cx="8520600" cy="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FF0000"/>
                </a:solidFill>
                <a:latin typeface="Spectral"/>
                <a:ea typeface="Spectral"/>
                <a:cs typeface="Spectral"/>
                <a:sym typeface="Spectral"/>
              </a:rPr>
              <a:t>Type of Clustering</a:t>
            </a:r>
            <a:endParaRPr b="1" sz="2400">
              <a:solidFill>
                <a:srgbClr val="FF0000"/>
              </a:solidFill>
              <a:latin typeface="Spectral"/>
              <a:ea typeface="Spectral"/>
              <a:cs typeface="Spectral"/>
              <a:sym typeface="Spectral"/>
            </a:endParaRPr>
          </a:p>
          <a:p>
            <a:pPr indent="457200" lvl="0" marL="0" rtl="0" algn="l">
              <a:spcBef>
                <a:spcPts val="0"/>
              </a:spcBef>
              <a:spcAft>
                <a:spcPts val="0"/>
              </a:spcAft>
              <a:buNone/>
            </a:pPr>
            <a:r>
              <a:rPr b="1" lang="en" sz="1800">
                <a:solidFill>
                  <a:srgbClr val="FF0000"/>
                </a:solidFill>
                <a:highlight>
                  <a:srgbClr val="FFFF00"/>
                </a:highlight>
                <a:latin typeface="Spectral"/>
                <a:ea typeface="Spectral"/>
                <a:cs typeface="Spectral"/>
                <a:sym typeface="Spectral"/>
              </a:rPr>
              <a:t>Soft Clustering</a:t>
            </a:r>
            <a:endParaRPr b="1" sz="1800">
              <a:solidFill>
                <a:srgbClr val="FF0000"/>
              </a:solidFill>
              <a:highlight>
                <a:srgbClr val="FFFF00"/>
              </a:highlight>
              <a:latin typeface="Spectral"/>
              <a:ea typeface="Spectral"/>
              <a:cs typeface="Spectral"/>
              <a:sym typeface="Spectral"/>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1000"/>
              </a:spcBef>
              <a:spcAft>
                <a:spcPts val="0"/>
              </a:spcAft>
              <a:buClr>
                <a:schemeClr val="dk1"/>
              </a:buClr>
              <a:buSzPts val="1100"/>
              <a:buFont typeface="Arial"/>
              <a:buNone/>
            </a:pPr>
            <a:r>
              <a:rPr b="1" lang="en" sz="1400">
                <a:solidFill>
                  <a:srgbClr val="FF0000"/>
                </a:solidFill>
                <a:highlight>
                  <a:schemeClr val="lt1"/>
                </a:highlight>
                <a:latin typeface="Spectral"/>
                <a:ea typeface="Spectral"/>
                <a:cs typeface="Spectral"/>
                <a:sym typeface="Spectral"/>
              </a:rPr>
              <a:t>Soft Clustering</a:t>
            </a:r>
            <a:r>
              <a:rPr lang="en" sz="1400">
                <a:solidFill>
                  <a:srgbClr val="FF0000"/>
                </a:solidFill>
                <a:highlight>
                  <a:schemeClr val="lt1"/>
                </a:highlight>
                <a:latin typeface="Spectral"/>
                <a:ea typeface="Spectral"/>
                <a:cs typeface="Spectral"/>
                <a:sym typeface="Spectral"/>
              </a:rPr>
              <a:t>: </a:t>
            </a:r>
            <a:r>
              <a:rPr lang="en" sz="1400">
                <a:solidFill>
                  <a:srgbClr val="FF0000"/>
                </a:solidFill>
                <a:highlight>
                  <a:srgbClr val="FFFFFF"/>
                </a:highlight>
                <a:latin typeface="Spectral"/>
                <a:ea typeface="Spectral"/>
                <a:cs typeface="Spectral"/>
                <a:sym typeface="Spectral"/>
              </a:rPr>
              <a:t>In soft clustering, instead of putting each data point into a separate cluster, a probability or likelihood of that data point to be in those clusters is assigned. In this type clustering a data points can be in multiple clusters since it is based on probability.</a:t>
            </a:r>
            <a:endParaRPr sz="1400">
              <a:solidFill>
                <a:srgbClr val="FF0000"/>
              </a:solidFill>
              <a:highlight>
                <a:srgbClr val="FFFFFF"/>
              </a:highlight>
              <a:latin typeface="Spectral"/>
              <a:ea typeface="Spectral"/>
              <a:cs typeface="Spectral"/>
              <a:sym typeface="Spectral"/>
            </a:endParaRPr>
          </a:p>
          <a:p>
            <a:pPr indent="0" lvl="0" marL="0" rtl="0" algn="l">
              <a:lnSpc>
                <a:spcPct val="115000"/>
              </a:lnSpc>
              <a:spcBef>
                <a:spcPts val="1000"/>
              </a:spcBef>
              <a:spcAft>
                <a:spcPts val="0"/>
              </a:spcAft>
              <a:buNone/>
            </a:pPr>
            <a:r>
              <a:rPr lang="en" sz="1400">
                <a:solidFill>
                  <a:srgbClr val="FF0000"/>
                </a:solidFill>
                <a:highlight>
                  <a:srgbClr val="FFFFFF"/>
                </a:highlight>
                <a:latin typeface="Georgia"/>
                <a:ea typeface="Georgia"/>
                <a:cs typeface="Georgia"/>
                <a:sym typeface="Georgia"/>
              </a:rPr>
              <a:t>Fuzzy C-means is a famous soft clustering algorithm. It is based on the fuzzy logic and is often referred to as the FCM algorithm.</a:t>
            </a:r>
            <a:endParaRPr sz="1400">
              <a:solidFill>
                <a:srgbClr val="FF0000"/>
              </a:solidFill>
            </a:endParaRPr>
          </a:p>
        </p:txBody>
      </p:sp>
      <p:pic>
        <p:nvPicPr>
          <p:cNvPr id="78" name="Google Shape;78;p16"/>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Types of Clustering Algorithm</a:t>
            </a:r>
            <a:endParaRPr b="1">
              <a:solidFill>
                <a:srgbClr val="FF0000"/>
              </a:solidFill>
              <a:latin typeface="Spectral"/>
              <a:ea typeface="Spectral"/>
              <a:cs typeface="Spectral"/>
              <a:sym typeface="Spectra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FF0000"/>
                </a:solidFill>
                <a:latin typeface="Spectral"/>
                <a:ea typeface="Spectral"/>
                <a:cs typeface="Spectral"/>
                <a:sym typeface="Spectral"/>
              </a:rPr>
              <a:t>Connectivity models</a:t>
            </a:r>
            <a:r>
              <a:rPr lang="en" sz="1400">
                <a:solidFill>
                  <a:srgbClr val="FF0000"/>
                </a:solidFill>
                <a:latin typeface="Spectral"/>
                <a:ea typeface="Spectral"/>
                <a:cs typeface="Spectral"/>
                <a:sym typeface="Spectral"/>
              </a:rPr>
              <a:t>: As the name implies, these models are based on the idea that data points closer together in data space are more similar to each other than data points farther apart. These models can take one of two approaches. In the first approach, they begin by categorizing all data points into separate clusters and then aggregate them as the distance between them decreases. The second approach classifies all data points as a single cluster and then partitions them as the distance increases. Furthermore, the selection of the distance function is subjective. These models are simple to understand but lack scalability when dealing with large datasets. Hierarchical clustering algorithms and variants are examples of these models.</a:t>
            </a:r>
            <a:endParaRPr sz="1400">
              <a:solidFill>
                <a:srgbClr val="FF0000"/>
              </a:solidFill>
              <a:latin typeface="Spectral"/>
              <a:ea typeface="Spectral"/>
              <a:cs typeface="Spectral"/>
              <a:sym typeface="Spectral"/>
            </a:endParaRPr>
          </a:p>
          <a:p>
            <a:pPr indent="0" lvl="0" marL="0" rtl="0" algn="just">
              <a:spcBef>
                <a:spcPts val="1200"/>
              </a:spcBef>
              <a:spcAft>
                <a:spcPts val="1200"/>
              </a:spcAft>
              <a:buNone/>
            </a:pPr>
            <a:r>
              <a:rPr b="1" lang="en" sz="1400">
                <a:solidFill>
                  <a:srgbClr val="FF0000"/>
                </a:solidFill>
                <a:latin typeface="Spectral"/>
                <a:ea typeface="Spectral"/>
                <a:cs typeface="Spectral"/>
                <a:sym typeface="Spectral"/>
              </a:rPr>
              <a:t>Centroid models:</a:t>
            </a:r>
            <a:r>
              <a:rPr lang="en" sz="1400">
                <a:solidFill>
                  <a:srgbClr val="FF0000"/>
                </a:solidFill>
                <a:latin typeface="Spectral"/>
                <a:ea typeface="Spectral"/>
                <a:cs typeface="Spectral"/>
                <a:sym typeface="Spectral"/>
              </a:rPr>
              <a:t> are iterative clustering algorithms that derive similarity from the proximity of a data point to the cluster's centroid. The K-Means clustering algorithm is a popular example of this type of algorithm. The number of clusters required at the end of these models must be specified beforehand, which necessitates prior knowledge of the dataset. These models are iterated in order to find the local optima.</a:t>
            </a:r>
            <a:endParaRPr sz="1400">
              <a:solidFill>
                <a:srgbClr val="FF0000"/>
              </a:solidFill>
              <a:latin typeface="Spectral"/>
              <a:ea typeface="Spectral"/>
              <a:cs typeface="Spectral"/>
              <a:sym typeface="Spectral"/>
            </a:endParaRPr>
          </a:p>
        </p:txBody>
      </p:sp>
      <p:pic>
        <p:nvPicPr>
          <p:cNvPr id="85" name="Google Shape;85;p17"/>
          <p:cNvPicPr preferRelativeResize="0"/>
          <p:nvPr/>
        </p:nvPicPr>
        <p:blipFill>
          <a:blip r:embed="rId3">
            <a:alphaModFix/>
          </a:blip>
          <a:stretch>
            <a:fillRect/>
          </a:stretch>
        </p:blipFill>
        <p:spPr>
          <a:xfrm>
            <a:off x="228600" y="4625875"/>
            <a:ext cx="8477250" cy="27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Types of Clustering Algorithm.</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400">
                <a:solidFill>
                  <a:srgbClr val="FF0000"/>
                </a:solidFill>
                <a:highlight>
                  <a:srgbClr val="FFFFFF"/>
                </a:highlight>
                <a:latin typeface="Spectral"/>
                <a:ea typeface="Spectral"/>
                <a:cs typeface="Spectral"/>
                <a:sym typeface="Spectral"/>
              </a:rPr>
              <a:t>Distribution models</a:t>
            </a:r>
            <a:r>
              <a:rPr lang="en" sz="1400">
                <a:solidFill>
                  <a:srgbClr val="FF0000"/>
                </a:solidFill>
                <a:highlight>
                  <a:srgbClr val="FFFFFF"/>
                </a:highlight>
                <a:latin typeface="Spectral"/>
                <a:ea typeface="Spectral"/>
                <a:cs typeface="Spectral"/>
                <a:sym typeface="Spectral"/>
              </a:rPr>
              <a:t>:</a:t>
            </a:r>
            <a:r>
              <a:rPr lang="en" sz="1400">
                <a:solidFill>
                  <a:srgbClr val="FF0000"/>
                </a:solidFill>
                <a:latin typeface="Spectral"/>
                <a:ea typeface="Spectral"/>
                <a:cs typeface="Spectral"/>
                <a:sym typeface="Spectral"/>
              </a:rPr>
              <a:t>These clustering models are based on the idea of how likely it is that all data points in the cluster belong to the same distribution (For example: Normal, Gaussian). Overfitting is a common problem with these models. The Expectation-maximization algorithm, which uses multivariate normal distributions, is a popular example of one of these models.</a:t>
            </a:r>
            <a:endParaRPr sz="1400">
              <a:solidFill>
                <a:srgbClr val="FF0000"/>
              </a:solidFill>
              <a:latin typeface="Spectral"/>
              <a:ea typeface="Spectral"/>
              <a:cs typeface="Spectral"/>
              <a:sym typeface="Spectral"/>
            </a:endParaRPr>
          </a:p>
          <a:p>
            <a:pPr indent="0" lvl="0" marL="0" rtl="0" algn="just">
              <a:spcBef>
                <a:spcPts val="1200"/>
              </a:spcBef>
              <a:spcAft>
                <a:spcPts val="1200"/>
              </a:spcAft>
              <a:buNone/>
            </a:pPr>
            <a:r>
              <a:rPr b="1" lang="en" sz="1400">
                <a:solidFill>
                  <a:srgbClr val="FF0000"/>
                </a:solidFill>
                <a:latin typeface="Spectral"/>
                <a:ea typeface="Spectral"/>
                <a:cs typeface="Spectral"/>
                <a:sym typeface="Spectral"/>
              </a:rPr>
              <a:t>Density Models</a:t>
            </a:r>
            <a:r>
              <a:rPr lang="en" sz="1400">
                <a:solidFill>
                  <a:srgbClr val="FF0000"/>
                </a:solidFill>
                <a:latin typeface="Spectral"/>
                <a:ea typeface="Spectral"/>
                <a:cs typeface="Spectral"/>
                <a:sym typeface="Spectral"/>
              </a:rPr>
              <a:t>: These models search the data space for areas with varying densities of data points. It isolates various densities and assigns data points within these densities to the same cluster. DBSCAN and OPTICS are two popular density models.</a:t>
            </a:r>
            <a:endParaRPr sz="1400">
              <a:solidFill>
                <a:srgbClr val="FF0000"/>
              </a:solidFill>
              <a:latin typeface="Spectral"/>
              <a:ea typeface="Spectral"/>
              <a:cs typeface="Spectral"/>
              <a:sym typeface="Spectral"/>
            </a:endParaRPr>
          </a:p>
        </p:txBody>
      </p:sp>
      <p:pic>
        <p:nvPicPr>
          <p:cNvPr id="92" name="Google Shape;92;p18"/>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400"/>
              </a:spcAft>
              <a:buNone/>
            </a:pPr>
            <a:r>
              <a:rPr b="1" lang="en" sz="2400">
                <a:solidFill>
                  <a:srgbClr val="FF0000"/>
                </a:solidFill>
                <a:highlight>
                  <a:srgbClr val="FFFFFF"/>
                </a:highlight>
                <a:latin typeface="Spectral"/>
                <a:ea typeface="Spectral"/>
                <a:cs typeface="Spectral"/>
                <a:sym typeface="Spectral"/>
              </a:rPr>
              <a:t>Hierarchical Clustering</a:t>
            </a:r>
            <a:endParaRPr b="1" sz="2400">
              <a:solidFill>
                <a:srgbClr val="FF0000"/>
              </a:solidFill>
              <a:latin typeface="Spectral"/>
              <a:ea typeface="Spectral"/>
              <a:cs typeface="Spectral"/>
              <a:sym typeface="Spectral"/>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FF0000"/>
                </a:solidFill>
                <a:highlight>
                  <a:srgbClr val="FFFFFF"/>
                </a:highlight>
                <a:latin typeface="Spectral"/>
                <a:ea typeface="Spectral"/>
                <a:cs typeface="Spectral"/>
                <a:sym typeface="Spectral"/>
              </a:rPr>
              <a:t>Hierarchical clustering is an unsupervised learning method for clustering data points. The algorithm builds clusters by measuring the dissimilarities between data. Unsupervised learning means that a model does not have to be trained, and we do not need a "target" variable.</a:t>
            </a:r>
            <a:endParaRPr sz="1400">
              <a:solidFill>
                <a:srgbClr val="FF0000"/>
              </a:solidFill>
              <a:highlight>
                <a:srgbClr val="FFFFFF"/>
              </a:highlight>
              <a:latin typeface="Spectral"/>
              <a:ea typeface="Spectral"/>
              <a:cs typeface="Spectral"/>
              <a:sym typeface="Spectral"/>
            </a:endParaRPr>
          </a:p>
          <a:p>
            <a:pPr indent="0" lvl="0" marL="0" rtl="0" algn="l">
              <a:lnSpc>
                <a:spcPct val="177777"/>
              </a:lnSpc>
              <a:spcBef>
                <a:spcPts val="0"/>
              </a:spcBef>
              <a:spcAft>
                <a:spcPts val="0"/>
              </a:spcAft>
              <a:buClr>
                <a:schemeClr val="dk1"/>
              </a:buClr>
              <a:buSzPts val="1100"/>
              <a:buFont typeface="Arial"/>
              <a:buNone/>
            </a:pPr>
            <a:r>
              <a:rPr lang="en" sz="1350">
                <a:solidFill>
                  <a:srgbClr val="FF0000"/>
                </a:solidFill>
                <a:highlight>
                  <a:srgbClr val="FFFFFF"/>
                </a:highlight>
                <a:latin typeface="Spectral"/>
                <a:ea typeface="Spectral"/>
                <a:cs typeface="Spectral"/>
                <a:sym typeface="Spectral"/>
              </a:rPr>
              <a:t>Hierarchical clustering method functions in two approaches-</a:t>
            </a:r>
            <a:endParaRPr sz="1350">
              <a:solidFill>
                <a:srgbClr val="FF0000"/>
              </a:solidFill>
              <a:highlight>
                <a:srgbClr val="FFFFFF"/>
              </a:highlight>
              <a:latin typeface="Spectral"/>
              <a:ea typeface="Spectral"/>
              <a:cs typeface="Spectral"/>
              <a:sym typeface="Spectral"/>
            </a:endParaRPr>
          </a:p>
          <a:p>
            <a:pPr indent="-304800" lvl="0" marL="457200" rtl="0" algn="l">
              <a:lnSpc>
                <a:spcPct val="162500"/>
              </a:lnSpc>
              <a:spcBef>
                <a:spcPts val="0"/>
              </a:spcBef>
              <a:spcAft>
                <a:spcPts val="0"/>
              </a:spcAft>
              <a:buClr>
                <a:srgbClr val="FF0000"/>
              </a:buClr>
              <a:buSzPts val="1200"/>
              <a:buFont typeface="Spectral"/>
              <a:buChar char="●"/>
            </a:pPr>
            <a:r>
              <a:rPr lang="en" sz="1350">
                <a:solidFill>
                  <a:srgbClr val="FF0000"/>
                </a:solidFill>
                <a:highlight>
                  <a:srgbClr val="FFFFFF"/>
                </a:highlight>
                <a:latin typeface="Spectral"/>
                <a:ea typeface="Spectral"/>
                <a:cs typeface="Spectral"/>
                <a:sym typeface="Spectral"/>
              </a:rPr>
              <a:t>Agglomerative</a:t>
            </a:r>
            <a:endParaRPr sz="1350">
              <a:solidFill>
                <a:srgbClr val="FF0000"/>
              </a:solidFill>
              <a:highlight>
                <a:srgbClr val="FFFFFF"/>
              </a:highlight>
              <a:latin typeface="Spectral"/>
              <a:ea typeface="Spectral"/>
              <a:cs typeface="Spectral"/>
              <a:sym typeface="Spectral"/>
            </a:endParaRPr>
          </a:p>
          <a:p>
            <a:pPr indent="-304800" lvl="0" marL="457200" rtl="0" algn="l">
              <a:lnSpc>
                <a:spcPct val="162500"/>
              </a:lnSpc>
              <a:spcBef>
                <a:spcPts val="0"/>
              </a:spcBef>
              <a:spcAft>
                <a:spcPts val="0"/>
              </a:spcAft>
              <a:buClr>
                <a:srgbClr val="FF0000"/>
              </a:buClr>
              <a:buSzPts val="1200"/>
              <a:buFont typeface="Spectral"/>
              <a:buChar char="●"/>
            </a:pPr>
            <a:r>
              <a:rPr lang="en" sz="1350">
                <a:solidFill>
                  <a:srgbClr val="FF0000"/>
                </a:solidFill>
                <a:highlight>
                  <a:srgbClr val="FFFFFF"/>
                </a:highlight>
                <a:latin typeface="Spectral"/>
                <a:ea typeface="Spectral"/>
                <a:cs typeface="Spectral"/>
                <a:sym typeface="Spectral"/>
              </a:rPr>
              <a:t>Divisive</a:t>
            </a:r>
            <a:endParaRPr sz="1350">
              <a:solidFill>
                <a:srgbClr val="FF0000"/>
              </a:solidFill>
              <a:highlight>
                <a:srgbClr val="FFFFFF"/>
              </a:highlight>
              <a:latin typeface="Spectral"/>
              <a:ea typeface="Spectral"/>
              <a:cs typeface="Spectral"/>
              <a:sym typeface="Spectral"/>
            </a:endParaRPr>
          </a:p>
        </p:txBody>
      </p:sp>
      <p:pic>
        <p:nvPicPr>
          <p:cNvPr id="99" name="Google Shape;99;p19"/>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FF0000"/>
                </a:solidFill>
                <a:highlight>
                  <a:srgbClr val="FFFFFF"/>
                </a:highlight>
                <a:latin typeface="Spectral"/>
                <a:ea typeface="Spectral"/>
                <a:cs typeface="Spectral"/>
                <a:sym typeface="Spectral"/>
              </a:rPr>
              <a:t>Approaches of Hierarchical Clustering</a:t>
            </a:r>
            <a:endParaRPr b="1" sz="2400">
              <a:solidFill>
                <a:srgbClr val="FF0000"/>
              </a:solidFill>
              <a:latin typeface="Spectral"/>
              <a:ea typeface="Spectral"/>
              <a:cs typeface="Spectral"/>
              <a:sym typeface="Spectral"/>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20000"/>
              </a:lnSpc>
              <a:spcBef>
                <a:spcPts val="0"/>
              </a:spcBef>
              <a:spcAft>
                <a:spcPts val="0"/>
              </a:spcAft>
              <a:buNone/>
            </a:pPr>
            <a:r>
              <a:rPr b="1" lang="en" sz="1400">
                <a:solidFill>
                  <a:srgbClr val="FF0000"/>
                </a:solidFill>
                <a:highlight>
                  <a:srgbClr val="FFFFFF"/>
                </a:highlight>
                <a:latin typeface="Spectral"/>
                <a:ea typeface="Spectral"/>
                <a:cs typeface="Spectral"/>
                <a:sym typeface="Spectral"/>
              </a:rPr>
              <a:t>Agglomerative clustering</a:t>
            </a:r>
            <a:r>
              <a:rPr lang="en" sz="1400">
                <a:solidFill>
                  <a:srgbClr val="FF0000"/>
                </a:solidFill>
                <a:highlight>
                  <a:srgbClr val="FFFFFF"/>
                </a:highlight>
                <a:latin typeface="Spectral"/>
                <a:ea typeface="Spectral"/>
                <a:cs typeface="Spectral"/>
                <a:sym typeface="Spectral"/>
              </a:rPr>
              <a:t>: Agglomerative Clustering is a bottom-up strategy in which each data point is initially a cluster of its own, and more pairs of clusters are combined as one moves up the hierarchy. It takes the two closest clusters and joins them to form a single cluster.</a:t>
            </a:r>
            <a:endParaRPr sz="1400">
              <a:solidFill>
                <a:srgbClr val="FF0000"/>
              </a:solidFill>
              <a:highlight>
                <a:srgbClr val="FFFFFF"/>
              </a:highlight>
              <a:latin typeface="Spectral"/>
              <a:ea typeface="Spectral"/>
              <a:cs typeface="Spectral"/>
              <a:sym typeface="Spectral"/>
            </a:endParaRPr>
          </a:p>
          <a:p>
            <a:pPr indent="0" lvl="0" marL="0" rtl="0" algn="just">
              <a:lnSpc>
                <a:spcPct val="120000"/>
              </a:lnSpc>
              <a:spcBef>
                <a:spcPts val="200"/>
              </a:spcBef>
              <a:spcAft>
                <a:spcPts val="0"/>
              </a:spcAft>
              <a:buNone/>
            </a:pPr>
            <a:r>
              <a:t/>
            </a:r>
            <a:endParaRPr sz="1400">
              <a:solidFill>
                <a:srgbClr val="FF0000"/>
              </a:solidFill>
              <a:highlight>
                <a:srgbClr val="FFFFFF"/>
              </a:highlight>
              <a:latin typeface="Spectral"/>
              <a:ea typeface="Spectral"/>
              <a:cs typeface="Spectral"/>
              <a:sym typeface="Spectral"/>
            </a:endParaRPr>
          </a:p>
          <a:p>
            <a:pPr indent="0" lvl="0" marL="0" rtl="0" algn="just">
              <a:lnSpc>
                <a:spcPct val="120000"/>
              </a:lnSpc>
              <a:spcBef>
                <a:spcPts val="200"/>
              </a:spcBef>
              <a:spcAft>
                <a:spcPts val="200"/>
              </a:spcAft>
              <a:buNone/>
            </a:pPr>
            <a:r>
              <a:rPr b="1" lang="en" sz="1400">
                <a:solidFill>
                  <a:srgbClr val="FF0000"/>
                </a:solidFill>
                <a:highlight>
                  <a:srgbClr val="FFFFFF"/>
                </a:highlight>
                <a:latin typeface="Spectral"/>
                <a:ea typeface="Spectral"/>
                <a:cs typeface="Spectral"/>
                <a:sym typeface="Spectral"/>
              </a:rPr>
              <a:t>Divisive clustering: </a:t>
            </a:r>
            <a:r>
              <a:rPr lang="en" sz="1400">
                <a:solidFill>
                  <a:srgbClr val="FF0000"/>
                </a:solidFill>
                <a:highlight>
                  <a:srgbClr val="FFFFFF"/>
                </a:highlight>
                <a:latin typeface="Spectral"/>
                <a:ea typeface="Spectral"/>
                <a:cs typeface="Spectral"/>
                <a:sym typeface="Spectral"/>
              </a:rPr>
              <a:t>The divisive clustering algorithm is a top-down clustering strategy in which all points in the dataset are initially assigned to one cluster and then divided iteratively as one progresses down the hierarchy. It partitions data points that are clustered together into one cluster based on the slightest difference. This process continues till the desired number of clusters is obtained.</a:t>
            </a:r>
            <a:endParaRPr sz="1400">
              <a:solidFill>
                <a:srgbClr val="FF0000"/>
              </a:solidFill>
              <a:highlight>
                <a:srgbClr val="FFFFFF"/>
              </a:highlight>
              <a:latin typeface="Spectral"/>
              <a:ea typeface="Spectral"/>
              <a:cs typeface="Spectral"/>
              <a:sym typeface="Spectral"/>
            </a:endParaRPr>
          </a:p>
        </p:txBody>
      </p:sp>
      <p:pic>
        <p:nvPicPr>
          <p:cNvPr id="106" name="Google Shape;106;p20"/>
          <p:cNvPicPr preferRelativeResize="0"/>
          <p:nvPr/>
        </p:nvPicPr>
        <p:blipFill>
          <a:blip r:embed="rId3">
            <a:alphaModFix/>
          </a:blip>
          <a:stretch>
            <a:fillRect/>
          </a:stretch>
        </p:blipFill>
        <p:spPr>
          <a:xfrm>
            <a:off x="152400" y="4549675"/>
            <a:ext cx="8477250" cy="27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200"/>
              </a:spcAft>
              <a:buNone/>
            </a:pPr>
            <a:r>
              <a:t/>
            </a:r>
            <a:endParaRPr b="1" sz="1350">
              <a:solidFill>
                <a:schemeClr val="dk1"/>
              </a:solidFill>
              <a:highlight>
                <a:srgbClr val="FFFFFF"/>
              </a:highlight>
              <a:latin typeface="Roboto"/>
              <a:ea typeface="Roboto"/>
              <a:cs typeface="Roboto"/>
              <a:sym typeface="Roboto"/>
            </a:endParaRPr>
          </a:p>
        </p:txBody>
      </p:sp>
      <p:pic>
        <p:nvPicPr>
          <p:cNvPr id="113" name="Google Shape;113;p21"/>
          <p:cNvPicPr preferRelativeResize="0"/>
          <p:nvPr/>
        </p:nvPicPr>
        <p:blipFill>
          <a:blip r:embed="rId3">
            <a:alphaModFix/>
          </a:blip>
          <a:stretch>
            <a:fillRect/>
          </a:stretch>
        </p:blipFill>
        <p:spPr>
          <a:xfrm>
            <a:off x="234925" y="410450"/>
            <a:ext cx="8597376" cy="45242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