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Spectral"/>
      <p:regular r:id="rId28"/>
      <p:bold r:id="rId29"/>
      <p:italic r:id="rId30"/>
      <p:boldItalic r:id="rId31"/>
    </p:embeddedFont>
    <p:embeddedFont>
      <p:font typeface="Spectral Medium"/>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Spectral-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pectral-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Spectral-boldItalic.fntdata"/><Relationship Id="rId30" Type="http://schemas.openxmlformats.org/officeDocument/2006/relationships/font" Target="fonts/Spectral-italic.fntdata"/><Relationship Id="rId11" Type="http://schemas.openxmlformats.org/officeDocument/2006/relationships/slide" Target="slides/slide6.xml"/><Relationship Id="rId33" Type="http://schemas.openxmlformats.org/officeDocument/2006/relationships/font" Target="fonts/SpectralMedium-bold.fntdata"/><Relationship Id="rId10" Type="http://schemas.openxmlformats.org/officeDocument/2006/relationships/slide" Target="slides/slide5.xml"/><Relationship Id="rId32" Type="http://schemas.openxmlformats.org/officeDocument/2006/relationships/font" Target="fonts/SpectralMedium-regular.fntdata"/><Relationship Id="rId13" Type="http://schemas.openxmlformats.org/officeDocument/2006/relationships/slide" Target="slides/slide8.xml"/><Relationship Id="rId35" Type="http://schemas.openxmlformats.org/officeDocument/2006/relationships/font" Target="fonts/SpectralMedium-boldItalic.fntdata"/><Relationship Id="rId12" Type="http://schemas.openxmlformats.org/officeDocument/2006/relationships/slide" Target="slides/slide7.xml"/><Relationship Id="rId34" Type="http://schemas.openxmlformats.org/officeDocument/2006/relationships/font" Target="fonts/SpectralMedium-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3d7cbea4af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3d7cbea4af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3d7cbea4af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3d7cbea4af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3d7cbea4af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3d7cbea4af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3d7cbea4af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3d7cbea4af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3d7cbea4af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3d7cbea4af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3d7cbea4af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3d7cbea4af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3d7cbea4af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3d7cbea4af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3d7cbea4af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3d7cbea4af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3d7cbea4af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3d7cbea4af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3d7cbea4af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3d7cbea4af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3e088c7dd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3e088c7dd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3d7cbea4af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3d7cbea4af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3d87e4d05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3d87e4d05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3e0a13da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3e0a13da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3d7cbea4a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3d7cbea4a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3d7cbea4a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3d7cbea4a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3d7cbea4a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3d7cbea4a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3d7cbea4a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3d7cbea4a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3d7cbea4af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3d7cbea4a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3d7cbea4a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3d7cbea4a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3d7cbea4af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3d7cbea4af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upgrad.com/blog/linear-regression-in-machine-learning/" TargetMode="Externa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6.png"/><Relationship Id="rId6"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2192375"/>
            <a:ext cx="42102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solidFill>
                  <a:srgbClr val="FF0000"/>
                </a:solidFill>
                <a:latin typeface="Times"/>
                <a:ea typeface="Times"/>
                <a:cs typeface="Times"/>
                <a:sym typeface="Times"/>
              </a:rPr>
              <a:t>Regression Analysis</a:t>
            </a:r>
            <a:endParaRPr b="1">
              <a:solidFill>
                <a:srgbClr val="FF0000"/>
              </a:solidFill>
              <a:latin typeface="Times"/>
              <a:ea typeface="Times"/>
              <a:cs typeface="Times"/>
              <a:sym typeface="Times"/>
            </a:endParaRPr>
          </a:p>
        </p:txBody>
      </p:sp>
      <p:pic>
        <p:nvPicPr>
          <p:cNvPr id="55" name="Google Shape;55;p13"/>
          <p:cNvPicPr preferRelativeResize="0"/>
          <p:nvPr/>
        </p:nvPicPr>
        <p:blipFill>
          <a:blip r:embed="rId3">
            <a:alphaModFix/>
          </a:blip>
          <a:stretch>
            <a:fillRect/>
          </a:stretch>
        </p:blipFill>
        <p:spPr>
          <a:xfrm>
            <a:off x="304800" y="4787975"/>
            <a:ext cx="8477250" cy="181775"/>
          </a:xfrm>
          <a:prstGeom prst="rect">
            <a:avLst/>
          </a:prstGeom>
          <a:noFill/>
          <a:ln>
            <a:noFill/>
          </a:ln>
        </p:spPr>
      </p:pic>
      <p:pic>
        <p:nvPicPr>
          <p:cNvPr id="56" name="Google Shape;56;p13"/>
          <p:cNvPicPr preferRelativeResize="0"/>
          <p:nvPr/>
        </p:nvPicPr>
        <p:blipFill>
          <a:blip r:embed="rId4">
            <a:alphaModFix/>
          </a:blip>
          <a:stretch>
            <a:fillRect/>
          </a:stretch>
        </p:blipFill>
        <p:spPr>
          <a:xfrm>
            <a:off x="688000" y="446725"/>
            <a:ext cx="552450" cy="561975"/>
          </a:xfrm>
          <a:prstGeom prst="rect">
            <a:avLst/>
          </a:prstGeom>
          <a:noFill/>
          <a:ln>
            <a:noFill/>
          </a:ln>
        </p:spPr>
      </p:pic>
      <p:pic>
        <p:nvPicPr>
          <p:cNvPr id="57" name="Google Shape;57;p13"/>
          <p:cNvPicPr preferRelativeResize="0"/>
          <p:nvPr/>
        </p:nvPicPr>
        <p:blipFill>
          <a:blip r:embed="rId5">
            <a:alphaModFix/>
          </a:blip>
          <a:stretch>
            <a:fillRect/>
          </a:stretch>
        </p:blipFill>
        <p:spPr>
          <a:xfrm>
            <a:off x="6399963" y="-12"/>
            <a:ext cx="1647825" cy="22193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latin typeface="Spectral"/>
                <a:ea typeface="Spectral"/>
                <a:cs typeface="Spectral"/>
                <a:sym typeface="Spectral"/>
              </a:rPr>
              <a:t>Residual </a:t>
            </a:r>
            <a:endParaRPr b="1">
              <a:solidFill>
                <a:srgbClr val="FF0000"/>
              </a:solidFill>
              <a:latin typeface="Spectral"/>
              <a:ea typeface="Spectral"/>
              <a:cs typeface="Spectral"/>
              <a:sym typeface="Spectral"/>
            </a:endParaRPr>
          </a:p>
        </p:txBody>
      </p:sp>
      <p:sp>
        <p:nvSpPr>
          <p:cNvPr id="121" name="Google Shape;121;p22"/>
          <p:cNvSpPr txBox="1"/>
          <p:nvPr>
            <p:ph idx="1" type="body"/>
          </p:nvPr>
        </p:nvSpPr>
        <p:spPr>
          <a:xfrm>
            <a:off x="167550" y="1152475"/>
            <a:ext cx="8664900" cy="399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400">
                <a:solidFill>
                  <a:srgbClr val="FF0000"/>
                </a:solidFill>
                <a:latin typeface="Spectral"/>
                <a:ea typeface="Spectral"/>
                <a:cs typeface="Spectral"/>
                <a:sym typeface="Spectral"/>
              </a:rPr>
              <a:t>The residual also known as the error term is the difference between the observed value and the predicted value. In regression modelling, we are always interested in the model that minimises the residual sum of squares (RSS) </a:t>
            </a:r>
            <a:endParaRPr sz="1400">
              <a:solidFill>
                <a:srgbClr val="FF0000"/>
              </a:solidFill>
              <a:latin typeface="Spectral"/>
              <a:ea typeface="Spectral"/>
              <a:cs typeface="Spectral"/>
              <a:sym typeface="Spectral"/>
            </a:endParaRPr>
          </a:p>
          <a:p>
            <a:pPr indent="0" lvl="0" marL="0" rtl="0" algn="l">
              <a:spcBef>
                <a:spcPts val="1200"/>
              </a:spcBef>
              <a:spcAft>
                <a:spcPts val="1200"/>
              </a:spcAft>
              <a:buNone/>
            </a:pPr>
            <a:r>
              <a:t/>
            </a:r>
            <a:endParaRPr sz="1400">
              <a:solidFill>
                <a:srgbClr val="FF0000"/>
              </a:solidFill>
              <a:latin typeface="Spectral"/>
              <a:ea typeface="Spectral"/>
              <a:cs typeface="Spectral"/>
              <a:sym typeface="Spectral"/>
            </a:endParaRPr>
          </a:p>
        </p:txBody>
      </p:sp>
      <p:pic>
        <p:nvPicPr>
          <p:cNvPr id="122" name="Google Shape;122;p22"/>
          <p:cNvPicPr preferRelativeResize="0"/>
          <p:nvPr/>
        </p:nvPicPr>
        <p:blipFill>
          <a:blip r:embed="rId3">
            <a:alphaModFix/>
          </a:blip>
          <a:stretch>
            <a:fillRect/>
          </a:stretch>
        </p:blipFill>
        <p:spPr>
          <a:xfrm>
            <a:off x="2364175" y="1889998"/>
            <a:ext cx="5400125" cy="3024076"/>
          </a:xfrm>
          <a:prstGeom prst="rect">
            <a:avLst/>
          </a:prstGeom>
          <a:noFill/>
          <a:ln>
            <a:noFill/>
          </a:ln>
        </p:spPr>
      </p:pic>
      <p:pic>
        <p:nvPicPr>
          <p:cNvPr id="123" name="Google Shape;123;p22"/>
          <p:cNvPicPr preferRelativeResize="0"/>
          <p:nvPr/>
        </p:nvPicPr>
        <p:blipFill>
          <a:blip r:embed="rId4">
            <a:alphaModFix/>
          </a:blip>
          <a:stretch>
            <a:fillRect/>
          </a:stretch>
        </p:blipFill>
        <p:spPr>
          <a:xfrm>
            <a:off x="304800" y="4787975"/>
            <a:ext cx="8477250" cy="181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latin typeface="Spectral"/>
                <a:ea typeface="Spectral"/>
                <a:cs typeface="Spectral"/>
                <a:sym typeface="Spectral"/>
              </a:rPr>
              <a:t>Case Study 1</a:t>
            </a:r>
            <a:endParaRPr b="1">
              <a:solidFill>
                <a:srgbClr val="FF0000"/>
              </a:solidFill>
              <a:latin typeface="Spectral"/>
              <a:ea typeface="Spectral"/>
              <a:cs typeface="Spectral"/>
              <a:sym typeface="Spectral"/>
            </a:endParaRPr>
          </a:p>
        </p:txBody>
      </p:sp>
      <p:sp>
        <p:nvSpPr>
          <p:cNvPr id="129" name="Google Shape;12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400">
                <a:solidFill>
                  <a:srgbClr val="FF0000"/>
                </a:solidFill>
                <a:latin typeface="Spectral"/>
                <a:ea typeface="Spectral"/>
                <a:cs typeface="Spectral"/>
                <a:sym typeface="Spectral"/>
              </a:rPr>
              <a:t>As a data scientist, a client approached you to analyze his business data. He wants to know if there is a significant relationship between the Age and the Income of his customers who purchased his treadmill products. We start by loading the data set into R.</a:t>
            </a:r>
            <a:endParaRPr sz="1400">
              <a:solidFill>
                <a:srgbClr val="FF0000"/>
              </a:solidFill>
              <a:latin typeface="Spectral"/>
              <a:ea typeface="Spectral"/>
              <a:cs typeface="Spectral"/>
              <a:sym typeface="Spectral"/>
            </a:endParaRPr>
          </a:p>
          <a:p>
            <a:pPr indent="0" lvl="0" marL="914400" rtl="0" algn="l">
              <a:spcBef>
                <a:spcPts val="1200"/>
              </a:spcBef>
              <a:spcAft>
                <a:spcPts val="0"/>
              </a:spcAft>
              <a:buNone/>
            </a:pPr>
            <a:r>
              <a:rPr b="1" lang="en" sz="1100">
                <a:solidFill>
                  <a:srgbClr val="0B5394"/>
                </a:solidFill>
                <a:highlight>
                  <a:srgbClr val="D9EAD3"/>
                </a:highlight>
                <a:latin typeface="Spectral"/>
                <a:ea typeface="Spectral"/>
                <a:cs typeface="Spectral"/>
                <a:sym typeface="Spectral"/>
              </a:rPr>
              <a:t>library</a:t>
            </a:r>
            <a:r>
              <a:rPr lang="en" sz="1100">
                <a:solidFill>
                  <a:srgbClr val="0B5394"/>
                </a:solidFill>
                <a:highlight>
                  <a:srgbClr val="D9EAD3"/>
                </a:highlight>
                <a:latin typeface="Spectral"/>
                <a:ea typeface="Spectral"/>
                <a:cs typeface="Spectral"/>
                <a:sym typeface="Spectral"/>
              </a:rPr>
              <a:t>(ggplot2)</a:t>
            </a:r>
            <a:endParaRPr sz="1100">
              <a:solidFill>
                <a:srgbClr val="0B5394"/>
              </a:solidFill>
              <a:highlight>
                <a:srgbClr val="D9EAD3"/>
              </a:highlight>
              <a:latin typeface="Spectral"/>
              <a:ea typeface="Spectral"/>
              <a:cs typeface="Spectral"/>
              <a:sym typeface="Spectral"/>
            </a:endParaRPr>
          </a:p>
          <a:p>
            <a:pPr indent="0" lvl="0" marL="914400" rtl="0" algn="l">
              <a:spcBef>
                <a:spcPts val="1200"/>
              </a:spcBef>
              <a:spcAft>
                <a:spcPts val="0"/>
              </a:spcAft>
              <a:buNone/>
            </a:pPr>
            <a:r>
              <a:rPr b="1" lang="en" sz="1100">
                <a:solidFill>
                  <a:srgbClr val="0B5394"/>
                </a:solidFill>
                <a:highlight>
                  <a:srgbClr val="D9EAD3"/>
                </a:highlight>
                <a:latin typeface="Spectral"/>
                <a:ea typeface="Spectral"/>
                <a:cs typeface="Spectral"/>
                <a:sym typeface="Spectral"/>
              </a:rPr>
              <a:t>library</a:t>
            </a:r>
            <a:r>
              <a:rPr lang="en" sz="1100">
                <a:solidFill>
                  <a:srgbClr val="0B5394"/>
                </a:solidFill>
                <a:highlight>
                  <a:srgbClr val="D9EAD3"/>
                </a:highlight>
                <a:latin typeface="Spectral"/>
                <a:ea typeface="Spectral"/>
                <a:cs typeface="Spectral"/>
                <a:sym typeface="Spectral"/>
              </a:rPr>
              <a:t>(readr)</a:t>
            </a:r>
            <a:endParaRPr sz="1100">
              <a:solidFill>
                <a:srgbClr val="0B5394"/>
              </a:solidFill>
              <a:highlight>
                <a:srgbClr val="D9EAD3"/>
              </a:highlight>
              <a:latin typeface="Spectral"/>
              <a:ea typeface="Spectral"/>
              <a:cs typeface="Spectral"/>
              <a:sym typeface="Spectral"/>
            </a:endParaRPr>
          </a:p>
          <a:p>
            <a:pPr indent="0" lvl="0" marL="914400" rtl="0" algn="l">
              <a:spcBef>
                <a:spcPts val="1200"/>
              </a:spcBef>
              <a:spcAft>
                <a:spcPts val="0"/>
              </a:spcAft>
              <a:buNone/>
            </a:pPr>
            <a:r>
              <a:rPr lang="en" sz="1100">
                <a:solidFill>
                  <a:srgbClr val="0B5394"/>
                </a:solidFill>
                <a:highlight>
                  <a:srgbClr val="D9EAD3"/>
                </a:highlight>
                <a:latin typeface="Spectral"/>
                <a:ea typeface="Spectral"/>
                <a:cs typeface="Spectral"/>
                <a:sym typeface="Spectral"/>
              </a:rPr>
              <a:t>dt&lt;-</a:t>
            </a:r>
            <a:r>
              <a:rPr b="1" lang="en" sz="1100">
                <a:solidFill>
                  <a:srgbClr val="0B5394"/>
                </a:solidFill>
                <a:highlight>
                  <a:srgbClr val="D9EAD3"/>
                </a:highlight>
                <a:latin typeface="Spectral"/>
                <a:ea typeface="Spectral"/>
                <a:cs typeface="Spectral"/>
                <a:sym typeface="Spectral"/>
              </a:rPr>
              <a:t>read.csv</a:t>
            </a:r>
            <a:r>
              <a:rPr lang="en" sz="1100">
                <a:solidFill>
                  <a:srgbClr val="0B5394"/>
                </a:solidFill>
                <a:highlight>
                  <a:srgbClr val="D9EAD3"/>
                </a:highlight>
                <a:latin typeface="Spectral"/>
                <a:ea typeface="Spectral"/>
                <a:cs typeface="Spectral"/>
                <a:sym typeface="Spectral"/>
              </a:rPr>
              <a:t>("data/Gym.csv", header = T)</a:t>
            </a:r>
            <a:endParaRPr sz="1100">
              <a:solidFill>
                <a:srgbClr val="0B5394"/>
              </a:solidFill>
              <a:highlight>
                <a:srgbClr val="D9EAD3"/>
              </a:highlight>
              <a:latin typeface="Spectral"/>
              <a:ea typeface="Spectral"/>
              <a:cs typeface="Spectral"/>
              <a:sym typeface="Spectral"/>
            </a:endParaRPr>
          </a:p>
          <a:p>
            <a:pPr indent="0" lvl="0" marL="914400" rtl="0" algn="l">
              <a:spcBef>
                <a:spcPts val="1200"/>
              </a:spcBef>
              <a:spcAft>
                <a:spcPts val="0"/>
              </a:spcAft>
              <a:buNone/>
            </a:pPr>
            <a:r>
              <a:rPr lang="en" sz="1100">
                <a:solidFill>
                  <a:srgbClr val="0B5394"/>
                </a:solidFill>
                <a:highlight>
                  <a:srgbClr val="D9EAD3"/>
                </a:highlight>
                <a:latin typeface="Spectral"/>
                <a:ea typeface="Spectral"/>
                <a:cs typeface="Spectral"/>
                <a:sym typeface="Spectral"/>
              </a:rPr>
              <a:t>p1&lt;-</a:t>
            </a:r>
            <a:r>
              <a:rPr b="1" lang="en" sz="1100">
                <a:solidFill>
                  <a:srgbClr val="0B5394"/>
                </a:solidFill>
                <a:highlight>
                  <a:srgbClr val="D9EAD3"/>
                </a:highlight>
                <a:latin typeface="Spectral"/>
                <a:ea typeface="Spectral"/>
                <a:cs typeface="Spectral"/>
                <a:sym typeface="Spectral"/>
              </a:rPr>
              <a:t>ggplot</a:t>
            </a:r>
            <a:r>
              <a:rPr lang="en" sz="1100">
                <a:solidFill>
                  <a:srgbClr val="0B5394"/>
                </a:solidFill>
                <a:highlight>
                  <a:srgbClr val="D9EAD3"/>
                </a:highlight>
                <a:latin typeface="Spectral"/>
                <a:ea typeface="Spectral"/>
                <a:cs typeface="Spectral"/>
                <a:sym typeface="Spectral"/>
              </a:rPr>
              <a:t>(dt, </a:t>
            </a:r>
            <a:r>
              <a:rPr b="1" lang="en" sz="1100">
                <a:solidFill>
                  <a:srgbClr val="0B5394"/>
                </a:solidFill>
                <a:highlight>
                  <a:srgbClr val="D9EAD3"/>
                </a:highlight>
                <a:latin typeface="Spectral"/>
                <a:ea typeface="Spectral"/>
                <a:cs typeface="Spectral"/>
                <a:sym typeface="Spectral"/>
              </a:rPr>
              <a:t>aes</a:t>
            </a:r>
            <a:r>
              <a:rPr lang="en" sz="1100">
                <a:solidFill>
                  <a:srgbClr val="0B5394"/>
                </a:solidFill>
                <a:highlight>
                  <a:srgbClr val="D9EAD3"/>
                </a:highlight>
                <a:latin typeface="Spectral"/>
                <a:ea typeface="Spectral"/>
                <a:cs typeface="Spectral"/>
                <a:sym typeface="Spectral"/>
              </a:rPr>
              <a:t>(x=Age, y=Income))</a:t>
            </a:r>
            <a:r>
              <a:rPr b="1" lang="en" sz="1100">
                <a:solidFill>
                  <a:srgbClr val="0B5394"/>
                </a:solidFill>
                <a:highlight>
                  <a:srgbClr val="D9EAD3"/>
                </a:highlight>
                <a:latin typeface="Spectral"/>
                <a:ea typeface="Spectral"/>
                <a:cs typeface="Spectral"/>
                <a:sym typeface="Spectral"/>
              </a:rPr>
              <a:t>+geom_point</a:t>
            </a:r>
            <a:r>
              <a:rPr lang="en" sz="1100">
                <a:solidFill>
                  <a:srgbClr val="0B5394"/>
                </a:solidFill>
                <a:highlight>
                  <a:srgbClr val="D9EAD3"/>
                </a:highlight>
                <a:latin typeface="Spectral"/>
                <a:ea typeface="Spectral"/>
                <a:cs typeface="Spectral"/>
                <a:sym typeface="Spectral"/>
              </a:rPr>
              <a:t>()</a:t>
            </a:r>
            <a:r>
              <a:rPr b="1" lang="en" sz="1100">
                <a:solidFill>
                  <a:srgbClr val="0B5394"/>
                </a:solidFill>
                <a:highlight>
                  <a:srgbClr val="D9EAD3"/>
                </a:highlight>
                <a:latin typeface="Spectral"/>
                <a:ea typeface="Spectral"/>
                <a:cs typeface="Spectral"/>
                <a:sym typeface="Spectral"/>
              </a:rPr>
              <a:t>+</a:t>
            </a:r>
            <a:endParaRPr b="1" sz="1100">
              <a:solidFill>
                <a:srgbClr val="0B5394"/>
              </a:solidFill>
              <a:highlight>
                <a:srgbClr val="D9EAD3"/>
              </a:highlight>
              <a:latin typeface="Spectral"/>
              <a:ea typeface="Spectral"/>
              <a:cs typeface="Spectral"/>
              <a:sym typeface="Spectral"/>
            </a:endParaRPr>
          </a:p>
          <a:p>
            <a:pPr indent="457200" lvl="0" marL="914400" rtl="0" algn="l">
              <a:spcBef>
                <a:spcPts val="1200"/>
              </a:spcBef>
              <a:spcAft>
                <a:spcPts val="0"/>
              </a:spcAft>
              <a:buNone/>
            </a:pPr>
            <a:r>
              <a:rPr b="1" lang="en" sz="1100">
                <a:solidFill>
                  <a:srgbClr val="0B5394"/>
                </a:solidFill>
                <a:highlight>
                  <a:srgbClr val="D9EAD3"/>
                </a:highlight>
                <a:latin typeface="Spectral"/>
                <a:ea typeface="Spectral"/>
                <a:cs typeface="Spectral"/>
                <a:sym typeface="Spectral"/>
              </a:rPr>
              <a:t>labs</a:t>
            </a:r>
            <a:r>
              <a:rPr lang="en" sz="1100">
                <a:solidFill>
                  <a:srgbClr val="0B5394"/>
                </a:solidFill>
                <a:highlight>
                  <a:srgbClr val="D9EAD3"/>
                </a:highlight>
                <a:latin typeface="Spectral"/>
                <a:ea typeface="Spectral"/>
                <a:cs typeface="Spectral"/>
                <a:sym typeface="Spectral"/>
              </a:rPr>
              <a:t>(title = "Relationship between Income and Age",</a:t>
            </a:r>
            <a:endParaRPr sz="1100">
              <a:solidFill>
                <a:srgbClr val="0B5394"/>
              </a:solidFill>
              <a:highlight>
                <a:srgbClr val="D9EAD3"/>
              </a:highlight>
              <a:latin typeface="Spectral"/>
              <a:ea typeface="Spectral"/>
              <a:cs typeface="Spectral"/>
              <a:sym typeface="Spectral"/>
            </a:endParaRPr>
          </a:p>
          <a:p>
            <a:pPr indent="457200" lvl="0" marL="1371600" rtl="0" algn="l">
              <a:spcBef>
                <a:spcPts val="1200"/>
              </a:spcBef>
              <a:spcAft>
                <a:spcPts val="0"/>
              </a:spcAft>
              <a:buNone/>
            </a:pPr>
            <a:r>
              <a:rPr lang="en" sz="1100">
                <a:solidFill>
                  <a:srgbClr val="0B5394"/>
                </a:solidFill>
                <a:highlight>
                  <a:srgbClr val="D9EAD3"/>
                </a:highlight>
                <a:latin typeface="Spectral"/>
                <a:ea typeface="Spectral"/>
                <a:cs typeface="Spectral"/>
                <a:sym typeface="Spectral"/>
              </a:rPr>
              <a:t>xlab="Age", ylab="Income")</a:t>
            </a:r>
            <a:endParaRPr sz="1100">
              <a:solidFill>
                <a:srgbClr val="0B5394"/>
              </a:solidFill>
              <a:highlight>
                <a:srgbClr val="D9EAD3"/>
              </a:highlight>
              <a:latin typeface="Spectral"/>
              <a:ea typeface="Spectral"/>
              <a:cs typeface="Spectral"/>
              <a:sym typeface="Spectral"/>
            </a:endParaRPr>
          </a:p>
          <a:p>
            <a:pPr indent="0" lvl="0" marL="0" rtl="0" algn="l">
              <a:spcBef>
                <a:spcPts val="1200"/>
              </a:spcBef>
              <a:spcAft>
                <a:spcPts val="0"/>
              </a:spcAft>
              <a:buNone/>
            </a:pPr>
            <a:r>
              <a:rPr lang="en" sz="1100">
                <a:solidFill>
                  <a:srgbClr val="0B5394"/>
                </a:solidFill>
                <a:highlight>
                  <a:srgbClr val="D9EAD3"/>
                </a:highlight>
                <a:latin typeface="Spectral"/>
                <a:ea typeface="Spectral"/>
                <a:cs typeface="Spectral"/>
                <a:sym typeface="Spectral"/>
              </a:rPr>
              <a:t>s</a:t>
            </a:r>
            <a:r>
              <a:rPr lang="en" sz="1100">
                <a:solidFill>
                  <a:srgbClr val="0B5394"/>
                </a:solidFill>
                <a:highlight>
                  <a:srgbClr val="D9EAD3"/>
                </a:highlight>
                <a:latin typeface="Spectral"/>
                <a:ea typeface="Spectral"/>
                <a:cs typeface="Spectral"/>
                <a:sym typeface="Spectral"/>
              </a:rPr>
              <a:t>catter.smoth(df$Age, df$Income)</a:t>
            </a:r>
            <a:endParaRPr sz="1100">
              <a:solidFill>
                <a:srgbClr val="0B5394"/>
              </a:solidFill>
              <a:highlight>
                <a:srgbClr val="D9EAD3"/>
              </a:highlight>
              <a:latin typeface="Spectral"/>
              <a:ea typeface="Spectral"/>
              <a:cs typeface="Spectral"/>
              <a:sym typeface="Spectral"/>
            </a:endParaRPr>
          </a:p>
          <a:p>
            <a:pPr indent="0" lvl="0" marL="0" rtl="0" algn="l">
              <a:spcBef>
                <a:spcPts val="1200"/>
              </a:spcBef>
              <a:spcAft>
                <a:spcPts val="1200"/>
              </a:spcAft>
              <a:buNone/>
            </a:pPr>
            <a:r>
              <a:t/>
            </a:r>
            <a:endParaRPr sz="1100">
              <a:solidFill>
                <a:srgbClr val="23373B"/>
              </a:solidFill>
            </a:endParaRPr>
          </a:p>
        </p:txBody>
      </p:sp>
      <p:pic>
        <p:nvPicPr>
          <p:cNvPr id="130" name="Google Shape;130;p23"/>
          <p:cNvPicPr preferRelativeResize="0"/>
          <p:nvPr/>
        </p:nvPicPr>
        <p:blipFill>
          <a:blip r:embed="rId3">
            <a:alphaModFix/>
          </a:blip>
          <a:stretch>
            <a:fillRect/>
          </a:stretch>
        </p:blipFill>
        <p:spPr>
          <a:xfrm>
            <a:off x="304800" y="4787975"/>
            <a:ext cx="8477250" cy="181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latin typeface="Spectral"/>
                <a:ea typeface="Spectral"/>
                <a:cs typeface="Spectral"/>
                <a:sym typeface="Spectral"/>
              </a:rPr>
              <a:t>Case Study 1</a:t>
            </a:r>
            <a:endParaRPr b="1">
              <a:solidFill>
                <a:srgbClr val="FF0000"/>
              </a:solidFill>
              <a:latin typeface="Spectral"/>
              <a:ea typeface="Spectral"/>
              <a:cs typeface="Spectral"/>
              <a:sym typeface="Spectral"/>
            </a:endParaRPr>
          </a:p>
        </p:txBody>
      </p:sp>
      <p:sp>
        <p:nvSpPr>
          <p:cNvPr id="136" name="Google Shape;136;p24"/>
          <p:cNvSpPr txBox="1"/>
          <p:nvPr>
            <p:ph idx="1" type="body"/>
          </p:nvPr>
        </p:nvSpPr>
        <p:spPr>
          <a:xfrm>
            <a:off x="311700" y="1152475"/>
            <a:ext cx="8520600" cy="39909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Clr>
                <a:schemeClr val="dk1"/>
              </a:buClr>
              <a:buSzPct val="78571"/>
              <a:buFont typeface="Arial"/>
              <a:buNone/>
            </a:pPr>
            <a:r>
              <a:rPr lang="en" sz="1400">
                <a:solidFill>
                  <a:srgbClr val="FF0000"/>
                </a:solidFill>
                <a:latin typeface="Spectral"/>
                <a:ea typeface="Spectral"/>
                <a:cs typeface="Spectral"/>
                <a:sym typeface="Spectral"/>
              </a:rPr>
              <a:t>What do you observe in the scatter plot? You can see that there is a moderate positive linear relationship between the Age and the Income of the Customers. As their age increases so does their income also increases.</a:t>
            </a:r>
            <a:endParaRPr sz="1400">
              <a:solidFill>
                <a:srgbClr val="FF0000"/>
              </a:solidFill>
              <a:latin typeface="Spectral"/>
              <a:ea typeface="Spectral"/>
              <a:cs typeface="Spectral"/>
              <a:sym typeface="Spectral"/>
            </a:endParaRPr>
          </a:p>
          <a:p>
            <a:pPr indent="0" lvl="0" marL="0" rtl="0" algn="l">
              <a:spcBef>
                <a:spcPts val="0"/>
              </a:spcBef>
              <a:spcAft>
                <a:spcPts val="0"/>
              </a:spcAft>
              <a:buNone/>
            </a:pPr>
            <a:r>
              <a:rPr lang="en" sz="1400">
                <a:solidFill>
                  <a:srgbClr val="FF0000"/>
                </a:solidFill>
                <a:latin typeface="Spectral"/>
                <a:ea typeface="Spectral"/>
                <a:cs typeface="Spectral"/>
                <a:sym typeface="Spectral"/>
              </a:rPr>
              <a:t>Since we have established that there is a linear relationship between Age and Income. Let’s see if there is a causal relationship using regression modeling, does their age affects their Income?</a:t>
            </a:r>
            <a:endParaRPr sz="1400">
              <a:solidFill>
                <a:srgbClr val="FF0000"/>
              </a:solidFill>
              <a:latin typeface="Spectral"/>
              <a:ea typeface="Spectral"/>
              <a:cs typeface="Spectral"/>
              <a:sym typeface="Spectral"/>
            </a:endParaRPr>
          </a:p>
          <a:p>
            <a:pPr indent="0" lvl="0" marL="0" rtl="0" algn="l">
              <a:spcBef>
                <a:spcPts val="0"/>
              </a:spcBef>
              <a:spcAft>
                <a:spcPts val="0"/>
              </a:spcAft>
              <a:buClr>
                <a:schemeClr val="dk1"/>
              </a:buClr>
              <a:buSzPct val="78571"/>
              <a:buFont typeface="Arial"/>
              <a:buNone/>
            </a:pPr>
            <a:r>
              <a:t/>
            </a:r>
            <a:endParaRPr sz="1400">
              <a:solidFill>
                <a:srgbClr val="FF0000"/>
              </a:solidFill>
              <a:latin typeface="Spectral"/>
              <a:ea typeface="Spectral"/>
              <a:cs typeface="Spectral"/>
              <a:sym typeface="Spectral"/>
            </a:endParaRPr>
          </a:p>
          <a:p>
            <a:pPr indent="0" lvl="0" marL="0" rtl="0" algn="l">
              <a:spcBef>
                <a:spcPts val="0"/>
              </a:spcBef>
              <a:spcAft>
                <a:spcPts val="0"/>
              </a:spcAft>
              <a:buNone/>
            </a:pPr>
            <a:r>
              <a:rPr lang="en" sz="1100">
                <a:solidFill>
                  <a:srgbClr val="FF0000"/>
                </a:solidFill>
              </a:rPr>
              <a:t>To fit a linear regression model in R, we use the lm function.</a:t>
            </a:r>
            <a:endParaRPr sz="1100">
              <a:solidFill>
                <a:srgbClr val="FF0000"/>
              </a:solidFill>
            </a:endParaRPr>
          </a:p>
          <a:p>
            <a:pPr indent="0" lvl="0" marL="914400" rtl="0" algn="l">
              <a:spcBef>
                <a:spcPts val="0"/>
              </a:spcBef>
              <a:spcAft>
                <a:spcPts val="0"/>
              </a:spcAft>
              <a:buNone/>
            </a:pPr>
            <a:r>
              <a:rPr lang="en" sz="1100">
                <a:solidFill>
                  <a:srgbClr val="CC0000"/>
                </a:solidFill>
                <a:highlight>
                  <a:srgbClr val="FFFF00"/>
                </a:highlight>
              </a:rPr>
              <a:t>m1&lt;-</a:t>
            </a:r>
            <a:r>
              <a:rPr b="1" lang="en" sz="1100">
                <a:solidFill>
                  <a:srgbClr val="CC0000"/>
                </a:solidFill>
                <a:highlight>
                  <a:srgbClr val="FFFF00"/>
                </a:highlight>
              </a:rPr>
              <a:t>lm</a:t>
            </a:r>
            <a:r>
              <a:rPr lang="en" sz="1100">
                <a:solidFill>
                  <a:srgbClr val="CC0000"/>
                </a:solidFill>
                <a:highlight>
                  <a:srgbClr val="FFFF00"/>
                </a:highlight>
              </a:rPr>
              <a:t>(Income</a:t>
            </a:r>
            <a:r>
              <a:rPr b="1" lang="en" sz="1100">
                <a:solidFill>
                  <a:srgbClr val="CC0000"/>
                </a:solidFill>
                <a:highlight>
                  <a:srgbClr val="FFFF00"/>
                </a:highlight>
              </a:rPr>
              <a:t>~</a:t>
            </a:r>
            <a:r>
              <a:rPr lang="en" sz="1100">
                <a:solidFill>
                  <a:srgbClr val="CC0000"/>
                </a:solidFill>
                <a:highlight>
                  <a:srgbClr val="FFFF00"/>
                </a:highlight>
              </a:rPr>
              <a:t>Age, data = dt)</a:t>
            </a:r>
            <a:endParaRPr sz="1100">
              <a:solidFill>
                <a:srgbClr val="CC0000"/>
              </a:solidFill>
              <a:highlight>
                <a:srgbClr val="FFFF00"/>
              </a:highlight>
            </a:endParaRPr>
          </a:p>
          <a:p>
            <a:pPr indent="0" lvl="0" marL="914400" rtl="0" algn="l">
              <a:spcBef>
                <a:spcPts val="0"/>
              </a:spcBef>
              <a:spcAft>
                <a:spcPts val="0"/>
              </a:spcAft>
              <a:buNone/>
            </a:pPr>
            <a:r>
              <a:t/>
            </a:r>
            <a:endParaRPr sz="1100">
              <a:solidFill>
                <a:srgbClr val="CC0000"/>
              </a:solidFill>
              <a:highlight>
                <a:srgbClr val="FFFF00"/>
              </a:highlight>
            </a:endParaRPr>
          </a:p>
          <a:p>
            <a:pPr indent="0" lvl="0" marL="914400" rtl="0" algn="l">
              <a:spcBef>
                <a:spcPts val="0"/>
              </a:spcBef>
              <a:spcAft>
                <a:spcPts val="0"/>
              </a:spcAft>
              <a:buNone/>
            </a:pPr>
            <a:r>
              <a:rPr lang="en" sz="1100">
                <a:solidFill>
                  <a:srgbClr val="CC0000"/>
                </a:solidFill>
                <a:highlight>
                  <a:srgbClr val="FFFF00"/>
                </a:highlight>
              </a:rPr>
              <a:t>Call:</a:t>
            </a:r>
            <a:endParaRPr sz="1100">
              <a:solidFill>
                <a:srgbClr val="CC0000"/>
              </a:solidFill>
              <a:highlight>
                <a:srgbClr val="FFFF00"/>
              </a:highlight>
            </a:endParaRPr>
          </a:p>
          <a:p>
            <a:pPr indent="0" lvl="0" marL="914400" rtl="0" algn="l">
              <a:spcBef>
                <a:spcPts val="0"/>
              </a:spcBef>
              <a:spcAft>
                <a:spcPts val="0"/>
              </a:spcAft>
              <a:buNone/>
            </a:pPr>
            <a:r>
              <a:rPr lang="en" sz="1100">
                <a:solidFill>
                  <a:srgbClr val="CC0000"/>
                </a:solidFill>
                <a:highlight>
                  <a:srgbClr val="FFFF00"/>
                </a:highlight>
              </a:rPr>
              <a:t>lm(formula = Income ~ Age, data = cv)</a:t>
            </a:r>
            <a:endParaRPr sz="1100">
              <a:solidFill>
                <a:srgbClr val="CC0000"/>
              </a:solidFill>
              <a:highlight>
                <a:srgbClr val="FFFF00"/>
              </a:highlight>
            </a:endParaRPr>
          </a:p>
          <a:p>
            <a:pPr indent="0" lvl="0" marL="914400" rtl="0" algn="l">
              <a:spcBef>
                <a:spcPts val="0"/>
              </a:spcBef>
              <a:spcAft>
                <a:spcPts val="0"/>
              </a:spcAft>
              <a:buNone/>
            </a:pPr>
            <a:r>
              <a:rPr lang="en" sz="1100">
                <a:solidFill>
                  <a:srgbClr val="CC0000"/>
                </a:solidFill>
                <a:highlight>
                  <a:srgbClr val="FFFF00"/>
                </a:highlight>
              </a:rPr>
              <a:t>Residuals:</a:t>
            </a:r>
            <a:endParaRPr sz="1100">
              <a:solidFill>
                <a:srgbClr val="CC0000"/>
              </a:solidFill>
              <a:highlight>
                <a:srgbClr val="FFFF00"/>
              </a:highlight>
            </a:endParaRPr>
          </a:p>
          <a:p>
            <a:pPr indent="0" lvl="0" marL="914400" rtl="0" algn="l">
              <a:spcBef>
                <a:spcPts val="0"/>
              </a:spcBef>
              <a:spcAft>
                <a:spcPts val="0"/>
              </a:spcAft>
              <a:buNone/>
            </a:pPr>
            <a:r>
              <a:rPr lang="en" sz="1100">
                <a:solidFill>
                  <a:srgbClr val="CC0000"/>
                </a:solidFill>
                <a:highlight>
                  <a:srgbClr val="FFFF00"/>
                </a:highlight>
              </a:rPr>
              <a:t>   Min     1Q Median     3Q    Max </a:t>
            </a:r>
            <a:endParaRPr sz="1100">
              <a:solidFill>
                <a:srgbClr val="CC0000"/>
              </a:solidFill>
              <a:highlight>
                <a:srgbClr val="FFFF00"/>
              </a:highlight>
            </a:endParaRPr>
          </a:p>
          <a:p>
            <a:pPr indent="0" lvl="0" marL="914400" rtl="0" algn="l">
              <a:spcBef>
                <a:spcPts val="0"/>
              </a:spcBef>
              <a:spcAft>
                <a:spcPts val="0"/>
              </a:spcAft>
              <a:buNone/>
            </a:pPr>
            <a:r>
              <a:rPr lang="en" sz="1100">
                <a:solidFill>
                  <a:srgbClr val="CC0000"/>
                </a:solidFill>
                <a:highlight>
                  <a:srgbClr val="FFFF00"/>
                </a:highlight>
              </a:rPr>
              <a:t>-26220  -8844  -4267   2852  48138 </a:t>
            </a:r>
            <a:endParaRPr sz="1100">
              <a:solidFill>
                <a:srgbClr val="CC0000"/>
              </a:solidFill>
              <a:highlight>
                <a:srgbClr val="FFFF00"/>
              </a:highlight>
            </a:endParaRPr>
          </a:p>
          <a:p>
            <a:pPr indent="0" lvl="0" marL="914400" rtl="0" algn="l">
              <a:spcBef>
                <a:spcPts val="0"/>
              </a:spcBef>
              <a:spcAft>
                <a:spcPts val="0"/>
              </a:spcAft>
              <a:buNone/>
            </a:pPr>
            <a:r>
              <a:t/>
            </a:r>
            <a:endParaRPr sz="1100">
              <a:solidFill>
                <a:srgbClr val="CC0000"/>
              </a:solidFill>
              <a:highlight>
                <a:srgbClr val="FFFF00"/>
              </a:highlight>
            </a:endParaRPr>
          </a:p>
          <a:p>
            <a:pPr indent="0" lvl="0" marL="1371600" rtl="0" algn="l">
              <a:spcBef>
                <a:spcPts val="0"/>
              </a:spcBef>
              <a:spcAft>
                <a:spcPts val="0"/>
              </a:spcAft>
              <a:buNone/>
            </a:pPr>
            <a:r>
              <a:rPr lang="en" sz="1100">
                <a:solidFill>
                  <a:srgbClr val="CC0000"/>
                </a:solidFill>
                <a:highlight>
                  <a:srgbClr val="FFFF00"/>
                </a:highlight>
              </a:rPr>
              <a:t>        Coef:Estimate      Std. Error      t value Pr(&gt;|t|)    </a:t>
            </a:r>
            <a:endParaRPr sz="1100">
              <a:solidFill>
                <a:srgbClr val="CC0000"/>
              </a:solidFill>
              <a:highlight>
                <a:srgbClr val="FFFF00"/>
              </a:highlight>
            </a:endParaRPr>
          </a:p>
          <a:p>
            <a:pPr indent="0" lvl="0" marL="914400" rtl="0" algn="l">
              <a:spcBef>
                <a:spcPts val="0"/>
              </a:spcBef>
              <a:spcAft>
                <a:spcPts val="0"/>
              </a:spcAft>
              <a:buNone/>
            </a:pPr>
            <a:r>
              <a:rPr lang="en" sz="1100">
                <a:solidFill>
                  <a:srgbClr val="CC0000"/>
                </a:solidFill>
                <a:highlight>
                  <a:srgbClr val="FFFF00"/>
                </a:highlight>
              </a:rPr>
              <a:t>(Intercept)    18581.8                 4527.6         4.104 6.17e-05 ***</a:t>
            </a:r>
            <a:endParaRPr sz="1100">
              <a:solidFill>
                <a:srgbClr val="CC0000"/>
              </a:solidFill>
              <a:highlight>
                <a:srgbClr val="FFFF00"/>
              </a:highlight>
            </a:endParaRPr>
          </a:p>
          <a:p>
            <a:pPr indent="0" lvl="0" marL="914400" rtl="0" algn="l">
              <a:spcBef>
                <a:spcPts val="0"/>
              </a:spcBef>
              <a:spcAft>
                <a:spcPts val="0"/>
              </a:spcAft>
              <a:buNone/>
            </a:pPr>
            <a:r>
              <a:rPr lang="en" sz="1100">
                <a:solidFill>
                  <a:srgbClr val="CC0000"/>
                </a:solidFill>
                <a:highlight>
                  <a:srgbClr val="FFFF00"/>
                </a:highlight>
              </a:rPr>
              <a:t>Age              1220.5                   152.9           7.982 1.71e-13 ***</a:t>
            </a:r>
            <a:endParaRPr sz="1100">
              <a:solidFill>
                <a:srgbClr val="CC0000"/>
              </a:solidFill>
              <a:highlight>
                <a:srgbClr val="FFFF00"/>
              </a:highlight>
            </a:endParaRPr>
          </a:p>
          <a:p>
            <a:pPr indent="0" lvl="0" marL="914400" rtl="0" algn="l">
              <a:spcBef>
                <a:spcPts val="0"/>
              </a:spcBef>
              <a:spcAft>
                <a:spcPts val="0"/>
              </a:spcAft>
              <a:buNone/>
            </a:pPr>
            <a:r>
              <a:rPr lang="en" sz="1100">
                <a:solidFill>
                  <a:srgbClr val="CC0000"/>
                </a:solidFill>
                <a:highlight>
                  <a:srgbClr val="FFFF00"/>
                </a:highlight>
              </a:rPr>
              <a:t>---</a:t>
            </a:r>
            <a:endParaRPr sz="1100">
              <a:solidFill>
                <a:srgbClr val="CC0000"/>
              </a:solidFill>
              <a:highlight>
                <a:srgbClr val="FFFF00"/>
              </a:highlight>
            </a:endParaRPr>
          </a:p>
          <a:p>
            <a:pPr indent="0" lvl="0" marL="914400" rtl="0" algn="l">
              <a:spcBef>
                <a:spcPts val="0"/>
              </a:spcBef>
              <a:spcAft>
                <a:spcPts val="0"/>
              </a:spcAft>
              <a:buNone/>
            </a:pPr>
            <a:r>
              <a:rPr lang="en" sz="1100">
                <a:solidFill>
                  <a:srgbClr val="CC0000"/>
                </a:solidFill>
                <a:highlight>
                  <a:srgbClr val="FFFF00"/>
                </a:highlight>
              </a:rPr>
              <a:t>Signif. codes:  0 ‘***’ 0.001 ‘**’ 0.01 ‘*’ 0.05 ‘.’ 0.1 ‘ ’ 1</a:t>
            </a:r>
            <a:endParaRPr sz="1100">
              <a:solidFill>
                <a:srgbClr val="CC0000"/>
              </a:solidFill>
              <a:highlight>
                <a:srgbClr val="FFFF00"/>
              </a:highlight>
            </a:endParaRPr>
          </a:p>
          <a:p>
            <a:pPr indent="0" lvl="0" marL="914400" rtl="0" algn="l">
              <a:spcBef>
                <a:spcPts val="0"/>
              </a:spcBef>
              <a:spcAft>
                <a:spcPts val="0"/>
              </a:spcAft>
              <a:buNone/>
            </a:pPr>
            <a:r>
              <a:rPr lang="en" sz="1100">
                <a:solidFill>
                  <a:srgbClr val="CC0000"/>
                </a:solidFill>
                <a:highlight>
                  <a:srgbClr val="FFFF00"/>
                </a:highlight>
              </a:rPr>
              <a:t>Residual standard error: 14200 on 178 degrees of freedom</a:t>
            </a:r>
            <a:endParaRPr sz="1100">
              <a:solidFill>
                <a:srgbClr val="CC0000"/>
              </a:solidFill>
              <a:highlight>
                <a:srgbClr val="FFFF00"/>
              </a:highlight>
            </a:endParaRPr>
          </a:p>
          <a:p>
            <a:pPr indent="0" lvl="0" marL="914400" rtl="0" algn="l">
              <a:spcBef>
                <a:spcPts val="0"/>
              </a:spcBef>
              <a:spcAft>
                <a:spcPts val="0"/>
              </a:spcAft>
              <a:buNone/>
            </a:pPr>
            <a:r>
              <a:rPr lang="en" sz="1100">
                <a:solidFill>
                  <a:srgbClr val="CC0000"/>
                </a:solidFill>
                <a:highlight>
                  <a:srgbClr val="FFFF00"/>
                </a:highlight>
              </a:rPr>
              <a:t>Multiple R-squared:  0.2636,	Adjusted R-squared:  0.2595 </a:t>
            </a:r>
            <a:endParaRPr sz="1100">
              <a:solidFill>
                <a:srgbClr val="CC0000"/>
              </a:solidFill>
              <a:highlight>
                <a:srgbClr val="FFFF00"/>
              </a:highlight>
            </a:endParaRPr>
          </a:p>
          <a:p>
            <a:pPr indent="0" lvl="0" marL="914400" rtl="0" algn="l">
              <a:spcBef>
                <a:spcPts val="0"/>
              </a:spcBef>
              <a:spcAft>
                <a:spcPts val="0"/>
              </a:spcAft>
              <a:buNone/>
            </a:pPr>
            <a:r>
              <a:rPr lang="en" sz="1100">
                <a:solidFill>
                  <a:srgbClr val="CC0000"/>
                </a:solidFill>
                <a:highlight>
                  <a:srgbClr val="FFFF00"/>
                </a:highlight>
              </a:rPr>
              <a:t>F-statistic: 63.71 on 1 and 178 DF,  p-value: 1.708e-13</a:t>
            </a:r>
            <a:endParaRPr sz="1100">
              <a:solidFill>
                <a:srgbClr val="CC0000"/>
              </a:solidFill>
              <a:highlight>
                <a:srgbClr val="FFFF00"/>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latin typeface="Spectral"/>
                <a:ea typeface="Spectral"/>
                <a:cs typeface="Spectral"/>
                <a:sym typeface="Spectral"/>
              </a:rPr>
              <a:t>Case Study 1</a:t>
            </a:r>
            <a:endParaRPr b="1">
              <a:solidFill>
                <a:srgbClr val="FF0000"/>
              </a:solidFill>
              <a:latin typeface="Spectral"/>
              <a:ea typeface="Spectral"/>
              <a:cs typeface="Spectral"/>
              <a:sym typeface="Spectral"/>
            </a:endParaRPr>
          </a:p>
        </p:txBody>
      </p:sp>
      <p:sp>
        <p:nvSpPr>
          <p:cNvPr id="142" name="Google Shape;14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400">
                <a:solidFill>
                  <a:srgbClr val="FF0000"/>
                </a:solidFill>
                <a:latin typeface="Spectral"/>
                <a:ea typeface="Spectral"/>
                <a:cs typeface="Spectral"/>
                <a:sym typeface="Spectral"/>
              </a:rPr>
              <a:t>The output depicts that the linear equation is y= 18581.8 + 1220.5(Age) Since the P-value of 1.71e-13 of the coefficient of Age (slope) is less than 0.05, it indicates that the Age has significant effect on Income.</a:t>
            </a:r>
            <a:endParaRPr sz="1400">
              <a:solidFill>
                <a:srgbClr val="FF0000"/>
              </a:solidFill>
              <a:latin typeface="Spectral"/>
              <a:ea typeface="Spectral"/>
              <a:cs typeface="Spectral"/>
              <a:sym typeface="Spectral"/>
            </a:endParaRPr>
          </a:p>
          <a:p>
            <a:pPr indent="0" lvl="0" marL="0" rtl="0" algn="l">
              <a:spcBef>
                <a:spcPts val="1200"/>
              </a:spcBef>
              <a:spcAft>
                <a:spcPts val="1200"/>
              </a:spcAft>
              <a:buClr>
                <a:schemeClr val="dk1"/>
              </a:buClr>
              <a:buSzPts val="1100"/>
              <a:buFont typeface="Arial"/>
              <a:buNone/>
            </a:pPr>
            <a:r>
              <a:rPr lang="en" sz="1400">
                <a:solidFill>
                  <a:srgbClr val="FF0000"/>
                </a:solidFill>
                <a:latin typeface="Spectral"/>
                <a:ea typeface="Spectral"/>
                <a:cs typeface="Spectral"/>
                <a:sym typeface="Spectral"/>
              </a:rPr>
              <a:t>The intercept is also significant at 5% level of significance. To interpret the coefficient of Age (slope), for a unit increase in the Age, the Income increases by 1220.5. The Adjusted R-squared is interpreted as the amount of variation of the dependent variable that can be explained by the independent variable. For the model, the 25.95% of the total variation in Income can be explained by the Age.</a:t>
            </a:r>
            <a:endParaRPr sz="1400">
              <a:solidFill>
                <a:srgbClr val="FF0000"/>
              </a:solidFill>
              <a:latin typeface="Spectral"/>
              <a:ea typeface="Spectral"/>
              <a:cs typeface="Spectral"/>
              <a:sym typeface="Spectral"/>
            </a:endParaRPr>
          </a:p>
        </p:txBody>
      </p:sp>
      <p:pic>
        <p:nvPicPr>
          <p:cNvPr id="143" name="Google Shape;143;p25"/>
          <p:cNvPicPr preferRelativeResize="0"/>
          <p:nvPr/>
        </p:nvPicPr>
        <p:blipFill>
          <a:blip r:embed="rId3">
            <a:alphaModFix/>
          </a:blip>
          <a:stretch>
            <a:fillRect/>
          </a:stretch>
        </p:blipFill>
        <p:spPr>
          <a:xfrm>
            <a:off x="304800" y="4787975"/>
            <a:ext cx="8477250" cy="181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latin typeface="Spectral"/>
                <a:ea typeface="Spectral"/>
                <a:cs typeface="Spectral"/>
                <a:sym typeface="Spectral"/>
              </a:rPr>
              <a:t>Normality of Residuals</a:t>
            </a:r>
            <a:endParaRPr b="1">
              <a:solidFill>
                <a:srgbClr val="FF0000"/>
              </a:solidFill>
              <a:latin typeface="Spectral"/>
              <a:ea typeface="Spectral"/>
              <a:cs typeface="Spectral"/>
              <a:sym typeface="Spectral"/>
            </a:endParaRPr>
          </a:p>
        </p:txBody>
      </p:sp>
      <p:sp>
        <p:nvSpPr>
          <p:cNvPr id="149" name="Google Shape;149;p26"/>
          <p:cNvSpPr txBox="1"/>
          <p:nvPr>
            <p:ph idx="1" type="body"/>
          </p:nvPr>
        </p:nvSpPr>
        <p:spPr>
          <a:xfrm>
            <a:off x="311700" y="1132525"/>
            <a:ext cx="8464800" cy="391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rgbClr val="FF0000"/>
              </a:solidFill>
              <a:latin typeface="Spectral"/>
              <a:ea typeface="Spectral"/>
              <a:cs typeface="Spectral"/>
              <a:sym typeface="Spectral"/>
            </a:endParaRPr>
          </a:p>
          <a:p>
            <a:pPr indent="0" lvl="0" marL="0" rtl="0" algn="l">
              <a:spcBef>
                <a:spcPts val="1200"/>
              </a:spcBef>
              <a:spcAft>
                <a:spcPts val="0"/>
              </a:spcAft>
              <a:buNone/>
            </a:pPr>
            <a:r>
              <a:t/>
            </a:r>
            <a:endParaRPr>
              <a:solidFill>
                <a:srgbClr val="FF0000"/>
              </a:solidFill>
              <a:latin typeface="Spectral"/>
              <a:ea typeface="Spectral"/>
              <a:cs typeface="Spectral"/>
              <a:sym typeface="Spectral"/>
            </a:endParaRPr>
          </a:p>
          <a:p>
            <a:pPr indent="0" lvl="0" marL="0" rtl="0" algn="l">
              <a:spcBef>
                <a:spcPts val="1200"/>
              </a:spcBef>
              <a:spcAft>
                <a:spcPts val="0"/>
              </a:spcAft>
              <a:buNone/>
            </a:pPr>
            <a:r>
              <a:t/>
            </a:r>
            <a:endParaRPr>
              <a:solidFill>
                <a:srgbClr val="FF0000"/>
              </a:solidFill>
              <a:latin typeface="Spectral"/>
              <a:ea typeface="Spectral"/>
              <a:cs typeface="Spectral"/>
              <a:sym typeface="Spectral"/>
            </a:endParaRPr>
          </a:p>
          <a:p>
            <a:pPr indent="0" lvl="0" marL="0" rtl="0" algn="l">
              <a:spcBef>
                <a:spcPts val="1200"/>
              </a:spcBef>
              <a:spcAft>
                <a:spcPts val="0"/>
              </a:spcAft>
              <a:buNone/>
            </a:pPr>
            <a:r>
              <a:t/>
            </a:r>
            <a:endParaRPr>
              <a:solidFill>
                <a:srgbClr val="FF0000"/>
              </a:solidFill>
              <a:latin typeface="Spectral"/>
              <a:ea typeface="Spectral"/>
              <a:cs typeface="Spectral"/>
              <a:sym typeface="Spectral"/>
            </a:endParaRPr>
          </a:p>
          <a:p>
            <a:pPr indent="0" lvl="0" marL="0" rtl="0" algn="l">
              <a:spcBef>
                <a:spcPts val="1200"/>
              </a:spcBef>
              <a:spcAft>
                <a:spcPts val="0"/>
              </a:spcAft>
              <a:buNone/>
            </a:pPr>
            <a:r>
              <a:t/>
            </a:r>
            <a:endParaRPr>
              <a:solidFill>
                <a:srgbClr val="FF0000"/>
              </a:solidFill>
              <a:latin typeface="Spectral"/>
              <a:ea typeface="Spectral"/>
              <a:cs typeface="Spectral"/>
              <a:sym typeface="Spectral"/>
            </a:endParaRPr>
          </a:p>
          <a:p>
            <a:pPr indent="0" lvl="0" marL="0" rtl="0" algn="l">
              <a:spcBef>
                <a:spcPts val="1200"/>
              </a:spcBef>
              <a:spcAft>
                <a:spcPts val="0"/>
              </a:spcAft>
              <a:buNone/>
            </a:pPr>
            <a:r>
              <a:t/>
            </a:r>
            <a:endParaRPr>
              <a:solidFill>
                <a:srgbClr val="FF0000"/>
              </a:solidFill>
              <a:latin typeface="Spectral"/>
              <a:ea typeface="Spectral"/>
              <a:cs typeface="Spectral"/>
              <a:sym typeface="Spectral"/>
            </a:endParaRPr>
          </a:p>
          <a:p>
            <a:pPr indent="0" lvl="0" marL="0" rtl="0" algn="l">
              <a:spcBef>
                <a:spcPts val="1200"/>
              </a:spcBef>
              <a:spcAft>
                <a:spcPts val="0"/>
              </a:spcAft>
              <a:buClr>
                <a:schemeClr val="dk1"/>
              </a:buClr>
              <a:buSzPts val="1100"/>
              <a:buFont typeface="Arial"/>
              <a:buNone/>
            </a:pPr>
            <a:r>
              <a:rPr lang="en" sz="1100">
                <a:solidFill>
                  <a:srgbClr val="FF0000"/>
                </a:solidFill>
                <a:latin typeface="Spectral"/>
                <a:ea typeface="Spectral"/>
                <a:cs typeface="Spectral"/>
                <a:sym typeface="Spectral"/>
              </a:rPr>
              <a:t>The residuals are skewed to the right, which indicates that the assumption of normality of residuals has been violated. We can</a:t>
            </a:r>
            <a:endParaRPr sz="1100">
              <a:solidFill>
                <a:srgbClr val="FF0000"/>
              </a:solidFill>
              <a:latin typeface="Spectral"/>
              <a:ea typeface="Spectral"/>
              <a:cs typeface="Spectral"/>
              <a:sym typeface="Spectral"/>
            </a:endParaRPr>
          </a:p>
          <a:p>
            <a:pPr indent="0" lvl="0" marL="0" rtl="0" algn="l">
              <a:spcBef>
                <a:spcPts val="1200"/>
              </a:spcBef>
              <a:spcAft>
                <a:spcPts val="1200"/>
              </a:spcAft>
              <a:buNone/>
            </a:pPr>
            <a:r>
              <a:rPr lang="en" sz="1100">
                <a:solidFill>
                  <a:srgbClr val="FF0000"/>
                </a:solidFill>
                <a:latin typeface="Spectral"/>
                <a:ea typeface="Spectral"/>
                <a:cs typeface="Spectral"/>
                <a:sym typeface="Spectral"/>
              </a:rPr>
              <a:t>rectify this by taking log transformation of our variables.</a:t>
            </a:r>
            <a:endParaRPr>
              <a:solidFill>
                <a:srgbClr val="FF0000"/>
              </a:solidFill>
              <a:latin typeface="Spectral"/>
              <a:ea typeface="Spectral"/>
              <a:cs typeface="Spectral"/>
              <a:sym typeface="Spectral"/>
            </a:endParaRPr>
          </a:p>
        </p:txBody>
      </p:sp>
      <p:pic>
        <p:nvPicPr>
          <p:cNvPr id="150" name="Google Shape;150;p26"/>
          <p:cNvPicPr preferRelativeResize="0"/>
          <p:nvPr/>
        </p:nvPicPr>
        <p:blipFill>
          <a:blip r:embed="rId3">
            <a:alphaModFix/>
          </a:blip>
          <a:stretch>
            <a:fillRect/>
          </a:stretch>
        </p:blipFill>
        <p:spPr>
          <a:xfrm>
            <a:off x="411575" y="1252650"/>
            <a:ext cx="4274876" cy="2638200"/>
          </a:xfrm>
          <a:prstGeom prst="rect">
            <a:avLst/>
          </a:prstGeom>
          <a:noFill/>
          <a:ln>
            <a:noFill/>
          </a:ln>
        </p:spPr>
      </p:pic>
      <p:pic>
        <p:nvPicPr>
          <p:cNvPr id="151" name="Google Shape;151;p26"/>
          <p:cNvPicPr preferRelativeResize="0"/>
          <p:nvPr/>
        </p:nvPicPr>
        <p:blipFill>
          <a:blip r:embed="rId4">
            <a:alphaModFix/>
          </a:blip>
          <a:stretch>
            <a:fillRect/>
          </a:stretch>
        </p:blipFill>
        <p:spPr>
          <a:xfrm>
            <a:off x="304800" y="4787975"/>
            <a:ext cx="8477250" cy="181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latin typeface="Spectral"/>
                <a:ea typeface="Spectral"/>
                <a:cs typeface="Spectral"/>
                <a:sym typeface="Spectral"/>
              </a:rPr>
              <a:t>Multiple Linear Regression</a:t>
            </a:r>
            <a:endParaRPr b="1">
              <a:solidFill>
                <a:srgbClr val="FF0000"/>
              </a:solidFill>
              <a:latin typeface="Spectral"/>
              <a:ea typeface="Spectral"/>
              <a:cs typeface="Spectral"/>
              <a:sym typeface="Spectral"/>
            </a:endParaRPr>
          </a:p>
        </p:txBody>
      </p:sp>
      <p:sp>
        <p:nvSpPr>
          <p:cNvPr id="157" name="Google Shape;157;p27"/>
          <p:cNvSpPr txBox="1"/>
          <p:nvPr>
            <p:ph idx="1" type="body"/>
          </p:nvPr>
        </p:nvSpPr>
        <p:spPr>
          <a:xfrm>
            <a:off x="311700" y="636725"/>
            <a:ext cx="8520600" cy="444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FF0000"/>
                </a:solidFill>
                <a:latin typeface="Spectral"/>
                <a:ea typeface="Spectral"/>
                <a:cs typeface="Spectral"/>
                <a:sym typeface="Spectral"/>
              </a:rPr>
              <a:t>As we can see from the simple regression model in case study 1, we have a weak model with just 25.95% of the total variation in Income explained by the Age. We can improve this model through multiple regression model by adding more variable in the model.</a:t>
            </a:r>
            <a:endParaRPr sz="1200">
              <a:solidFill>
                <a:srgbClr val="FF0000"/>
              </a:solidFill>
              <a:latin typeface="Spectral"/>
              <a:ea typeface="Spectral"/>
              <a:cs typeface="Spectral"/>
              <a:sym typeface="Spectral"/>
            </a:endParaRPr>
          </a:p>
          <a:p>
            <a:pPr indent="0" lvl="0" marL="0" rtl="0" algn="l">
              <a:spcBef>
                <a:spcPts val="0"/>
              </a:spcBef>
              <a:spcAft>
                <a:spcPts val="0"/>
              </a:spcAft>
              <a:buClr>
                <a:schemeClr val="dk1"/>
              </a:buClr>
              <a:buSzPts val="1100"/>
              <a:buFont typeface="Arial"/>
              <a:buNone/>
            </a:pPr>
            <a:r>
              <a:rPr lang="en" sz="1200">
                <a:solidFill>
                  <a:srgbClr val="FF0000"/>
                </a:solidFill>
                <a:latin typeface="Spectral"/>
                <a:ea typeface="Spectral"/>
                <a:cs typeface="Spectral"/>
                <a:sym typeface="Spectral"/>
              </a:rPr>
              <a:t>Let’s add Education level to the model, we want to know if their Age and education level have effect on their income. </a:t>
            </a:r>
            <a:endParaRPr sz="1200">
              <a:solidFill>
                <a:srgbClr val="FF0000"/>
              </a:solidFill>
              <a:latin typeface="Spectral"/>
              <a:ea typeface="Spectral"/>
              <a:cs typeface="Spectral"/>
              <a:sym typeface="Spectral"/>
            </a:endParaRPr>
          </a:p>
          <a:p>
            <a:pPr indent="0" lvl="0" marL="0" rtl="0" algn="l">
              <a:spcBef>
                <a:spcPts val="0"/>
              </a:spcBef>
              <a:spcAft>
                <a:spcPts val="0"/>
              </a:spcAft>
              <a:buNone/>
            </a:pPr>
            <a:r>
              <a:t/>
            </a:r>
            <a:endParaRPr sz="1200">
              <a:solidFill>
                <a:srgbClr val="1C4587"/>
              </a:solidFill>
              <a:latin typeface="Spectral"/>
              <a:ea typeface="Spectral"/>
              <a:cs typeface="Spectral"/>
              <a:sym typeface="Spectral"/>
            </a:endParaRPr>
          </a:p>
          <a:p>
            <a:pPr indent="0" lvl="0" marL="0" rtl="0" algn="l">
              <a:spcBef>
                <a:spcPts val="0"/>
              </a:spcBef>
              <a:spcAft>
                <a:spcPts val="0"/>
              </a:spcAft>
              <a:buClr>
                <a:schemeClr val="dk1"/>
              </a:buClr>
              <a:buSzPts val="1100"/>
              <a:buFont typeface="Arial"/>
              <a:buNone/>
            </a:pPr>
            <a:r>
              <a:rPr lang="en" sz="1200">
                <a:solidFill>
                  <a:srgbClr val="1C4587"/>
                </a:solidFill>
                <a:latin typeface="Spectral"/>
                <a:ea typeface="Spectral"/>
                <a:cs typeface="Spectral"/>
                <a:sym typeface="Spectral"/>
              </a:rPr>
              <a:t>m2&lt;-</a:t>
            </a:r>
            <a:r>
              <a:rPr b="1" lang="en" sz="1200">
                <a:solidFill>
                  <a:srgbClr val="1C4587"/>
                </a:solidFill>
                <a:latin typeface="Spectral"/>
                <a:ea typeface="Spectral"/>
                <a:cs typeface="Spectral"/>
                <a:sym typeface="Spectral"/>
              </a:rPr>
              <a:t>lm</a:t>
            </a:r>
            <a:r>
              <a:rPr lang="en" sz="1200">
                <a:solidFill>
                  <a:srgbClr val="1C4587"/>
                </a:solidFill>
                <a:latin typeface="Spectral"/>
                <a:ea typeface="Spectral"/>
                <a:cs typeface="Spectral"/>
                <a:sym typeface="Spectral"/>
              </a:rPr>
              <a:t>(Income</a:t>
            </a:r>
            <a:r>
              <a:rPr b="1" lang="en" sz="1200">
                <a:solidFill>
                  <a:srgbClr val="1C4587"/>
                </a:solidFill>
                <a:latin typeface="Spectral"/>
                <a:ea typeface="Spectral"/>
                <a:cs typeface="Spectral"/>
                <a:sym typeface="Spectral"/>
              </a:rPr>
              <a:t>~</a:t>
            </a:r>
            <a:r>
              <a:rPr lang="en" sz="1200">
                <a:solidFill>
                  <a:srgbClr val="1C4587"/>
                </a:solidFill>
                <a:latin typeface="Spectral"/>
                <a:ea typeface="Spectral"/>
                <a:cs typeface="Spectral"/>
                <a:sym typeface="Spectral"/>
              </a:rPr>
              <a:t>Age</a:t>
            </a:r>
            <a:r>
              <a:rPr b="1" lang="en" sz="1200">
                <a:solidFill>
                  <a:srgbClr val="1C4587"/>
                </a:solidFill>
                <a:latin typeface="Spectral"/>
                <a:ea typeface="Spectral"/>
                <a:cs typeface="Spectral"/>
                <a:sym typeface="Spectral"/>
              </a:rPr>
              <a:t>+</a:t>
            </a:r>
            <a:r>
              <a:rPr lang="en" sz="1200">
                <a:solidFill>
                  <a:srgbClr val="1C4587"/>
                </a:solidFill>
                <a:latin typeface="Spectral"/>
                <a:ea typeface="Spectral"/>
                <a:cs typeface="Spectral"/>
                <a:sym typeface="Spectral"/>
              </a:rPr>
              <a:t>Education, data = dt)</a:t>
            </a:r>
            <a:endParaRPr sz="1200">
              <a:solidFill>
                <a:srgbClr val="23373B"/>
              </a:solidFill>
              <a:latin typeface="Spectral"/>
              <a:ea typeface="Spectral"/>
              <a:cs typeface="Spectral"/>
              <a:sym typeface="Spectral"/>
            </a:endParaRPr>
          </a:p>
          <a:p>
            <a:pPr indent="0" lvl="0" marL="0" rtl="0" algn="l">
              <a:spcBef>
                <a:spcPts val="0"/>
              </a:spcBef>
              <a:spcAft>
                <a:spcPts val="0"/>
              </a:spcAft>
              <a:buNone/>
            </a:pPr>
            <a:r>
              <a:t/>
            </a:r>
            <a:endParaRPr sz="1200">
              <a:solidFill>
                <a:srgbClr val="FF0000"/>
              </a:solidFill>
              <a:latin typeface="Spectral"/>
              <a:ea typeface="Spectral"/>
              <a:cs typeface="Spectral"/>
              <a:sym typeface="Spectral"/>
            </a:endParaRPr>
          </a:p>
        </p:txBody>
      </p:sp>
      <p:pic>
        <p:nvPicPr>
          <p:cNvPr id="158" name="Google Shape;158;p27"/>
          <p:cNvPicPr preferRelativeResize="0"/>
          <p:nvPr/>
        </p:nvPicPr>
        <p:blipFill>
          <a:blip r:embed="rId3">
            <a:alphaModFix/>
          </a:blip>
          <a:stretch>
            <a:fillRect/>
          </a:stretch>
        </p:blipFill>
        <p:spPr>
          <a:xfrm>
            <a:off x="304800" y="4787975"/>
            <a:ext cx="8477250" cy="181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latin typeface="Spectral"/>
                <a:ea typeface="Spectral"/>
                <a:cs typeface="Spectral"/>
                <a:sym typeface="Spectral"/>
              </a:rPr>
              <a:t>Case Study 2</a:t>
            </a:r>
            <a:endParaRPr b="1">
              <a:solidFill>
                <a:srgbClr val="FF0000"/>
              </a:solidFill>
              <a:latin typeface="Spectral"/>
              <a:ea typeface="Spectral"/>
              <a:cs typeface="Spectral"/>
              <a:sym typeface="Spectral"/>
            </a:endParaRPr>
          </a:p>
        </p:txBody>
      </p:sp>
      <p:sp>
        <p:nvSpPr>
          <p:cNvPr id="164" name="Google Shape;164;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Clr>
                <a:schemeClr val="dk1"/>
              </a:buClr>
              <a:buSzPts val="1100"/>
              <a:buFont typeface="Arial"/>
              <a:buNone/>
            </a:pPr>
            <a:r>
              <a:t/>
            </a:r>
            <a:endParaRPr sz="1200">
              <a:solidFill>
                <a:srgbClr val="1C4587"/>
              </a:solidFill>
              <a:latin typeface="Spectral"/>
              <a:ea typeface="Spectral"/>
              <a:cs typeface="Spectral"/>
              <a:sym typeface="Spectral"/>
            </a:endParaRPr>
          </a:p>
          <a:p>
            <a:pPr indent="0" lvl="0" marL="0" rtl="0" algn="l">
              <a:spcBef>
                <a:spcPts val="0"/>
              </a:spcBef>
              <a:spcAft>
                <a:spcPts val="0"/>
              </a:spcAft>
              <a:buClr>
                <a:schemeClr val="dk1"/>
              </a:buClr>
              <a:buSzPts val="1100"/>
              <a:buFont typeface="Arial"/>
              <a:buNone/>
            </a:pPr>
            <a:r>
              <a:rPr lang="en" sz="1200">
                <a:solidFill>
                  <a:srgbClr val="CC0000"/>
                </a:solidFill>
                <a:highlight>
                  <a:srgbClr val="FFFF00"/>
                </a:highlight>
                <a:latin typeface="Spectral"/>
                <a:ea typeface="Spectral"/>
                <a:cs typeface="Spectral"/>
                <a:sym typeface="Spectral"/>
              </a:rPr>
              <a:t>Call:</a:t>
            </a:r>
            <a:endParaRPr sz="1200">
              <a:solidFill>
                <a:srgbClr val="CC0000"/>
              </a:solidFill>
              <a:highlight>
                <a:srgbClr val="FFFF00"/>
              </a:highlight>
              <a:latin typeface="Spectral"/>
              <a:ea typeface="Spectral"/>
              <a:cs typeface="Spectral"/>
              <a:sym typeface="Spectral"/>
            </a:endParaRPr>
          </a:p>
          <a:p>
            <a:pPr indent="0" lvl="0" marL="0" rtl="0" algn="l">
              <a:spcBef>
                <a:spcPts val="0"/>
              </a:spcBef>
              <a:spcAft>
                <a:spcPts val="0"/>
              </a:spcAft>
              <a:buClr>
                <a:schemeClr val="dk1"/>
              </a:buClr>
              <a:buSzPts val="1100"/>
              <a:buFont typeface="Arial"/>
              <a:buNone/>
            </a:pPr>
            <a:r>
              <a:rPr lang="en" sz="1200">
                <a:solidFill>
                  <a:srgbClr val="CC0000"/>
                </a:solidFill>
                <a:highlight>
                  <a:srgbClr val="FFFF00"/>
                </a:highlight>
                <a:latin typeface="Spectral"/>
                <a:ea typeface="Spectral"/>
                <a:cs typeface="Spectral"/>
                <a:sym typeface="Spectral"/>
              </a:rPr>
              <a:t>lm(formula = Income ~ Age + Education, data = cv)</a:t>
            </a:r>
            <a:endParaRPr sz="1200">
              <a:solidFill>
                <a:srgbClr val="CC0000"/>
              </a:solidFill>
              <a:highlight>
                <a:srgbClr val="FFFF00"/>
              </a:highlight>
              <a:latin typeface="Spectral"/>
              <a:ea typeface="Spectral"/>
              <a:cs typeface="Spectral"/>
              <a:sym typeface="Spectral"/>
            </a:endParaRPr>
          </a:p>
          <a:p>
            <a:pPr indent="0" lvl="0" marL="0" rtl="0" algn="l">
              <a:spcBef>
                <a:spcPts val="0"/>
              </a:spcBef>
              <a:spcAft>
                <a:spcPts val="0"/>
              </a:spcAft>
              <a:buClr>
                <a:schemeClr val="dk1"/>
              </a:buClr>
              <a:buSzPts val="1100"/>
              <a:buFont typeface="Arial"/>
              <a:buNone/>
            </a:pPr>
            <a:r>
              <a:rPr lang="en" sz="1200">
                <a:solidFill>
                  <a:srgbClr val="CC0000"/>
                </a:solidFill>
                <a:highlight>
                  <a:srgbClr val="FFFF00"/>
                </a:highlight>
                <a:latin typeface="Spectral"/>
                <a:ea typeface="Spectral"/>
                <a:cs typeface="Spectral"/>
                <a:sym typeface="Spectral"/>
              </a:rPr>
              <a:t>Residuals:</a:t>
            </a:r>
            <a:endParaRPr sz="1200">
              <a:solidFill>
                <a:srgbClr val="CC0000"/>
              </a:solidFill>
              <a:highlight>
                <a:srgbClr val="FFFF00"/>
              </a:highlight>
              <a:latin typeface="Spectral"/>
              <a:ea typeface="Spectral"/>
              <a:cs typeface="Spectral"/>
              <a:sym typeface="Spectral"/>
            </a:endParaRPr>
          </a:p>
          <a:p>
            <a:pPr indent="0" lvl="0" marL="0" rtl="0" algn="l">
              <a:spcBef>
                <a:spcPts val="0"/>
              </a:spcBef>
              <a:spcAft>
                <a:spcPts val="0"/>
              </a:spcAft>
              <a:buClr>
                <a:schemeClr val="dk1"/>
              </a:buClr>
              <a:buSzPts val="1100"/>
              <a:buFont typeface="Arial"/>
              <a:buNone/>
            </a:pPr>
            <a:r>
              <a:rPr lang="en" sz="1200">
                <a:solidFill>
                  <a:srgbClr val="CC0000"/>
                </a:solidFill>
                <a:highlight>
                  <a:srgbClr val="FFFF00"/>
                </a:highlight>
                <a:latin typeface="Spectral"/>
                <a:ea typeface="Spectral"/>
                <a:cs typeface="Spectral"/>
                <a:sym typeface="Spectral"/>
              </a:rPr>
              <a:t>   Min     1Q Median     3Q    Max </a:t>
            </a:r>
            <a:endParaRPr sz="1200">
              <a:solidFill>
                <a:srgbClr val="CC0000"/>
              </a:solidFill>
              <a:highlight>
                <a:srgbClr val="FFFF00"/>
              </a:highlight>
              <a:latin typeface="Spectral"/>
              <a:ea typeface="Spectral"/>
              <a:cs typeface="Spectral"/>
              <a:sym typeface="Spectral"/>
            </a:endParaRPr>
          </a:p>
          <a:p>
            <a:pPr indent="0" lvl="0" marL="0" rtl="0" algn="l">
              <a:spcBef>
                <a:spcPts val="0"/>
              </a:spcBef>
              <a:spcAft>
                <a:spcPts val="0"/>
              </a:spcAft>
              <a:buClr>
                <a:schemeClr val="dk1"/>
              </a:buClr>
              <a:buSzPts val="1100"/>
              <a:buFont typeface="Arial"/>
              <a:buNone/>
            </a:pPr>
            <a:r>
              <a:rPr lang="en" sz="1200">
                <a:solidFill>
                  <a:srgbClr val="CC0000"/>
                </a:solidFill>
                <a:highlight>
                  <a:srgbClr val="FFFF00"/>
                </a:highlight>
                <a:latin typeface="Spectral"/>
                <a:ea typeface="Spectral"/>
                <a:cs typeface="Spectral"/>
                <a:sym typeface="Spectral"/>
              </a:rPr>
              <a:t>-25641  -7551  -1914   4420  40395 </a:t>
            </a:r>
            <a:endParaRPr sz="1200">
              <a:solidFill>
                <a:srgbClr val="CC0000"/>
              </a:solidFill>
              <a:highlight>
                <a:srgbClr val="FFFF00"/>
              </a:highlight>
              <a:latin typeface="Spectral"/>
              <a:ea typeface="Spectral"/>
              <a:cs typeface="Spectral"/>
              <a:sym typeface="Spectral"/>
            </a:endParaRPr>
          </a:p>
          <a:p>
            <a:pPr indent="0" lvl="0" marL="0" rtl="0" algn="l">
              <a:spcBef>
                <a:spcPts val="0"/>
              </a:spcBef>
              <a:spcAft>
                <a:spcPts val="0"/>
              </a:spcAft>
              <a:buClr>
                <a:schemeClr val="dk1"/>
              </a:buClr>
              <a:buSzPts val="1100"/>
              <a:buFont typeface="Arial"/>
              <a:buNone/>
            </a:pPr>
            <a:r>
              <a:rPr lang="en" sz="1200">
                <a:solidFill>
                  <a:srgbClr val="CC0000"/>
                </a:solidFill>
                <a:highlight>
                  <a:srgbClr val="FFFF00"/>
                </a:highlight>
                <a:latin typeface="Spectral"/>
                <a:ea typeface="Spectral"/>
                <a:cs typeface="Spectral"/>
                <a:sym typeface="Spectral"/>
              </a:rPr>
              <a:t>                          Coefficients:    Estim Std. Error t value Pr(&gt;|t|)    </a:t>
            </a:r>
            <a:endParaRPr sz="1200">
              <a:solidFill>
                <a:srgbClr val="CC0000"/>
              </a:solidFill>
              <a:highlight>
                <a:srgbClr val="FFFF00"/>
              </a:highlight>
              <a:latin typeface="Spectral"/>
              <a:ea typeface="Spectral"/>
              <a:cs typeface="Spectral"/>
              <a:sym typeface="Spectral"/>
            </a:endParaRPr>
          </a:p>
          <a:p>
            <a:pPr indent="0" lvl="0" marL="0" rtl="0" algn="l">
              <a:spcBef>
                <a:spcPts val="0"/>
              </a:spcBef>
              <a:spcAft>
                <a:spcPts val="0"/>
              </a:spcAft>
              <a:buClr>
                <a:schemeClr val="dk1"/>
              </a:buClr>
              <a:buSzPts val="1100"/>
              <a:buFont typeface="Arial"/>
              <a:buNone/>
            </a:pPr>
            <a:r>
              <a:rPr lang="en" sz="1200">
                <a:solidFill>
                  <a:srgbClr val="CC0000"/>
                </a:solidFill>
                <a:highlight>
                  <a:srgbClr val="FFFF00"/>
                </a:highlight>
                <a:latin typeface="Spectral"/>
                <a:ea typeface="Spectral"/>
                <a:cs typeface="Spectral"/>
                <a:sym typeface="Spectral"/>
              </a:rPr>
              <a:t>(Intercept)        -54508.6            8461.0                   -6.442 1.08e-09 ***</a:t>
            </a:r>
            <a:endParaRPr sz="1200">
              <a:solidFill>
                <a:srgbClr val="CC0000"/>
              </a:solidFill>
              <a:highlight>
                <a:srgbClr val="FFFF00"/>
              </a:highlight>
              <a:latin typeface="Spectral"/>
              <a:ea typeface="Spectral"/>
              <a:cs typeface="Spectral"/>
              <a:sym typeface="Spectral"/>
            </a:endParaRPr>
          </a:p>
          <a:p>
            <a:pPr indent="0" lvl="0" marL="0" rtl="0" algn="l">
              <a:spcBef>
                <a:spcPts val="0"/>
              </a:spcBef>
              <a:spcAft>
                <a:spcPts val="0"/>
              </a:spcAft>
              <a:buClr>
                <a:schemeClr val="dk1"/>
              </a:buClr>
              <a:buSzPts val="1100"/>
              <a:buFont typeface="Arial"/>
              <a:buNone/>
            </a:pPr>
            <a:r>
              <a:rPr lang="en" sz="1200">
                <a:solidFill>
                  <a:srgbClr val="CC0000"/>
                </a:solidFill>
                <a:highlight>
                  <a:srgbClr val="FFFF00"/>
                </a:highlight>
                <a:latin typeface="Spectral"/>
                <a:ea typeface="Spectral"/>
                <a:cs typeface="Spectral"/>
                <a:sym typeface="Spectral"/>
              </a:rPr>
              <a:t>Age                   871.8                  129.6                     6.728 2.29e-10 ***</a:t>
            </a:r>
            <a:endParaRPr sz="1200">
              <a:solidFill>
                <a:srgbClr val="CC0000"/>
              </a:solidFill>
              <a:highlight>
                <a:srgbClr val="FFFF00"/>
              </a:highlight>
              <a:latin typeface="Spectral"/>
              <a:ea typeface="Spectral"/>
              <a:cs typeface="Spectral"/>
              <a:sym typeface="Spectral"/>
            </a:endParaRPr>
          </a:p>
          <a:p>
            <a:pPr indent="0" lvl="0" marL="0" rtl="0" algn="l">
              <a:spcBef>
                <a:spcPts val="0"/>
              </a:spcBef>
              <a:spcAft>
                <a:spcPts val="0"/>
              </a:spcAft>
              <a:buClr>
                <a:schemeClr val="dk1"/>
              </a:buClr>
              <a:buSzPts val="1100"/>
              <a:buFont typeface="Arial"/>
              <a:buNone/>
            </a:pPr>
            <a:r>
              <a:rPr lang="en" sz="1200">
                <a:solidFill>
                  <a:srgbClr val="CC0000"/>
                </a:solidFill>
                <a:highlight>
                  <a:srgbClr val="FFFF00"/>
                </a:highlight>
                <a:latin typeface="Spectral"/>
                <a:ea typeface="Spectral"/>
                <a:cs typeface="Spectral"/>
                <a:sym typeface="Spectral"/>
              </a:rPr>
              <a:t>Education        5338.3                556.4   		9.595  &lt; 2e-16 ***</a:t>
            </a:r>
            <a:endParaRPr sz="1200">
              <a:solidFill>
                <a:srgbClr val="CC0000"/>
              </a:solidFill>
              <a:highlight>
                <a:srgbClr val="FFFF00"/>
              </a:highlight>
              <a:latin typeface="Spectral"/>
              <a:ea typeface="Spectral"/>
              <a:cs typeface="Spectral"/>
              <a:sym typeface="Spectral"/>
            </a:endParaRPr>
          </a:p>
          <a:p>
            <a:pPr indent="0" lvl="0" marL="0" rtl="0" algn="l">
              <a:spcBef>
                <a:spcPts val="0"/>
              </a:spcBef>
              <a:spcAft>
                <a:spcPts val="0"/>
              </a:spcAft>
              <a:buClr>
                <a:schemeClr val="dk1"/>
              </a:buClr>
              <a:buSzPts val="1100"/>
              <a:buFont typeface="Arial"/>
              <a:buNone/>
            </a:pPr>
            <a:r>
              <a:rPr lang="en" sz="1200">
                <a:solidFill>
                  <a:srgbClr val="CC0000"/>
                </a:solidFill>
                <a:highlight>
                  <a:srgbClr val="FFFF00"/>
                </a:highlight>
                <a:latin typeface="Spectral"/>
                <a:ea typeface="Spectral"/>
                <a:cs typeface="Spectral"/>
                <a:sym typeface="Spectral"/>
              </a:rPr>
              <a:t>---</a:t>
            </a:r>
            <a:endParaRPr sz="1200">
              <a:solidFill>
                <a:srgbClr val="CC0000"/>
              </a:solidFill>
              <a:highlight>
                <a:srgbClr val="FFFF00"/>
              </a:highlight>
              <a:latin typeface="Spectral"/>
              <a:ea typeface="Spectral"/>
              <a:cs typeface="Spectral"/>
              <a:sym typeface="Spectral"/>
            </a:endParaRPr>
          </a:p>
          <a:p>
            <a:pPr indent="0" lvl="0" marL="0" rtl="0" algn="l">
              <a:spcBef>
                <a:spcPts val="0"/>
              </a:spcBef>
              <a:spcAft>
                <a:spcPts val="0"/>
              </a:spcAft>
              <a:buClr>
                <a:schemeClr val="dk1"/>
              </a:buClr>
              <a:buSzPts val="1100"/>
              <a:buFont typeface="Arial"/>
              <a:buNone/>
            </a:pPr>
            <a:r>
              <a:rPr lang="en" sz="1200">
                <a:solidFill>
                  <a:srgbClr val="CC0000"/>
                </a:solidFill>
                <a:highlight>
                  <a:srgbClr val="FFFF00"/>
                </a:highlight>
                <a:latin typeface="Spectral"/>
                <a:ea typeface="Spectral"/>
                <a:cs typeface="Spectral"/>
                <a:sym typeface="Spectral"/>
              </a:rPr>
              <a:t>Signif. codes:  0 ‘***’ 0.001 ‘**’ 0.01 ‘*’ 0.05 ‘.’ 0.1 ‘ ’ 1</a:t>
            </a:r>
            <a:endParaRPr sz="1200">
              <a:solidFill>
                <a:srgbClr val="CC0000"/>
              </a:solidFill>
              <a:highlight>
                <a:srgbClr val="FFFF00"/>
              </a:highlight>
              <a:latin typeface="Spectral"/>
              <a:ea typeface="Spectral"/>
              <a:cs typeface="Spectral"/>
              <a:sym typeface="Spectral"/>
            </a:endParaRPr>
          </a:p>
          <a:p>
            <a:pPr indent="0" lvl="0" marL="0" rtl="0" algn="l">
              <a:spcBef>
                <a:spcPts val="0"/>
              </a:spcBef>
              <a:spcAft>
                <a:spcPts val="0"/>
              </a:spcAft>
              <a:buClr>
                <a:schemeClr val="dk1"/>
              </a:buClr>
              <a:buSzPts val="1100"/>
              <a:buFont typeface="Arial"/>
              <a:buNone/>
            </a:pPr>
            <a:r>
              <a:rPr lang="en" sz="1200">
                <a:solidFill>
                  <a:srgbClr val="CC0000"/>
                </a:solidFill>
                <a:highlight>
                  <a:srgbClr val="FFFF00"/>
                </a:highlight>
                <a:latin typeface="Spectral"/>
                <a:ea typeface="Spectral"/>
                <a:cs typeface="Spectral"/>
                <a:sym typeface="Spectral"/>
              </a:rPr>
              <a:t>Residual standard error: 11550 on 177 degrees of freedom</a:t>
            </a:r>
            <a:endParaRPr sz="1200">
              <a:solidFill>
                <a:srgbClr val="CC0000"/>
              </a:solidFill>
              <a:highlight>
                <a:srgbClr val="FFFF00"/>
              </a:highlight>
              <a:latin typeface="Spectral"/>
              <a:ea typeface="Spectral"/>
              <a:cs typeface="Spectral"/>
              <a:sym typeface="Spectral"/>
            </a:endParaRPr>
          </a:p>
          <a:p>
            <a:pPr indent="0" lvl="0" marL="0" rtl="0" algn="l">
              <a:spcBef>
                <a:spcPts val="0"/>
              </a:spcBef>
              <a:spcAft>
                <a:spcPts val="0"/>
              </a:spcAft>
              <a:buClr>
                <a:schemeClr val="dk1"/>
              </a:buClr>
              <a:buSzPts val="1100"/>
              <a:buFont typeface="Arial"/>
              <a:buNone/>
            </a:pPr>
            <a:r>
              <a:rPr lang="en" sz="1200">
                <a:solidFill>
                  <a:srgbClr val="CC0000"/>
                </a:solidFill>
                <a:highlight>
                  <a:srgbClr val="FFFF00"/>
                </a:highlight>
                <a:latin typeface="Spectral"/>
                <a:ea typeface="Spectral"/>
                <a:cs typeface="Spectral"/>
                <a:sym typeface="Spectral"/>
              </a:rPr>
              <a:t>Multiple R-squared:  0.5156,	Adjusted R-squared:  0.5101 </a:t>
            </a:r>
            <a:endParaRPr sz="1200">
              <a:solidFill>
                <a:srgbClr val="CC0000"/>
              </a:solidFill>
              <a:highlight>
                <a:srgbClr val="FFFF00"/>
              </a:highlight>
              <a:latin typeface="Spectral"/>
              <a:ea typeface="Spectral"/>
              <a:cs typeface="Spectral"/>
              <a:sym typeface="Spectral"/>
            </a:endParaRPr>
          </a:p>
          <a:p>
            <a:pPr indent="0" lvl="0" marL="0" rtl="0" algn="l">
              <a:spcBef>
                <a:spcPts val="0"/>
              </a:spcBef>
              <a:spcAft>
                <a:spcPts val="0"/>
              </a:spcAft>
              <a:buNone/>
            </a:pPr>
            <a:r>
              <a:rPr lang="en" sz="1200">
                <a:solidFill>
                  <a:srgbClr val="CC0000"/>
                </a:solidFill>
                <a:highlight>
                  <a:srgbClr val="FFFF00"/>
                </a:highlight>
                <a:latin typeface="Spectral"/>
                <a:ea typeface="Spectral"/>
                <a:cs typeface="Spectral"/>
                <a:sym typeface="Spectral"/>
              </a:rPr>
              <a:t>F-statistic: 94.19 on 2 and 177 DF,  p-value: &lt; 2.2e-16</a:t>
            </a:r>
            <a:endParaRPr>
              <a:solidFill>
                <a:srgbClr val="CC0000"/>
              </a:solidFill>
              <a:highlight>
                <a:srgbClr val="FFFF00"/>
              </a:highlight>
            </a:endParaRPr>
          </a:p>
        </p:txBody>
      </p:sp>
      <p:pic>
        <p:nvPicPr>
          <p:cNvPr id="165" name="Google Shape;165;p28"/>
          <p:cNvPicPr preferRelativeResize="0"/>
          <p:nvPr/>
        </p:nvPicPr>
        <p:blipFill>
          <a:blip r:embed="rId3">
            <a:alphaModFix/>
          </a:blip>
          <a:stretch>
            <a:fillRect/>
          </a:stretch>
        </p:blipFill>
        <p:spPr>
          <a:xfrm>
            <a:off x="304800" y="4787975"/>
            <a:ext cx="8477250" cy="181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latin typeface="Spectral"/>
                <a:ea typeface="Spectral"/>
                <a:cs typeface="Spectral"/>
                <a:sym typeface="Spectral"/>
              </a:rPr>
              <a:t>Case Study 2</a:t>
            </a:r>
            <a:endParaRPr b="1">
              <a:solidFill>
                <a:srgbClr val="FF0000"/>
              </a:solidFill>
              <a:latin typeface="Spectral"/>
              <a:ea typeface="Spectral"/>
              <a:cs typeface="Spectral"/>
              <a:sym typeface="Spectral"/>
            </a:endParaRPr>
          </a:p>
        </p:txBody>
      </p:sp>
      <p:sp>
        <p:nvSpPr>
          <p:cNvPr id="171" name="Google Shape;171;p29"/>
          <p:cNvSpPr txBox="1"/>
          <p:nvPr>
            <p:ph idx="1" type="body"/>
          </p:nvPr>
        </p:nvSpPr>
        <p:spPr>
          <a:xfrm>
            <a:off x="311700" y="1152475"/>
            <a:ext cx="8520600" cy="309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rgbClr val="FF0000"/>
                </a:solidFill>
                <a:latin typeface="Spectral"/>
                <a:ea typeface="Spectral"/>
                <a:cs typeface="Spectral"/>
                <a:sym typeface="Spectral"/>
              </a:rPr>
              <a:t>Look at the Adjusted R-squared, by adding education to the model,our model improved by 25%. Hence, far better than our previous model.</a:t>
            </a:r>
            <a:endParaRPr sz="1400">
              <a:solidFill>
                <a:srgbClr val="FF0000"/>
              </a:solidFill>
              <a:latin typeface="Spectral"/>
              <a:ea typeface="Spectral"/>
              <a:cs typeface="Spectral"/>
              <a:sym typeface="Spectral"/>
            </a:endParaRPr>
          </a:p>
          <a:p>
            <a:pPr indent="0" lvl="0" marL="0" rtl="0" algn="l">
              <a:spcBef>
                <a:spcPts val="1200"/>
              </a:spcBef>
              <a:spcAft>
                <a:spcPts val="0"/>
              </a:spcAft>
              <a:buNone/>
            </a:pPr>
            <a:r>
              <a:rPr lang="en" sz="1400">
                <a:solidFill>
                  <a:srgbClr val="FF0000"/>
                </a:solidFill>
                <a:latin typeface="Spectral"/>
                <a:ea typeface="Spectral"/>
                <a:cs typeface="Spectral"/>
                <a:sym typeface="Spectral"/>
              </a:rPr>
              <a:t>The output depicts that the linear equation is </a:t>
            </a:r>
            <a:endParaRPr sz="1400">
              <a:solidFill>
                <a:srgbClr val="FF0000"/>
              </a:solidFill>
              <a:latin typeface="Spectral"/>
              <a:ea typeface="Spectral"/>
              <a:cs typeface="Spectral"/>
              <a:sym typeface="Spectral"/>
            </a:endParaRPr>
          </a:p>
          <a:p>
            <a:pPr indent="0" lvl="0" marL="0" rtl="0" algn="l">
              <a:spcBef>
                <a:spcPts val="1200"/>
              </a:spcBef>
              <a:spcAft>
                <a:spcPts val="0"/>
              </a:spcAft>
              <a:buClr>
                <a:schemeClr val="dk1"/>
              </a:buClr>
              <a:buSzPts val="1100"/>
              <a:buFont typeface="Arial"/>
              <a:buNone/>
            </a:pPr>
            <a:r>
              <a:rPr lang="en" sz="1400">
                <a:solidFill>
                  <a:srgbClr val="FF0000"/>
                </a:solidFill>
                <a:latin typeface="Spectral"/>
                <a:ea typeface="Spectral"/>
                <a:cs typeface="Spectral"/>
                <a:sym typeface="Spectral"/>
              </a:rPr>
              <a:t>y= -54508.6 + 871.8(Age) + 5338.3(Education)</a:t>
            </a:r>
            <a:endParaRPr sz="1400">
              <a:solidFill>
                <a:srgbClr val="FF0000"/>
              </a:solidFill>
              <a:latin typeface="Spectral"/>
              <a:ea typeface="Spectral"/>
              <a:cs typeface="Spectral"/>
              <a:sym typeface="Spectral"/>
            </a:endParaRPr>
          </a:p>
          <a:p>
            <a:pPr indent="0" lvl="0" marL="0" rtl="0" algn="l">
              <a:spcBef>
                <a:spcPts val="1200"/>
              </a:spcBef>
              <a:spcAft>
                <a:spcPts val="0"/>
              </a:spcAft>
              <a:buClr>
                <a:schemeClr val="dk1"/>
              </a:buClr>
              <a:buSzPts val="1100"/>
              <a:buFont typeface="Arial"/>
              <a:buNone/>
            </a:pPr>
            <a:r>
              <a:rPr lang="en" sz="1400">
                <a:solidFill>
                  <a:srgbClr val="FF0000"/>
                </a:solidFill>
                <a:latin typeface="Spectral"/>
                <a:ea typeface="Spectral"/>
                <a:cs typeface="Spectral"/>
                <a:sym typeface="Spectral"/>
              </a:rPr>
              <a:t>Since the P-value of 2.29e-10 of the coefficient of Age is less than 0.05, this indicates that the Age has significant effect on their income. </a:t>
            </a:r>
            <a:endParaRPr sz="1400">
              <a:solidFill>
                <a:srgbClr val="FF0000"/>
              </a:solidFill>
              <a:latin typeface="Spectral"/>
              <a:ea typeface="Spectral"/>
              <a:cs typeface="Spectral"/>
              <a:sym typeface="Spectral"/>
            </a:endParaRPr>
          </a:p>
          <a:p>
            <a:pPr indent="0" lvl="0" marL="0" rtl="0" algn="l">
              <a:spcBef>
                <a:spcPts val="1200"/>
              </a:spcBef>
              <a:spcAft>
                <a:spcPts val="0"/>
              </a:spcAft>
              <a:buClr>
                <a:schemeClr val="dk1"/>
              </a:buClr>
              <a:buSzPts val="1100"/>
              <a:buFont typeface="Arial"/>
              <a:buNone/>
            </a:pPr>
            <a:r>
              <a:rPr lang="en" sz="1400">
                <a:solidFill>
                  <a:srgbClr val="FF0000"/>
                </a:solidFill>
                <a:latin typeface="Spectral"/>
                <a:ea typeface="Spectral"/>
                <a:cs typeface="Spectral"/>
                <a:sym typeface="Spectral"/>
              </a:rPr>
              <a:t>Also the P-value of the coefficient of Education is less than 0.05, this indicates that the Education also has significant effect on their Income.</a:t>
            </a:r>
            <a:endParaRPr sz="1400">
              <a:solidFill>
                <a:srgbClr val="FF0000"/>
              </a:solidFill>
              <a:latin typeface="Spectral"/>
              <a:ea typeface="Spectral"/>
              <a:cs typeface="Spectral"/>
              <a:sym typeface="Spectral"/>
            </a:endParaRPr>
          </a:p>
          <a:p>
            <a:pPr indent="0" lvl="0" marL="0" rtl="0" algn="l">
              <a:spcBef>
                <a:spcPts val="1200"/>
              </a:spcBef>
              <a:spcAft>
                <a:spcPts val="1200"/>
              </a:spcAft>
              <a:buNone/>
            </a:pPr>
            <a:r>
              <a:t/>
            </a:r>
            <a:endParaRPr sz="1400">
              <a:solidFill>
                <a:srgbClr val="FF0000"/>
              </a:solidFill>
              <a:latin typeface="Spectral"/>
              <a:ea typeface="Spectral"/>
              <a:cs typeface="Spectral"/>
              <a:sym typeface="Spectral"/>
            </a:endParaRPr>
          </a:p>
        </p:txBody>
      </p:sp>
      <p:pic>
        <p:nvPicPr>
          <p:cNvPr id="172" name="Google Shape;172;p29"/>
          <p:cNvPicPr preferRelativeResize="0"/>
          <p:nvPr/>
        </p:nvPicPr>
        <p:blipFill>
          <a:blip r:embed="rId3">
            <a:alphaModFix/>
          </a:blip>
          <a:stretch>
            <a:fillRect/>
          </a:stretch>
        </p:blipFill>
        <p:spPr>
          <a:xfrm>
            <a:off x="304800" y="4787975"/>
            <a:ext cx="8477250" cy="1817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latin typeface="Spectral"/>
                <a:ea typeface="Spectral"/>
                <a:cs typeface="Spectral"/>
                <a:sym typeface="Spectral"/>
              </a:rPr>
              <a:t>Case Study 2</a:t>
            </a:r>
            <a:endParaRPr b="1">
              <a:solidFill>
                <a:srgbClr val="FF0000"/>
              </a:solidFill>
              <a:latin typeface="Spectral"/>
              <a:ea typeface="Spectral"/>
              <a:cs typeface="Spectral"/>
              <a:sym typeface="Spectral"/>
            </a:endParaRPr>
          </a:p>
        </p:txBody>
      </p:sp>
      <p:sp>
        <p:nvSpPr>
          <p:cNvPr id="178" name="Google Shape;178;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rgbClr val="FF0000"/>
                </a:solidFill>
                <a:latin typeface="Spectral"/>
                <a:ea typeface="Spectral"/>
                <a:cs typeface="Spectral"/>
                <a:sym typeface="Spectral"/>
              </a:rPr>
              <a:t>The intercept is also significant at 5% level of significance.</a:t>
            </a:r>
            <a:endParaRPr sz="1400">
              <a:solidFill>
                <a:srgbClr val="FF0000"/>
              </a:solidFill>
              <a:latin typeface="Spectral"/>
              <a:ea typeface="Spectral"/>
              <a:cs typeface="Spectral"/>
              <a:sym typeface="Spectral"/>
            </a:endParaRPr>
          </a:p>
          <a:p>
            <a:pPr indent="0" lvl="0" marL="0" rtl="0" algn="l">
              <a:spcBef>
                <a:spcPts val="1200"/>
              </a:spcBef>
              <a:spcAft>
                <a:spcPts val="0"/>
              </a:spcAft>
              <a:buClr>
                <a:schemeClr val="dk1"/>
              </a:buClr>
              <a:buSzPts val="1100"/>
              <a:buFont typeface="Arial"/>
              <a:buNone/>
            </a:pPr>
            <a:r>
              <a:rPr lang="en" sz="1400">
                <a:solidFill>
                  <a:srgbClr val="FF0000"/>
                </a:solidFill>
                <a:latin typeface="Spectral"/>
                <a:ea typeface="Spectral"/>
                <a:cs typeface="Spectral"/>
                <a:sym typeface="Spectral"/>
              </a:rPr>
              <a:t>To interpret the coefficient of Age , for a unit increase in the Age, the Income increases by 871.8.00</a:t>
            </a:r>
            <a:endParaRPr sz="1400">
              <a:solidFill>
                <a:srgbClr val="FF0000"/>
              </a:solidFill>
              <a:latin typeface="Spectral"/>
              <a:ea typeface="Spectral"/>
              <a:cs typeface="Spectral"/>
              <a:sym typeface="Spectral"/>
            </a:endParaRPr>
          </a:p>
          <a:p>
            <a:pPr indent="0" lvl="0" marL="0" rtl="0" algn="l">
              <a:spcBef>
                <a:spcPts val="1200"/>
              </a:spcBef>
              <a:spcAft>
                <a:spcPts val="0"/>
              </a:spcAft>
              <a:buClr>
                <a:schemeClr val="dk1"/>
              </a:buClr>
              <a:buSzPts val="1100"/>
              <a:buFont typeface="Arial"/>
              <a:buNone/>
            </a:pPr>
            <a:r>
              <a:rPr lang="en" sz="1400">
                <a:solidFill>
                  <a:srgbClr val="FF0000"/>
                </a:solidFill>
                <a:latin typeface="Spectral"/>
                <a:ea typeface="Spectral"/>
                <a:cs typeface="Spectral"/>
                <a:sym typeface="Spectral"/>
              </a:rPr>
              <a:t>To interpret the coefficient of Education , for a unit increase in the Education level, the Income increases by 5338.3 Hence, the higher the Age and Education, the higher their income.</a:t>
            </a:r>
            <a:endParaRPr sz="1400">
              <a:solidFill>
                <a:srgbClr val="FF0000"/>
              </a:solidFill>
              <a:latin typeface="Spectral"/>
              <a:ea typeface="Spectral"/>
              <a:cs typeface="Spectral"/>
              <a:sym typeface="Spectral"/>
            </a:endParaRPr>
          </a:p>
          <a:p>
            <a:pPr indent="0" lvl="0" marL="0" rtl="0" algn="l">
              <a:spcBef>
                <a:spcPts val="1200"/>
              </a:spcBef>
              <a:spcAft>
                <a:spcPts val="0"/>
              </a:spcAft>
              <a:buClr>
                <a:schemeClr val="dk1"/>
              </a:buClr>
              <a:buSzPts val="1100"/>
              <a:buFont typeface="Arial"/>
              <a:buNone/>
            </a:pPr>
            <a:r>
              <a:rPr lang="en" sz="1400">
                <a:solidFill>
                  <a:srgbClr val="FF0000"/>
                </a:solidFill>
                <a:latin typeface="Spectral"/>
                <a:ea typeface="Spectral"/>
                <a:cs typeface="Spectral"/>
                <a:sym typeface="Spectral"/>
              </a:rPr>
              <a:t>For the multiple regression model, 51.01% of the total variation in Income can be explained by Age and Education. This indicates an improved model. </a:t>
            </a:r>
            <a:endParaRPr sz="1400">
              <a:solidFill>
                <a:srgbClr val="FF0000"/>
              </a:solidFill>
              <a:latin typeface="Spectral"/>
              <a:ea typeface="Spectral"/>
              <a:cs typeface="Spectral"/>
              <a:sym typeface="Spectral"/>
            </a:endParaRPr>
          </a:p>
          <a:p>
            <a:pPr indent="0" lvl="0" marL="0" rtl="0" algn="l">
              <a:spcBef>
                <a:spcPts val="1200"/>
              </a:spcBef>
              <a:spcAft>
                <a:spcPts val="1200"/>
              </a:spcAft>
              <a:buNone/>
            </a:pPr>
            <a:r>
              <a:t/>
            </a:r>
            <a:endParaRPr sz="1400">
              <a:solidFill>
                <a:srgbClr val="FF0000"/>
              </a:solidFill>
              <a:latin typeface="Spectral"/>
              <a:ea typeface="Spectral"/>
              <a:cs typeface="Spectral"/>
              <a:sym typeface="Spectral"/>
            </a:endParaRPr>
          </a:p>
        </p:txBody>
      </p:sp>
      <p:pic>
        <p:nvPicPr>
          <p:cNvPr id="179" name="Google Shape;179;p30"/>
          <p:cNvPicPr preferRelativeResize="0"/>
          <p:nvPr/>
        </p:nvPicPr>
        <p:blipFill>
          <a:blip r:embed="rId3">
            <a:alphaModFix/>
          </a:blip>
          <a:stretch>
            <a:fillRect/>
          </a:stretch>
        </p:blipFill>
        <p:spPr>
          <a:xfrm>
            <a:off x="304800" y="4787975"/>
            <a:ext cx="8477250" cy="1817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latin typeface="Spectral"/>
                <a:ea typeface="Spectral"/>
                <a:cs typeface="Spectral"/>
                <a:sym typeface="Spectral"/>
              </a:rPr>
              <a:t>Application of Model</a:t>
            </a:r>
            <a:endParaRPr b="1">
              <a:solidFill>
                <a:srgbClr val="FF0000"/>
              </a:solidFill>
              <a:latin typeface="Spectral"/>
              <a:ea typeface="Spectral"/>
              <a:cs typeface="Spectral"/>
              <a:sym typeface="Spectral"/>
            </a:endParaRPr>
          </a:p>
        </p:txBody>
      </p:sp>
      <p:sp>
        <p:nvSpPr>
          <p:cNvPr id="185" name="Google Shape;185;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100">
                <a:solidFill>
                  <a:srgbClr val="FF0000"/>
                </a:solidFill>
                <a:latin typeface="Spectral"/>
                <a:ea typeface="Spectral"/>
                <a:cs typeface="Spectral"/>
                <a:sym typeface="Spectral"/>
              </a:rPr>
              <a:t>So let’s say the client is interested in using the model for prediction. He wants to predict what the expected income of a customer who is 50 years old and has spent 15 years on Education.</a:t>
            </a:r>
            <a:endParaRPr sz="1100">
              <a:solidFill>
                <a:srgbClr val="FF0000"/>
              </a:solidFill>
              <a:latin typeface="Spectral"/>
              <a:ea typeface="Spectral"/>
              <a:cs typeface="Spectral"/>
              <a:sym typeface="Spectral"/>
            </a:endParaRPr>
          </a:p>
          <a:p>
            <a:pPr indent="0" lvl="0" marL="0" rtl="0" algn="l">
              <a:spcBef>
                <a:spcPts val="1200"/>
              </a:spcBef>
              <a:spcAft>
                <a:spcPts val="0"/>
              </a:spcAft>
              <a:buClr>
                <a:schemeClr val="dk1"/>
              </a:buClr>
              <a:buSzPts val="1100"/>
              <a:buFont typeface="Arial"/>
              <a:buNone/>
            </a:pPr>
            <a:r>
              <a:rPr lang="en" sz="1100">
                <a:solidFill>
                  <a:srgbClr val="FF0000"/>
                </a:solidFill>
                <a:latin typeface="Spectral"/>
                <a:ea typeface="Spectral"/>
                <a:cs typeface="Spectral"/>
                <a:sym typeface="Spectral"/>
              </a:rPr>
              <a:t>To do this in R, we can obtain both the predicted value and 95% prediction interval using the Predict Function. </a:t>
            </a:r>
            <a:endParaRPr sz="1100">
              <a:solidFill>
                <a:srgbClr val="FF0000"/>
              </a:solidFill>
              <a:latin typeface="Spectral"/>
              <a:ea typeface="Spectral"/>
              <a:cs typeface="Spectral"/>
              <a:sym typeface="Spectral"/>
            </a:endParaRPr>
          </a:p>
          <a:p>
            <a:pPr indent="0" lvl="0" marL="0" rtl="0" algn="l">
              <a:spcBef>
                <a:spcPts val="1200"/>
              </a:spcBef>
              <a:spcAft>
                <a:spcPts val="0"/>
              </a:spcAft>
              <a:buClr>
                <a:schemeClr val="dk1"/>
              </a:buClr>
              <a:buSzPts val="1100"/>
              <a:buFont typeface="Arial"/>
              <a:buNone/>
            </a:pPr>
            <a:r>
              <a:rPr lang="en" sz="1100">
                <a:solidFill>
                  <a:srgbClr val="23373B"/>
                </a:solidFill>
              </a:rPr>
              <a:t>newdata&lt;-</a:t>
            </a:r>
            <a:r>
              <a:rPr b="1" lang="en" sz="1100">
                <a:solidFill>
                  <a:srgbClr val="214A87"/>
                </a:solidFill>
              </a:rPr>
              <a:t>data.frame</a:t>
            </a:r>
            <a:r>
              <a:rPr lang="en" sz="1100">
                <a:solidFill>
                  <a:srgbClr val="23373B"/>
                </a:solidFill>
              </a:rPr>
              <a:t>(</a:t>
            </a:r>
            <a:r>
              <a:rPr lang="en" sz="1100">
                <a:solidFill>
                  <a:srgbClr val="214A87"/>
                </a:solidFill>
              </a:rPr>
              <a:t>Age=</a:t>
            </a:r>
            <a:r>
              <a:rPr b="1" lang="en" sz="1100">
                <a:solidFill>
                  <a:srgbClr val="214A87"/>
                </a:solidFill>
              </a:rPr>
              <a:t>c</a:t>
            </a:r>
            <a:r>
              <a:rPr lang="en" sz="1100">
                <a:solidFill>
                  <a:srgbClr val="23373B"/>
                </a:solidFill>
              </a:rPr>
              <a:t>(</a:t>
            </a:r>
            <a:r>
              <a:rPr lang="en" sz="1100">
                <a:solidFill>
                  <a:srgbClr val="0000CF"/>
                </a:solidFill>
              </a:rPr>
              <a:t>50</a:t>
            </a:r>
            <a:r>
              <a:rPr lang="en" sz="1100">
                <a:solidFill>
                  <a:srgbClr val="23373B"/>
                </a:solidFill>
              </a:rPr>
              <a:t>), </a:t>
            </a:r>
            <a:r>
              <a:rPr lang="en" sz="1100">
                <a:solidFill>
                  <a:srgbClr val="214A87"/>
                </a:solidFill>
              </a:rPr>
              <a:t>Education=</a:t>
            </a:r>
            <a:r>
              <a:rPr b="1" lang="en" sz="1100">
                <a:solidFill>
                  <a:srgbClr val="214A87"/>
                </a:solidFill>
              </a:rPr>
              <a:t>c</a:t>
            </a:r>
            <a:r>
              <a:rPr lang="en" sz="1100">
                <a:solidFill>
                  <a:srgbClr val="23373B"/>
                </a:solidFill>
              </a:rPr>
              <a:t>(</a:t>
            </a:r>
            <a:r>
              <a:rPr lang="en" sz="1100">
                <a:solidFill>
                  <a:srgbClr val="0000CF"/>
                </a:solidFill>
              </a:rPr>
              <a:t>15</a:t>
            </a:r>
            <a:r>
              <a:rPr lang="en" sz="1100">
                <a:solidFill>
                  <a:srgbClr val="23373B"/>
                </a:solidFill>
              </a:rPr>
              <a:t>))</a:t>
            </a:r>
            <a:endParaRPr sz="1100">
              <a:solidFill>
                <a:srgbClr val="23373B"/>
              </a:solidFill>
            </a:endParaRPr>
          </a:p>
          <a:p>
            <a:pPr indent="0" lvl="0" marL="0" rtl="0" algn="l">
              <a:spcBef>
                <a:spcPts val="1200"/>
              </a:spcBef>
              <a:spcAft>
                <a:spcPts val="0"/>
              </a:spcAft>
              <a:buClr>
                <a:schemeClr val="dk1"/>
              </a:buClr>
              <a:buSzPts val="1100"/>
              <a:buFont typeface="Arial"/>
              <a:buNone/>
            </a:pPr>
            <a:r>
              <a:rPr lang="en" sz="1100">
                <a:solidFill>
                  <a:srgbClr val="23373B"/>
                </a:solidFill>
              </a:rPr>
              <a:t>newdata</a:t>
            </a:r>
            <a:endParaRPr sz="1100">
              <a:solidFill>
                <a:srgbClr val="23373B"/>
              </a:solidFill>
            </a:endParaRPr>
          </a:p>
          <a:p>
            <a:pPr indent="0" lvl="0" marL="0" rtl="0" algn="l">
              <a:spcBef>
                <a:spcPts val="1200"/>
              </a:spcBef>
              <a:spcAft>
                <a:spcPts val="0"/>
              </a:spcAft>
              <a:buClr>
                <a:schemeClr val="dk1"/>
              </a:buClr>
              <a:buSzPts val="1100"/>
              <a:buFont typeface="Arial"/>
              <a:buNone/>
            </a:pPr>
            <a:r>
              <a:rPr lang="en" sz="1100">
                <a:solidFill>
                  <a:srgbClr val="23373B"/>
                </a:solidFill>
              </a:rPr>
              <a:t>## Age Education</a:t>
            </a:r>
            <a:endParaRPr sz="1100">
              <a:solidFill>
                <a:srgbClr val="23373B"/>
              </a:solidFill>
            </a:endParaRPr>
          </a:p>
          <a:p>
            <a:pPr indent="0" lvl="0" marL="0" rtl="0" algn="l">
              <a:spcBef>
                <a:spcPts val="1200"/>
              </a:spcBef>
              <a:spcAft>
                <a:spcPts val="0"/>
              </a:spcAft>
              <a:buClr>
                <a:schemeClr val="dk1"/>
              </a:buClr>
              <a:buSzPts val="1100"/>
              <a:buFont typeface="Arial"/>
              <a:buNone/>
            </a:pPr>
            <a:r>
              <a:rPr lang="en" sz="1100">
                <a:solidFill>
                  <a:srgbClr val="23373B"/>
                </a:solidFill>
              </a:rPr>
              <a:t>## 1 50 15</a:t>
            </a:r>
            <a:endParaRPr sz="1100">
              <a:solidFill>
                <a:srgbClr val="23373B"/>
              </a:solidFill>
            </a:endParaRPr>
          </a:p>
          <a:p>
            <a:pPr indent="0" lvl="0" marL="0" rtl="0" algn="l">
              <a:spcBef>
                <a:spcPts val="1200"/>
              </a:spcBef>
              <a:spcAft>
                <a:spcPts val="0"/>
              </a:spcAft>
              <a:buClr>
                <a:schemeClr val="dk1"/>
              </a:buClr>
              <a:buSzPts val="1100"/>
              <a:buFont typeface="Arial"/>
              <a:buNone/>
            </a:pPr>
            <a:r>
              <a:rPr b="1" lang="en" sz="1100">
                <a:solidFill>
                  <a:srgbClr val="214A87"/>
                </a:solidFill>
              </a:rPr>
              <a:t>predict</a:t>
            </a:r>
            <a:r>
              <a:rPr lang="en" sz="1100">
                <a:solidFill>
                  <a:srgbClr val="23373B"/>
                </a:solidFill>
              </a:rPr>
              <a:t>(m2, </a:t>
            </a:r>
            <a:r>
              <a:rPr lang="en" sz="1100">
                <a:solidFill>
                  <a:srgbClr val="214A87"/>
                </a:solidFill>
              </a:rPr>
              <a:t>newdata = </a:t>
            </a:r>
            <a:r>
              <a:rPr lang="en" sz="1100">
                <a:solidFill>
                  <a:srgbClr val="23373B"/>
                </a:solidFill>
              </a:rPr>
              <a:t>newdata, </a:t>
            </a:r>
            <a:r>
              <a:rPr lang="en" sz="1100">
                <a:solidFill>
                  <a:srgbClr val="214A87"/>
                </a:solidFill>
              </a:rPr>
              <a:t>interval = </a:t>
            </a:r>
            <a:r>
              <a:rPr lang="en" sz="1100">
                <a:solidFill>
                  <a:srgbClr val="4F9905"/>
                </a:solidFill>
              </a:rPr>
              <a:t>’prediction’</a:t>
            </a:r>
            <a:r>
              <a:rPr lang="en" sz="1100">
                <a:solidFill>
                  <a:srgbClr val="23373B"/>
                </a:solidFill>
              </a:rPr>
              <a:t>)</a:t>
            </a:r>
            <a:endParaRPr sz="1100">
              <a:solidFill>
                <a:srgbClr val="23373B"/>
              </a:solidFill>
            </a:endParaRPr>
          </a:p>
          <a:p>
            <a:pPr indent="0" lvl="0" marL="0" rtl="0" algn="l">
              <a:spcBef>
                <a:spcPts val="1200"/>
              </a:spcBef>
              <a:spcAft>
                <a:spcPts val="0"/>
              </a:spcAft>
              <a:buClr>
                <a:schemeClr val="dk1"/>
              </a:buClr>
              <a:buSzPts val="1100"/>
              <a:buFont typeface="Arial"/>
              <a:buNone/>
            </a:pPr>
            <a:r>
              <a:rPr lang="en" sz="1100">
                <a:solidFill>
                  <a:srgbClr val="23373B"/>
                </a:solidFill>
              </a:rPr>
              <a:t>## fit lwr upr</a:t>
            </a:r>
            <a:endParaRPr sz="1100">
              <a:solidFill>
                <a:srgbClr val="23373B"/>
              </a:solidFill>
            </a:endParaRPr>
          </a:p>
          <a:p>
            <a:pPr indent="0" lvl="0" marL="0" rtl="0" algn="l">
              <a:spcBef>
                <a:spcPts val="1200"/>
              </a:spcBef>
              <a:spcAft>
                <a:spcPts val="1200"/>
              </a:spcAft>
              <a:buNone/>
            </a:pPr>
            <a:r>
              <a:rPr lang="en" sz="1100">
                <a:solidFill>
                  <a:srgbClr val="23373B"/>
                </a:solidFill>
              </a:rPr>
              <a:t>## 1 69156.93 45609.63 92704.22</a:t>
            </a:r>
            <a:endParaRPr>
              <a:solidFill>
                <a:srgbClr val="FF0000"/>
              </a:solidFill>
              <a:latin typeface="Spectral"/>
              <a:ea typeface="Spectral"/>
              <a:cs typeface="Spectral"/>
              <a:sym typeface="Spectral"/>
            </a:endParaRPr>
          </a:p>
        </p:txBody>
      </p:sp>
      <p:pic>
        <p:nvPicPr>
          <p:cNvPr id="186" name="Google Shape;186;p31"/>
          <p:cNvPicPr preferRelativeResize="0"/>
          <p:nvPr/>
        </p:nvPicPr>
        <p:blipFill>
          <a:blip r:embed="rId3">
            <a:alphaModFix/>
          </a:blip>
          <a:stretch>
            <a:fillRect/>
          </a:stretch>
        </p:blipFill>
        <p:spPr>
          <a:xfrm>
            <a:off x="304800" y="4787975"/>
            <a:ext cx="8477250" cy="181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solidFill>
                  <a:srgbClr val="FF0000"/>
                </a:solidFill>
                <a:latin typeface="Spectral"/>
                <a:ea typeface="Spectral"/>
                <a:cs typeface="Spectral"/>
                <a:sym typeface="Spectral"/>
              </a:rPr>
              <a:t>Learning Objectives</a:t>
            </a:r>
            <a:endParaRPr b="1" sz="2400">
              <a:solidFill>
                <a:srgbClr val="FF0000"/>
              </a:solidFill>
              <a:latin typeface="Spectral"/>
              <a:ea typeface="Spectral"/>
              <a:cs typeface="Spectral"/>
              <a:sym typeface="Spectral"/>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1400">
                <a:solidFill>
                  <a:srgbClr val="FF0000"/>
                </a:solidFill>
                <a:latin typeface="Spectral"/>
                <a:ea typeface="Spectral"/>
                <a:cs typeface="Spectral"/>
                <a:sym typeface="Spectral"/>
              </a:rPr>
              <a:t>Participants should understand the theory and application of Regression, the challenges faced by analyst in carrying out regression, Types of Regression Algorithm, and how to draw inferences from linear regression.</a:t>
            </a:r>
            <a:endParaRPr sz="1400">
              <a:latin typeface="Spectral"/>
              <a:ea typeface="Spectral"/>
              <a:cs typeface="Spectral"/>
              <a:sym typeface="Spectr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latin typeface="Spectral"/>
                <a:ea typeface="Spectral"/>
                <a:cs typeface="Spectral"/>
                <a:sym typeface="Spectral"/>
              </a:rPr>
              <a:t>Application of Model</a:t>
            </a:r>
            <a:endParaRPr b="1">
              <a:solidFill>
                <a:srgbClr val="FF0000"/>
              </a:solidFill>
              <a:latin typeface="Spectral"/>
              <a:ea typeface="Spectral"/>
              <a:cs typeface="Spectral"/>
              <a:sym typeface="Spectral"/>
            </a:endParaRPr>
          </a:p>
        </p:txBody>
      </p:sp>
      <p:sp>
        <p:nvSpPr>
          <p:cNvPr id="192" name="Google Shape;192;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100"/>
              <a:buFont typeface="Arial"/>
              <a:buNone/>
            </a:pPr>
            <a:r>
              <a:rPr lang="en" sz="1400">
                <a:solidFill>
                  <a:srgbClr val="FF0000"/>
                </a:solidFill>
                <a:latin typeface="Spectral"/>
                <a:ea typeface="Spectral"/>
                <a:cs typeface="Spectral"/>
                <a:sym typeface="Spectral"/>
              </a:rPr>
              <a:t>The predicted income is 69156.93 with a Prediction interval of 45609.63 and 92704.22. The prediction interval indicates that we are 95% confident that the person whose Age is 50 and has spent 15 years on education will have an income that falls between the range 45609.63 and 92704.22.</a:t>
            </a:r>
            <a:endParaRPr sz="1400">
              <a:solidFill>
                <a:srgbClr val="FF0000"/>
              </a:solidFill>
              <a:latin typeface="Spectral"/>
              <a:ea typeface="Spectral"/>
              <a:cs typeface="Spectral"/>
              <a:sym typeface="Spectral"/>
            </a:endParaRPr>
          </a:p>
          <a:p>
            <a:pPr indent="0" lvl="0" marL="0" rtl="0" algn="just">
              <a:spcBef>
                <a:spcPts val="1200"/>
              </a:spcBef>
              <a:spcAft>
                <a:spcPts val="1200"/>
              </a:spcAft>
              <a:buNone/>
            </a:pPr>
            <a:r>
              <a:t/>
            </a:r>
            <a:endParaRPr sz="1400">
              <a:solidFill>
                <a:srgbClr val="FF0000"/>
              </a:solidFill>
              <a:latin typeface="Spectral"/>
              <a:ea typeface="Spectral"/>
              <a:cs typeface="Spectral"/>
              <a:sym typeface="Spectral"/>
            </a:endParaRPr>
          </a:p>
        </p:txBody>
      </p:sp>
      <p:pic>
        <p:nvPicPr>
          <p:cNvPr id="193" name="Google Shape;193;p32"/>
          <p:cNvPicPr preferRelativeResize="0"/>
          <p:nvPr/>
        </p:nvPicPr>
        <p:blipFill>
          <a:blip r:embed="rId3">
            <a:alphaModFix/>
          </a:blip>
          <a:stretch>
            <a:fillRect/>
          </a:stretch>
        </p:blipFill>
        <p:spPr>
          <a:xfrm>
            <a:off x="304800" y="4787975"/>
            <a:ext cx="8477250" cy="1817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latin typeface="Spectral"/>
                <a:ea typeface="Spectral"/>
                <a:cs typeface="Spectral"/>
                <a:sym typeface="Spectral"/>
              </a:rPr>
              <a:t>Task</a:t>
            </a:r>
            <a:endParaRPr b="1">
              <a:solidFill>
                <a:srgbClr val="FF0000"/>
              </a:solidFill>
              <a:latin typeface="Spectral"/>
              <a:ea typeface="Spectral"/>
              <a:cs typeface="Spectral"/>
              <a:sym typeface="Spectral"/>
            </a:endParaRPr>
          </a:p>
        </p:txBody>
      </p:sp>
      <p:sp>
        <p:nvSpPr>
          <p:cNvPr id="199" name="Google Shape;199;p33"/>
          <p:cNvSpPr txBox="1"/>
          <p:nvPr>
            <p:ph idx="1" type="body"/>
          </p:nvPr>
        </p:nvSpPr>
        <p:spPr>
          <a:xfrm>
            <a:off x="311700" y="11578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rgbClr val="FF0000"/>
                </a:solidFill>
                <a:latin typeface="Spectral"/>
                <a:ea typeface="Spectral"/>
                <a:cs typeface="Spectral"/>
                <a:sym typeface="Spectral"/>
              </a:rPr>
              <a:t>Use the </a:t>
            </a:r>
            <a:r>
              <a:rPr lang="en">
                <a:solidFill>
                  <a:srgbClr val="FF0000"/>
                </a:solidFill>
                <a:latin typeface="Spectral"/>
                <a:ea typeface="Spectral"/>
                <a:cs typeface="Spectral"/>
                <a:sym typeface="Spectral"/>
              </a:rPr>
              <a:t>temperature</a:t>
            </a:r>
            <a:r>
              <a:rPr lang="en">
                <a:solidFill>
                  <a:srgbClr val="FF0000"/>
                </a:solidFill>
                <a:latin typeface="Spectral"/>
                <a:ea typeface="Spectral"/>
                <a:cs typeface="Spectral"/>
                <a:sym typeface="Spectral"/>
              </a:rPr>
              <a:t> dataset to predict the room temperature given the following variables “Humidity”, “Co2”, “”Light”</a:t>
            </a:r>
            <a:endParaRPr sz="2400">
              <a:solidFill>
                <a:srgbClr val="FF0000"/>
              </a:solidFill>
              <a:latin typeface="Spectral"/>
              <a:ea typeface="Spectral"/>
              <a:cs typeface="Spectral"/>
              <a:sym typeface="Spectral"/>
            </a:endParaRPr>
          </a:p>
        </p:txBody>
      </p:sp>
      <p:pic>
        <p:nvPicPr>
          <p:cNvPr id="200" name="Google Shape;200;p33"/>
          <p:cNvPicPr preferRelativeResize="0"/>
          <p:nvPr/>
        </p:nvPicPr>
        <p:blipFill>
          <a:blip r:embed="rId3">
            <a:alphaModFix/>
          </a:blip>
          <a:stretch>
            <a:fillRect/>
          </a:stretch>
        </p:blipFill>
        <p:spPr>
          <a:xfrm>
            <a:off x="152400" y="4714425"/>
            <a:ext cx="8477250" cy="2762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latin typeface="Spectral"/>
                <a:ea typeface="Spectral"/>
                <a:cs typeface="Spectral"/>
                <a:sym typeface="Spectral"/>
              </a:rPr>
              <a:t>End </a:t>
            </a:r>
            <a:endParaRPr b="1">
              <a:solidFill>
                <a:srgbClr val="FF0000"/>
              </a:solidFill>
              <a:latin typeface="Spectral"/>
              <a:ea typeface="Spectral"/>
              <a:cs typeface="Spectral"/>
              <a:sym typeface="Spectral"/>
            </a:endParaRPr>
          </a:p>
        </p:txBody>
      </p:sp>
      <p:sp>
        <p:nvSpPr>
          <p:cNvPr id="206" name="Google Shape;206;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solidFill>
                  <a:srgbClr val="FF0000"/>
                </a:solidFill>
                <a:latin typeface="Spectral"/>
                <a:ea typeface="Spectral"/>
                <a:cs typeface="Spectral"/>
                <a:sym typeface="Spectral"/>
              </a:rPr>
              <a:t>																																																																												Questions and Answer</a:t>
            </a:r>
            <a:endParaRPr b="1">
              <a:solidFill>
                <a:srgbClr val="FF0000"/>
              </a:solidFill>
              <a:latin typeface="Spectral"/>
              <a:ea typeface="Spectral"/>
              <a:cs typeface="Spectral"/>
              <a:sym typeface="Spectral"/>
            </a:endParaRPr>
          </a:p>
        </p:txBody>
      </p:sp>
      <p:pic>
        <p:nvPicPr>
          <p:cNvPr id="207" name="Google Shape;207;p34"/>
          <p:cNvPicPr preferRelativeResize="0"/>
          <p:nvPr/>
        </p:nvPicPr>
        <p:blipFill>
          <a:blip r:embed="rId3">
            <a:alphaModFix/>
          </a:blip>
          <a:stretch>
            <a:fillRect/>
          </a:stretch>
        </p:blipFill>
        <p:spPr>
          <a:xfrm>
            <a:off x="152400" y="4714425"/>
            <a:ext cx="8477250" cy="276225"/>
          </a:xfrm>
          <a:prstGeom prst="rect">
            <a:avLst/>
          </a:prstGeom>
          <a:noFill/>
          <a:ln>
            <a:noFill/>
          </a:ln>
        </p:spPr>
      </p:pic>
      <p:pic>
        <p:nvPicPr>
          <p:cNvPr id="208" name="Google Shape;208;p34"/>
          <p:cNvPicPr preferRelativeResize="0"/>
          <p:nvPr/>
        </p:nvPicPr>
        <p:blipFill rotWithShape="1">
          <a:blip r:embed="rId4">
            <a:alphaModFix/>
          </a:blip>
          <a:srcRect b="10679" l="16900" r="10750" t="16914"/>
          <a:stretch/>
        </p:blipFill>
        <p:spPr>
          <a:xfrm>
            <a:off x="0" y="0"/>
            <a:ext cx="91440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latin typeface="Spectral"/>
                <a:ea typeface="Spectral"/>
                <a:cs typeface="Spectral"/>
                <a:sym typeface="Spectral"/>
              </a:rPr>
              <a:t>Introduction</a:t>
            </a:r>
            <a:endParaRPr b="1">
              <a:solidFill>
                <a:srgbClr val="FF0000"/>
              </a:solidFill>
              <a:latin typeface="Spectral"/>
              <a:ea typeface="Spectral"/>
              <a:cs typeface="Spectral"/>
              <a:sym typeface="Spectral"/>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solidFill>
                  <a:srgbClr val="FF0000"/>
                </a:solidFill>
                <a:latin typeface="Spectral Medium"/>
                <a:ea typeface="Spectral Medium"/>
                <a:cs typeface="Spectral Medium"/>
                <a:sym typeface="Spectral Medium"/>
              </a:rPr>
              <a:t>Machine learning is applied to solve the regression problem using two different kinds of regression analysis techniques: logistic regression and linear regression. They are the most well-known regression algorithms. Regression analysis techniques in machine learning come in various types, and their use depends on the type of data used.</a:t>
            </a:r>
            <a:endParaRPr sz="1400">
              <a:solidFill>
                <a:srgbClr val="FF0000"/>
              </a:solidFill>
              <a:latin typeface="Spectral Medium"/>
              <a:ea typeface="Spectral Medium"/>
              <a:cs typeface="Spectral Medium"/>
              <a:sym typeface="Spectral Medium"/>
            </a:endParaRPr>
          </a:p>
        </p:txBody>
      </p:sp>
      <p:pic>
        <p:nvPicPr>
          <p:cNvPr id="70" name="Google Shape;70;p15"/>
          <p:cNvPicPr preferRelativeResize="0"/>
          <p:nvPr/>
        </p:nvPicPr>
        <p:blipFill>
          <a:blip r:embed="rId3">
            <a:alphaModFix/>
          </a:blip>
          <a:stretch>
            <a:fillRect/>
          </a:stretch>
        </p:blipFill>
        <p:spPr>
          <a:xfrm>
            <a:off x="304800" y="4787975"/>
            <a:ext cx="8477250" cy="181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latin typeface="Spectral"/>
                <a:ea typeface="Spectral"/>
                <a:cs typeface="Spectral"/>
                <a:sym typeface="Spectral"/>
              </a:rPr>
              <a:t>Regression Analysis</a:t>
            </a:r>
            <a:endParaRPr b="1">
              <a:solidFill>
                <a:srgbClr val="FF0000"/>
              </a:solidFill>
              <a:latin typeface="Spectral"/>
              <a:ea typeface="Spectral"/>
              <a:cs typeface="Spectral"/>
              <a:sym typeface="Spectral"/>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FF0000"/>
                </a:solidFill>
                <a:latin typeface="Spectral Medium"/>
                <a:ea typeface="Spectral Medium"/>
                <a:cs typeface="Spectral Medium"/>
                <a:sym typeface="Spectral Medium"/>
              </a:rPr>
              <a:t>A Regression analysis examines the relationship between the goal or dependent variable and independent variable in a dataset. When the target and independent variables exhibit a linear or non-linear relationship between one another and the target variable has continuous values, the Linear regression analysis techniques is applied. Regression analysis is frequently used to identify cause and effect relationships, forecast trends, time series, and predictor strength.</a:t>
            </a:r>
            <a:endParaRPr sz="1400">
              <a:solidFill>
                <a:srgbClr val="FF0000"/>
              </a:solidFill>
              <a:latin typeface="Spectral Medium"/>
              <a:ea typeface="Spectral Medium"/>
              <a:cs typeface="Spectral Medium"/>
              <a:sym typeface="Spectral Medium"/>
            </a:endParaRPr>
          </a:p>
          <a:p>
            <a:pPr indent="0" lvl="0" marL="0" rtl="0" algn="l">
              <a:spcBef>
                <a:spcPts val="1200"/>
              </a:spcBef>
              <a:spcAft>
                <a:spcPts val="0"/>
              </a:spcAft>
              <a:buNone/>
            </a:pPr>
            <a:r>
              <a:rPr lang="en" sz="1400">
                <a:solidFill>
                  <a:srgbClr val="FF0000"/>
                </a:solidFill>
                <a:latin typeface="Spectral Medium"/>
                <a:ea typeface="Spectral Medium"/>
                <a:cs typeface="Spectral Medium"/>
                <a:sym typeface="Spectral Medium"/>
              </a:rPr>
              <a:t>The main method for resolving regression issues in machine learning with data modeling is regression analysis. Finding the best fit line, or a line that passes through all of the data points such that the distance between the line and each data point is minimal.</a:t>
            </a:r>
            <a:endParaRPr sz="1400">
              <a:solidFill>
                <a:srgbClr val="FF0000"/>
              </a:solidFill>
              <a:latin typeface="Spectral Medium"/>
              <a:ea typeface="Spectral Medium"/>
              <a:cs typeface="Spectral Medium"/>
              <a:sym typeface="Spectral Medium"/>
            </a:endParaRPr>
          </a:p>
          <a:p>
            <a:pPr indent="0" lvl="0" marL="0" rtl="0" algn="l">
              <a:spcBef>
                <a:spcPts val="1200"/>
              </a:spcBef>
              <a:spcAft>
                <a:spcPts val="1200"/>
              </a:spcAft>
              <a:buNone/>
            </a:pPr>
            <a:r>
              <a:t/>
            </a:r>
            <a:endParaRPr sz="1400">
              <a:solidFill>
                <a:srgbClr val="FF0000"/>
              </a:solidFill>
              <a:latin typeface="Spectral Medium"/>
              <a:ea typeface="Spectral Medium"/>
              <a:cs typeface="Spectral Medium"/>
              <a:sym typeface="Spectral Medium"/>
            </a:endParaRPr>
          </a:p>
        </p:txBody>
      </p:sp>
      <p:pic>
        <p:nvPicPr>
          <p:cNvPr id="77" name="Google Shape;77;p16"/>
          <p:cNvPicPr preferRelativeResize="0"/>
          <p:nvPr/>
        </p:nvPicPr>
        <p:blipFill>
          <a:blip r:embed="rId3">
            <a:alphaModFix/>
          </a:blip>
          <a:stretch>
            <a:fillRect/>
          </a:stretch>
        </p:blipFill>
        <p:spPr>
          <a:xfrm>
            <a:off x="304800" y="4787975"/>
            <a:ext cx="8477250" cy="181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latin typeface="Spectral"/>
                <a:ea typeface="Spectral"/>
                <a:cs typeface="Spectral"/>
                <a:sym typeface="Spectral"/>
              </a:rPr>
              <a:t>Scatter Plot</a:t>
            </a:r>
            <a:endParaRPr b="1">
              <a:solidFill>
                <a:srgbClr val="FF0000"/>
              </a:solidFill>
              <a:latin typeface="Spectral"/>
              <a:ea typeface="Spectral"/>
              <a:cs typeface="Spectral"/>
              <a:sym typeface="Spectral"/>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400">
                <a:solidFill>
                  <a:srgbClr val="FF0000"/>
                </a:solidFill>
                <a:latin typeface="Spectral"/>
                <a:ea typeface="Spectral"/>
                <a:cs typeface="Spectral"/>
                <a:sym typeface="Spectral"/>
              </a:rPr>
              <a:t>A scatter plot is a type of plot which uses Centroid to display values for typically two variables for a set of data. It is known as a scatter graph, scatter chart, scattergram, or scatter diagram. The information is shown as a series of points, with each point's value determining its location on the horizontal axis and its value dictating its position on the vertical axis.</a:t>
            </a:r>
            <a:endParaRPr sz="1400">
              <a:solidFill>
                <a:srgbClr val="FF0000"/>
              </a:solidFill>
              <a:latin typeface="Spectral"/>
              <a:ea typeface="Spectral"/>
              <a:cs typeface="Spectral"/>
              <a:sym typeface="Spectral"/>
            </a:endParaRPr>
          </a:p>
          <a:p>
            <a:pPr indent="0" lvl="0" marL="0" rtl="0" algn="just">
              <a:spcBef>
                <a:spcPts val="1200"/>
              </a:spcBef>
              <a:spcAft>
                <a:spcPts val="0"/>
              </a:spcAft>
              <a:buClr>
                <a:schemeClr val="dk1"/>
              </a:buClr>
              <a:buSzPts val="1100"/>
              <a:buFont typeface="Arial"/>
              <a:buNone/>
            </a:pPr>
            <a:r>
              <a:rPr lang="en" sz="1400">
                <a:solidFill>
                  <a:srgbClr val="FF0000"/>
                </a:solidFill>
                <a:latin typeface="Spectral"/>
                <a:ea typeface="Spectral"/>
                <a:cs typeface="Spectral"/>
                <a:sym typeface="Spectral"/>
              </a:rPr>
              <a:t>A scatter plot is often used to show the relationship between two variables graphically.</a:t>
            </a:r>
            <a:endParaRPr sz="1400">
              <a:solidFill>
                <a:srgbClr val="FF0000"/>
              </a:solidFill>
              <a:latin typeface="Spectral"/>
              <a:ea typeface="Spectral"/>
              <a:cs typeface="Spectral"/>
              <a:sym typeface="Spectral"/>
            </a:endParaRPr>
          </a:p>
          <a:p>
            <a:pPr indent="0" lvl="0" marL="0" rtl="0" algn="just">
              <a:spcBef>
                <a:spcPts val="1200"/>
              </a:spcBef>
              <a:spcAft>
                <a:spcPts val="1200"/>
              </a:spcAft>
              <a:buNone/>
            </a:pPr>
            <a:r>
              <a:rPr lang="en" sz="1400">
                <a:solidFill>
                  <a:srgbClr val="FF0000"/>
                </a:solidFill>
                <a:latin typeface="Spectral"/>
                <a:ea typeface="Spectral"/>
                <a:cs typeface="Spectral"/>
                <a:sym typeface="Spectral"/>
              </a:rPr>
              <a:t>Correlation analysis is used to measure strength of the linear relationship association between two variables. Correlation does not mean causation. Hence, no causal effect is implied with correlation The type of model built depends upon the type of variables and the type of relationship that exists between the variables.</a:t>
            </a:r>
            <a:endParaRPr sz="1400">
              <a:solidFill>
                <a:srgbClr val="FF0000"/>
              </a:solidFill>
              <a:latin typeface="Spectral"/>
              <a:ea typeface="Spectral"/>
              <a:cs typeface="Spectral"/>
              <a:sym typeface="Spectral"/>
            </a:endParaRPr>
          </a:p>
        </p:txBody>
      </p:sp>
      <p:pic>
        <p:nvPicPr>
          <p:cNvPr id="84" name="Google Shape;84;p17"/>
          <p:cNvPicPr preferRelativeResize="0"/>
          <p:nvPr/>
        </p:nvPicPr>
        <p:blipFill>
          <a:blip r:embed="rId3">
            <a:alphaModFix/>
          </a:blip>
          <a:stretch>
            <a:fillRect/>
          </a:stretch>
        </p:blipFill>
        <p:spPr>
          <a:xfrm>
            <a:off x="304800" y="4787975"/>
            <a:ext cx="8477250" cy="181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latin typeface="Spectral"/>
                <a:ea typeface="Spectral"/>
                <a:cs typeface="Spectral"/>
                <a:sym typeface="Spectral"/>
              </a:rPr>
              <a:t>Types of Regression Analysis</a:t>
            </a:r>
            <a:endParaRPr b="1">
              <a:solidFill>
                <a:srgbClr val="FF0000"/>
              </a:solidFill>
              <a:latin typeface="Spectral"/>
              <a:ea typeface="Spectral"/>
              <a:cs typeface="Spectral"/>
              <a:sym typeface="Spectral"/>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FF0000"/>
                </a:solidFill>
                <a:highlight>
                  <a:schemeClr val="lt1"/>
                </a:highlight>
                <a:latin typeface="Spectral"/>
                <a:ea typeface="Spectral"/>
                <a:cs typeface="Spectral"/>
                <a:sym typeface="Spectral"/>
              </a:rPr>
              <a:t>Regression analysis approaches come in a wide variety, and the amount of components will determine which technique is used. The kind of target variable, the pattern of the regression line, and the quantity of independent variables are some examples of these variables.</a:t>
            </a:r>
            <a:endParaRPr sz="1400">
              <a:solidFill>
                <a:srgbClr val="FF0000"/>
              </a:solidFill>
              <a:highlight>
                <a:schemeClr val="lt1"/>
              </a:highlight>
              <a:latin typeface="Spectral"/>
              <a:ea typeface="Spectral"/>
              <a:cs typeface="Spectral"/>
              <a:sym typeface="Spectral"/>
            </a:endParaRPr>
          </a:p>
          <a:p>
            <a:pPr indent="-317500" lvl="0" marL="457200" rtl="0" algn="l">
              <a:lnSpc>
                <a:spcPct val="175000"/>
              </a:lnSpc>
              <a:spcBef>
                <a:spcPts val="1200"/>
              </a:spcBef>
              <a:spcAft>
                <a:spcPts val="0"/>
              </a:spcAft>
              <a:buClr>
                <a:srgbClr val="FF0000"/>
              </a:buClr>
              <a:buSzPts val="1400"/>
              <a:buFont typeface="Spectral"/>
              <a:buAutoNum type="arabicPeriod"/>
            </a:pPr>
            <a:r>
              <a:rPr lang="en" sz="1400">
                <a:solidFill>
                  <a:srgbClr val="FF0000"/>
                </a:solidFill>
                <a:highlight>
                  <a:srgbClr val="FFFFFF"/>
                </a:highlight>
                <a:uFill>
                  <a:noFill/>
                </a:uFill>
                <a:latin typeface="Spectral"/>
                <a:ea typeface="Spectral"/>
                <a:cs typeface="Spectral"/>
                <a:sym typeface="Spectral"/>
                <a:hlinkClick r:id="rId3">
                  <a:extLst>
                    <a:ext uri="{A12FA001-AC4F-418D-AE19-62706E023703}">
                      <ahyp:hlinkClr val="tx"/>
                    </a:ext>
                  </a:extLst>
                </a:hlinkClick>
              </a:rPr>
              <a:t>Linear Regression</a:t>
            </a:r>
            <a:endParaRPr sz="1400">
              <a:solidFill>
                <a:srgbClr val="FF0000"/>
              </a:solidFill>
              <a:highlight>
                <a:srgbClr val="FFFFFF"/>
              </a:highlight>
              <a:latin typeface="Spectral"/>
              <a:ea typeface="Spectral"/>
              <a:cs typeface="Spectral"/>
              <a:sym typeface="Spectral"/>
            </a:endParaRPr>
          </a:p>
          <a:p>
            <a:pPr indent="-317500" lvl="0" marL="457200" rtl="0" algn="l">
              <a:lnSpc>
                <a:spcPct val="175000"/>
              </a:lnSpc>
              <a:spcBef>
                <a:spcPts val="0"/>
              </a:spcBef>
              <a:spcAft>
                <a:spcPts val="0"/>
              </a:spcAft>
              <a:buClr>
                <a:srgbClr val="FF0000"/>
              </a:buClr>
              <a:buSzPts val="1400"/>
              <a:buFont typeface="Spectral"/>
              <a:buAutoNum type="arabicPeriod"/>
            </a:pPr>
            <a:r>
              <a:rPr lang="en" sz="1400">
                <a:solidFill>
                  <a:srgbClr val="FF0000"/>
                </a:solidFill>
                <a:highlight>
                  <a:srgbClr val="FFFFFF"/>
                </a:highlight>
                <a:latin typeface="Spectral"/>
                <a:ea typeface="Spectral"/>
                <a:cs typeface="Spectral"/>
                <a:sym typeface="Spectral"/>
              </a:rPr>
              <a:t>Logistic Regression</a:t>
            </a:r>
            <a:endParaRPr sz="1400">
              <a:solidFill>
                <a:srgbClr val="FF0000"/>
              </a:solidFill>
              <a:highlight>
                <a:srgbClr val="FFFFFF"/>
              </a:highlight>
              <a:latin typeface="Spectral"/>
              <a:ea typeface="Spectral"/>
              <a:cs typeface="Spectral"/>
              <a:sym typeface="Spectral"/>
            </a:endParaRPr>
          </a:p>
          <a:p>
            <a:pPr indent="-317500" lvl="0" marL="457200" rtl="0" algn="l">
              <a:lnSpc>
                <a:spcPct val="175000"/>
              </a:lnSpc>
              <a:spcBef>
                <a:spcPts val="0"/>
              </a:spcBef>
              <a:spcAft>
                <a:spcPts val="0"/>
              </a:spcAft>
              <a:buClr>
                <a:srgbClr val="FF0000"/>
              </a:buClr>
              <a:buSzPts val="1400"/>
              <a:buFont typeface="Spectral"/>
              <a:buAutoNum type="arabicPeriod"/>
            </a:pPr>
            <a:r>
              <a:rPr lang="en" sz="1400">
                <a:solidFill>
                  <a:srgbClr val="FF0000"/>
                </a:solidFill>
                <a:highlight>
                  <a:srgbClr val="FFFFFF"/>
                </a:highlight>
                <a:latin typeface="Spectral"/>
                <a:ea typeface="Spectral"/>
                <a:cs typeface="Spectral"/>
                <a:sym typeface="Spectral"/>
              </a:rPr>
              <a:t>Ridge Regression</a:t>
            </a:r>
            <a:endParaRPr sz="1400">
              <a:solidFill>
                <a:srgbClr val="FF0000"/>
              </a:solidFill>
              <a:highlight>
                <a:srgbClr val="FFFFFF"/>
              </a:highlight>
              <a:latin typeface="Spectral"/>
              <a:ea typeface="Spectral"/>
              <a:cs typeface="Spectral"/>
              <a:sym typeface="Spectral"/>
            </a:endParaRPr>
          </a:p>
          <a:p>
            <a:pPr indent="-317500" lvl="0" marL="457200" rtl="0" algn="l">
              <a:lnSpc>
                <a:spcPct val="175000"/>
              </a:lnSpc>
              <a:spcBef>
                <a:spcPts val="0"/>
              </a:spcBef>
              <a:spcAft>
                <a:spcPts val="0"/>
              </a:spcAft>
              <a:buClr>
                <a:srgbClr val="FF0000"/>
              </a:buClr>
              <a:buSzPts val="1400"/>
              <a:buFont typeface="Spectral"/>
              <a:buAutoNum type="arabicPeriod"/>
            </a:pPr>
            <a:r>
              <a:rPr lang="en" sz="1400">
                <a:solidFill>
                  <a:srgbClr val="FF0000"/>
                </a:solidFill>
                <a:highlight>
                  <a:srgbClr val="FFFFFF"/>
                </a:highlight>
                <a:latin typeface="Spectral"/>
                <a:ea typeface="Spectral"/>
                <a:cs typeface="Spectral"/>
                <a:sym typeface="Spectral"/>
              </a:rPr>
              <a:t>Lasso Regression</a:t>
            </a:r>
            <a:endParaRPr sz="1400">
              <a:solidFill>
                <a:srgbClr val="FF0000"/>
              </a:solidFill>
              <a:highlight>
                <a:srgbClr val="FFFFFF"/>
              </a:highlight>
              <a:latin typeface="Spectral"/>
              <a:ea typeface="Spectral"/>
              <a:cs typeface="Spectral"/>
              <a:sym typeface="Spectral"/>
            </a:endParaRPr>
          </a:p>
          <a:p>
            <a:pPr indent="-317500" lvl="0" marL="457200" rtl="0" algn="l">
              <a:lnSpc>
                <a:spcPct val="175000"/>
              </a:lnSpc>
              <a:spcBef>
                <a:spcPts val="0"/>
              </a:spcBef>
              <a:spcAft>
                <a:spcPts val="0"/>
              </a:spcAft>
              <a:buClr>
                <a:srgbClr val="FF0000"/>
              </a:buClr>
              <a:buSzPts val="1400"/>
              <a:buFont typeface="Spectral"/>
              <a:buAutoNum type="arabicPeriod"/>
            </a:pPr>
            <a:r>
              <a:rPr lang="en" sz="1400">
                <a:solidFill>
                  <a:srgbClr val="FF0000"/>
                </a:solidFill>
                <a:highlight>
                  <a:srgbClr val="FFFFFF"/>
                </a:highlight>
                <a:latin typeface="Spectral"/>
                <a:ea typeface="Spectral"/>
                <a:cs typeface="Spectral"/>
                <a:sym typeface="Spectral"/>
              </a:rPr>
              <a:t>Polynomial Regression</a:t>
            </a:r>
            <a:endParaRPr sz="1400">
              <a:solidFill>
                <a:srgbClr val="FF0000"/>
              </a:solidFill>
              <a:highlight>
                <a:srgbClr val="FFFFFF"/>
              </a:highlight>
              <a:latin typeface="Spectral"/>
              <a:ea typeface="Spectral"/>
              <a:cs typeface="Spectral"/>
              <a:sym typeface="Spectral"/>
            </a:endParaRPr>
          </a:p>
          <a:p>
            <a:pPr indent="-317500" lvl="0" marL="457200" rtl="0" algn="l">
              <a:lnSpc>
                <a:spcPct val="175000"/>
              </a:lnSpc>
              <a:spcBef>
                <a:spcPts val="0"/>
              </a:spcBef>
              <a:spcAft>
                <a:spcPts val="0"/>
              </a:spcAft>
              <a:buClr>
                <a:srgbClr val="FF0000"/>
              </a:buClr>
              <a:buSzPts val="1400"/>
              <a:buFont typeface="Spectral"/>
              <a:buAutoNum type="arabicPeriod"/>
            </a:pPr>
            <a:r>
              <a:rPr lang="en" sz="1400">
                <a:solidFill>
                  <a:srgbClr val="FF0000"/>
                </a:solidFill>
                <a:highlight>
                  <a:srgbClr val="FFFFFF"/>
                </a:highlight>
                <a:latin typeface="Spectral"/>
                <a:ea typeface="Spectral"/>
                <a:cs typeface="Spectral"/>
                <a:sym typeface="Spectral"/>
              </a:rPr>
              <a:t>Bayesian Linear  </a:t>
            </a:r>
            <a:r>
              <a:rPr lang="en" sz="1400">
                <a:solidFill>
                  <a:srgbClr val="FF0000"/>
                </a:solidFill>
                <a:highlight>
                  <a:srgbClr val="FFFFFF"/>
                </a:highlight>
                <a:latin typeface="Spectral"/>
                <a:ea typeface="Spectral"/>
                <a:cs typeface="Spectral"/>
                <a:sym typeface="Spectral"/>
              </a:rPr>
              <a:t>Regression</a:t>
            </a:r>
            <a:endParaRPr sz="1400">
              <a:solidFill>
                <a:srgbClr val="FF0000"/>
              </a:solidFill>
              <a:highlight>
                <a:schemeClr val="lt1"/>
              </a:highlight>
              <a:latin typeface="Spectral"/>
              <a:ea typeface="Spectral"/>
              <a:cs typeface="Spectral"/>
              <a:sym typeface="Spectral"/>
            </a:endParaRPr>
          </a:p>
        </p:txBody>
      </p:sp>
      <p:pic>
        <p:nvPicPr>
          <p:cNvPr id="91" name="Google Shape;91;p18"/>
          <p:cNvPicPr preferRelativeResize="0"/>
          <p:nvPr/>
        </p:nvPicPr>
        <p:blipFill>
          <a:blip r:embed="rId4">
            <a:alphaModFix/>
          </a:blip>
          <a:stretch>
            <a:fillRect/>
          </a:stretch>
        </p:blipFill>
        <p:spPr>
          <a:xfrm>
            <a:off x="304800" y="4787975"/>
            <a:ext cx="8477250" cy="181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latin typeface="Spectral"/>
                <a:ea typeface="Spectral"/>
                <a:cs typeface="Spectral"/>
                <a:sym typeface="Spectral"/>
              </a:rPr>
              <a:t>Linear Regression</a:t>
            </a:r>
            <a:endParaRPr b="1">
              <a:solidFill>
                <a:srgbClr val="FF0000"/>
              </a:solidFill>
              <a:latin typeface="Spectral"/>
              <a:ea typeface="Spectral"/>
              <a:cs typeface="Spectral"/>
              <a:sym typeface="Spectral"/>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rgbClr val="FF0000"/>
                </a:solidFill>
                <a:latin typeface="Spectral"/>
                <a:ea typeface="Spectral"/>
                <a:cs typeface="Spectral"/>
                <a:sym typeface="Spectral"/>
              </a:rPr>
              <a:t>One of the most basic kinds of regression in machine learning is linear regression. It is used for predicting</a:t>
            </a:r>
            <a:r>
              <a:rPr lang="en">
                <a:solidFill>
                  <a:srgbClr val="FF0000"/>
                </a:solidFill>
                <a:latin typeface="Spectral"/>
                <a:ea typeface="Spectral"/>
                <a:cs typeface="Spectral"/>
                <a:sym typeface="Spectral"/>
              </a:rPr>
              <a:t> two </a:t>
            </a:r>
            <a:r>
              <a:rPr lang="en">
                <a:solidFill>
                  <a:srgbClr val="FF0000"/>
                </a:solidFill>
                <a:latin typeface="Spectral"/>
                <a:ea typeface="Spectral"/>
                <a:cs typeface="Spectral"/>
                <a:sym typeface="Spectral"/>
              </a:rPr>
              <a:t>variable that are linearly related to one another. When the number of independent variable is more than two we refer to it as multiple linear regression. The linear regression model is represented by the equation shown below:</a:t>
            </a:r>
            <a:endParaRPr>
              <a:solidFill>
                <a:srgbClr val="FF0000"/>
              </a:solidFill>
              <a:latin typeface="Spectral"/>
              <a:ea typeface="Spectral"/>
              <a:cs typeface="Spectral"/>
              <a:sym typeface="Spectral"/>
            </a:endParaRPr>
          </a:p>
          <a:p>
            <a:pPr indent="457200" lvl="0" marL="1828800" rtl="0" algn="l">
              <a:spcBef>
                <a:spcPts val="1200"/>
              </a:spcBef>
              <a:spcAft>
                <a:spcPts val="0"/>
              </a:spcAft>
              <a:buClr>
                <a:schemeClr val="dk1"/>
              </a:buClr>
              <a:buSzPts val="1100"/>
              <a:buFont typeface="Arial"/>
              <a:buNone/>
            </a:pPr>
            <a:r>
              <a:rPr lang="en">
                <a:solidFill>
                  <a:srgbClr val="FF0000"/>
                </a:solidFill>
                <a:latin typeface="Spectral"/>
                <a:ea typeface="Spectral"/>
                <a:cs typeface="Spectral"/>
                <a:sym typeface="Spectral"/>
              </a:rPr>
              <a:t>y=mx+c+e</a:t>
            </a:r>
            <a:endParaRPr>
              <a:solidFill>
                <a:srgbClr val="FF0000"/>
              </a:solidFill>
              <a:latin typeface="Spectral"/>
              <a:ea typeface="Spectral"/>
              <a:cs typeface="Spectral"/>
              <a:sym typeface="Spectral"/>
            </a:endParaRPr>
          </a:p>
          <a:p>
            <a:pPr indent="0" lvl="0" marL="0" rtl="0" algn="l">
              <a:spcBef>
                <a:spcPts val="1200"/>
              </a:spcBef>
              <a:spcAft>
                <a:spcPts val="0"/>
              </a:spcAft>
              <a:buClr>
                <a:schemeClr val="dk1"/>
              </a:buClr>
              <a:buSzPts val="1100"/>
              <a:buFont typeface="Arial"/>
              <a:buNone/>
            </a:pPr>
            <a:r>
              <a:rPr lang="en">
                <a:solidFill>
                  <a:srgbClr val="FF0000"/>
                </a:solidFill>
                <a:latin typeface="Spectral"/>
                <a:ea typeface="Spectral"/>
                <a:cs typeface="Spectral"/>
                <a:sym typeface="Spectral"/>
              </a:rPr>
              <a:t>where m is the line's slope, c is its intercept, and e stands for the model's error.</a:t>
            </a:r>
            <a:endParaRPr>
              <a:solidFill>
                <a:srgbClr val="FF0000"/>
              </a:solidFill>
              <a:latin typeface="Spectral"/>
              <a:ea typeface="Spectral"/>
              <a:cs typeface="Spectral"/>
              <a:sym typeface="Spectral"/>
            </a:endParaRPr>
          </a:p>
          <a:p>
            <a:pPr indent="0" lvl="0" marL="0" rtl="0" algn="l">
              <a:spcBef>
                <a:spcPts val="1200"/>
              </a:spcBef>
              <a:spcAft>
                <a:spcPts val="1200"/>
              </a:spcAft>
              <a:buNone/>
            </a:pPr>
            <a:r>
              <a:t/>
            </a:r>
            <a:endParaRPr>
              <a:solidFill>
                <a:srgbClr val="FF0000"/>
              </a:solidFill>
              <a:latin typeface="Spectral"/>
              <a:ea typeface="Spectral"/>
              <a:cs typeface="Spectral"/>
              <a:sym typeface="Spectral"/>
            </a:endParaRPr>
          </a:p>
        </p:txBody>
      </p:sp>
      <p:pic>
        <p:nvPicPr>
          <p:cNvPr id="98" name="Google Shape;98;p19"/>
          <p:cNvPicPr preferRelativeResize="0"/>
          <p:nvPr/>
        </p:nvPicPr>
        <p:blipFill>
          <a:blip r:embed="rId3">
            <a:alphaModFix/>
          </a:blip>
          <a:stretch>
            <a:fillRect/>
          </a:stretch>
        </p:blipFill>
        <p:spPr>
          <a:xfrm>
            <a:off x="304800" y="4787975"/>
            <a:ext cx="8477250" cy="181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latin typeface="Spectral"/>
                <a:ea typeface="Spectral"/>
                <a:cs typeface="Spectral"/>
                <a:sym typeface="Spectral"/>
              </a:rPr>
              <a:t>Assumptions of Linear Regression</a:t>
            </a:r>
            <a:endParaRPr b="1">
              <a:solidFill>
                <a:srgbClr val="FF0000"/>
              </a:solidFill>
              <a:latin typeface="Spectral"/>
              <a:ea typeface="Spectral"/>
              <a:cs typeface="Spectral"/>
              <a:sym typeface="Spectral"/>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FF0000"/>
              </a:buClr>
              <a:buSzPts val="1400"/>
              <a:buFont typeface="Spectral"/>
              <a:buChar char="❖"/>
            </a:pPr>
            <a:r>
              <a:rPr lang="en" sz="1400">
                <a:solidFill>
                  <a:srgbClr val="FF0000"/>
                </a:solidFill>
                <a:latin typeface="Spectral"/>
                <a:ea typeface="Spectral"/>
                <a:cs typeface="Spectral"/>
                <a:sym typeface="Spectral"/>
              </a:rPr>
              <a:t>Linear relationship between dependent and independent variables ( This assumption can be tested through scatter plot)</a:t>
            </a:r>
            <a:endParaRPr sz="1400">
              <a:solidFill>
                <a:srgbClr val="FF0000"/>
              </a:solidFill>
              <a:latin typeface="Spectral"/>
              <a:ea typeface="Spectral"/>
              <a:cs typeface="Spectral"/>
              <a:sym typeface="Spectral"/>
            </a:endParaRPr>
          </a:p>
          <a:p>
            <a:pPr indent="-317500" lvl="0" marL="457200" rtl="0" algn="l">
              <a:spcBef>
                <a:spcPts val="0"/>
              </a:spcBef>
              <a:spcAft>
                <a:spcPts val="0"/>
              </a:spcAft>
              <a:buClr>
                <a:srgbClr val="FF0000"/>
              </a:buClr>
              <a:buSzPts val="1400"/>
              <a:buFont typeface="Spectral"/>
              <a:buChar char="❖"/>
            </a:pPr>
            <a:r>
              <a:rPr lang="en" sz="1400">
                <a:solidFill>
                  <a:srgbClr val="FF0000"/>
                </a:solidFill>
                <a:latin typeface="Spectral"/>
                <a:ea typeface="Spectral"/>
                <a:cs typeface="Spectral"/>
                <a:sym typeface="Spectral"/>
              </a:rPr>
              <a:t>Normality of residuals (This assumption can be checked by looking at a histogram or a Q-Q-Plot of the residuals. Normality can also be checked with a goodness of fit test (e.g., the Kolmogorov-Smirnov test).</a:t>
            </a:r>
            <a:endParaRPr sz="1400">
              <a:solidFill>
                <a:srgbClr val="FF0000"/>
              </a:solidFill>
              <a:latin typeface="Spectral"/>
              <a:ea typeface="Spectral"/>
              <a:cs typeface="Spectral"/>
              <a:sym typeface="Spectral"/>
            </a:endParaRPr>
          </a:p>
          <a:p>
            <a:pPr indent="-317500" lvl="0" marL="457200" rtl="0" algn="l">
              <a:spcBef>
                <a:spcPts val="0"/>
              </a:spcBef>
              <a:spcAft>
                <a:spcPts val="0"/>
              </a:spcAft>
              <a:buClr>
                <a:srgbClr val="FF0000"/>
              </a:buClr>
              <a:buSzPts val="1400"/>
              <a:buFont typeface="Spectral"/>
              <a:buChar char="❖"/>
            </a:pPr>
            <a:r>
              <a:rPr lang="en" sz="1400">
                <a:solidFill>
                  <a:srgbClr val="FF0000"/>
                </a:solidFill>
                <a:latin typeface="Spectral"/>
                <a:ea typeface="Spectral"/>
                <a:cs typeface="Spectral"/>
                <a:sym typeface="Spectral"/>
              </a:rPr>
              <a:t>The data come from a random sample of size n from the population of interest or a randomized experiment</a:t>
            </a:r>
            <a:endParaRPr sz="1400">
              <a:solidFill>
                <a:srgbClr val="FF0000"/>
              </a:solidFill>
              <a:latin typeface="Spectral"/>
              <a:ea typeface="Spectral"/>
              <a:cs typeface="Spectral"/>
              <a:sym typeface="Spectral"/>
            </a:endParaRPr>
          </a:p>
          <a:p>
            <a:pPr indent="-317500" lvl="0" marL="457200" rtl="0" algn="l">
              <a:spcBef>
                <a:spcPts val="0"/>
              </a:spcBef>
              <a:spcAft>
                <a:spcPts val="0"/>
              </a:spcAft>
              <a:buClr>
                <a:srgbClr val="FF0000"/>
              </a:buClr>
              <a:buSzPts val="1400"/>
              <a:buFont typeface="Spectral"/>
              <a:buChar char="❖"/>
            </a:pPr>
            <a:r>
              <a:rPr lang="en" sz="1400">
                <a:solidFill>
                  <a:srgbClr val="FF0000"/>
                </a:solidFill>
                <a:latin typeface="Spectral"/>
                <a:ea typeface="Spectral"/>
                <a:cs typeface="Spectral"/>
                <a:sym typeface="Spectral"/>
              </a:rPr>
              <a:t>Constant variance assumption.</a:t>
            </a:r>
            <a:endParaRPr sz="1400">
              <a:solidFill>
                <a:srgbClr val="FF0000"/>
              </a:solidFill>
              <a:latin typeface="Spectral"/>
              <a:ea typeface="Spectral"/>
              <a:cs typeface="Spectral"/>
              <a:sym typeface="Spectral"/>
            </a:endParaRPr>
          </a:p>
        </p:txBody>
      </p:sp>
      <p:pic>
        <p:nvPicPr>
          <p:cNvPr id="105" name="Google Shape;105;p20"/>
          <p:cNvPicPr preferRelativeResize="0"/>
          <p:nvPr/>
        </p:nvPicPr>
        <p:blipFill>
          <a:blip r:embed="rId3">
            <a:alphaModFix/>
          </a:blip>
          <a:stretch>
            <a:fillRect/>
          </a:stretch>
        </p:blipFill>
        <p:spPr>
          <a:xfrm>
            <a:off x="304800" y="4787975"/>
            <a:ext cx="8477250" cy="181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F0000"/>
                </a:solidFill>
                <a:latin typeface="Spectral"/>
                <a:ea typeface="Spectral"/>
                <a:cs typeface="Spectral"/>
                <a:sym typeface="Spectral"/>
              </a:rPr>
              <a:t>Simple Linear Regression</a:t>
            </a:r>
            <a:endParaRPr b="1">
              <a:solidFill>
                <a:srgbClr val="FF0000"/>
              </a:solidFill>
              <a:latin typeface="Spectral"/>
              <a:ea typeface="Spectral"/>
              <a:cs typeface="Spectral"/>
              <a:sym typeface="Spectral"/>
            </a:endParaRPr>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FF0000"/>
                </a:solidFill>
                <a:latin typeface="Spectral"/>
                <a:ea typeface="Spectral"/>
                <a:cs typeface="Spectral"/>
                <a:sym typeface="Spectral"/>
              </a:rPr>
              <a:t>In Simple Linear Regression, there is one response variable (Y), one predictor variable (X) and the relationship between the response and predictor variable is linear</a:t>
            </a:r>
            <a:endParaRPr sz="1400">
              <a:solidFill>
                <a:srgbClr val="FF0000"/>
              </a:solidFill>
              <a:latin typeface="Spectral"/>
              <a:ea typeface="Spectral"/>
              <a:cs typeface="Spectral"/>
              <a:sym typeface="Spectral"/>
            </a:endParaRPr>
          </a:p>
          <a:p>
            <a:pPr indent="0" lvl="0" marL="0" rtl="0" algn="l">
              <a:spcBef>
                <a:spcPts val="0"/>
              </a:spcBef>
              <a:spcAft>
                <a:spcPts val="0"/>
              </a:spcAft>
              <a:buNone/>
            </a:pPr>
            <a:r>
              <a:rPr lang="en" sz="1400">
                <a:solidFill>
                  <a:srgbClr val="FF0000"/>
                </a:solidFill>
                <a:latin typeface="Spectral"/>
                <a:ea typeface="Spectral"/>
                <a:cs typeface="Spectral"/>
                <a:sym typeface="Spectral"/>
              </a:rPr>
              <a:t>The regression equation:</a:t>
            </a:r>
            <a:endParaRPr sz="1400">
              <a:solidFill>
                <a:srgbClr val="FF0000"/>
              </a:solidFill>
              <a:latin typeface="Spectral"/>
              <a:ea typeface="Spectral"/>
              <a:cs typeface="Spectral"/>
              <a:sym typeface="Spectral"/>
            </a:endParaRPr>
          </a:p>
          <a:p>
            <a:pPr indent="0" lvl="0" marL="0" rtl="0" algn="l">
              <a:spcBef>
                <a:spcPts val="0"/>
              </a:spcBef>
              <a:spcAft>
                <a:spcPts val="0"/>
              </a:spcAft>
              <a:buNone/>
            </a:pPr>
            <a:r>
              <a:t/>
            </a:r>
            <a:endParaRPr sz="1400">
              <a:solidFill>
                <a:srgbClr val="FF0000"/>
              </a:solidFill>
              <a:latin typeface="Spectral"/>
              <a:ea typeface="Spectral"/>
              <a:cs typeface="Spectral"/>
              <a:sym typeface="Spectral"/>
            </a:endParaRPr>
          </a:p>
          <a:p>
            <a:pPr indent="0" lvl="0" marL="0" rtl="0" algn="l">
              <a:spcBef>
                <a:spcPts val="0"/>
              </a:spcBef>
              <a:spcAft>
                <a:spcPts val="0"/>
              </a:spcAft>
              <a:buNone/>
            </a:pPr>
            <a:r>
              <a:rPr lang="en" sz="1400">
                <a:solidFill>
                  <a:srgbClr val="FF0000"/>
                </a:solidFill>
                <a:latin typeface="Spectral"/>
                <a:ea typeface="Spectral"/>
                <a:cs typeface="Spectral"/>
                <a:sym typeface="Spectral"/>
              </a:rPr>
              <a:t>		y = β</a:t>
            </a:r>
            <a:r>
              <a:rPr baseline="-25000" lang="en" sz="1400">
                <a:solidFill>
                  <a:srgbClr val="FF0000"/>
                </a:solidFill>
                <a:latin typeface="Spectral"/>
                <a:ea typeface="Spectral"/>
                <a:cs typeface="Spectral"/>
                <a:sym typeface="Spectral"/>
              </a:rPr>
              <a:t>0</a:t>
            </a:r>
            <a:r>
              <a:rPr lang="en" sz="1400">
                <a:solidFill>
                  <a:srgbClr val="FF0000"/>
                </a:solidFill>
                <a:latin typeface="Spectral"/>
                <a:ea typeface="Spectral"/>
                <a:cs typeface="Spectral"/>
                <a:sym typeface="Spectral"/>
              </a:rPr>
              <a:t> + β</a:t>
            </a:r>
            <a:r>
              <a:rPr baseline="-25000" lang="en" sz="1400">
                <a:solidFill>
                  <a:srgbClr val="FF0000"/>
                </a:solidFill>
                <a:latin typeface="Spectral"/>
                <a:ea typeface="Spectral"/>
                <a:cs typeface="Spectral"/>
                <a:sym typeface="Spectral"/>
              </a:rPr>
              <a:t>1</a:t>
            </a:r>
            <a:r>
              <a:rPr lang="en" sz="1400">
                <a:solidFill>
                  <a:srgbClr val="FF0000"/>
                </a:solidFill>
                <a:latin typeface="Spectral"/>
                <a:ea typeface="Spectral"/>
                <a:cs typeface="Spectral"/>
                <a:sym typeface="Spectral"/>
              </a:rPr>
              <a:t>X</a:t>
            </a:r>
            <a:r>
              <a:rPr baseline="-25000" lang="en" sz="1400">
                <a:solidFill>
                  <a:srgbClr val="FF0000"/>
                </a:solidFill>
                <a:latin typeface="Spectral"/>
                <a:ea typeface="Spectral"/>
                <a:cs typeface="Spectral"/>
                <a:sym typeface="Spectral"/>
              </a:rPr>
              <a:t>1</a:t>
            </a:r>
            <a:r>
              <a:rPr lang="en" sz="1400">
                <a:solidFill>
                  <a:srgbClr val="FF0000"/>
                </a:solidFill>
                <a:latin typeface="Spectral"/>
                <a:ea typeface="Spectral"/>
                <a:cs typeface="Spectral"/>
                <a:sym typeface="Spectral"/>
              </a:rPr>
              <a:t> + e</a:t>
            </a:r>
            <a:endParaRPr sz="1400">
              <a:solidFill>
                <a:srgbClr val="FF0000"/>
              </a:solidFill>
              <a:latin typeface="Spectral"/>
              <a:ea typeface="Spectral"/>
              <a:cs typeface="Spectral"/>
              <a:sym typeface="Spectral"/>
            </a:endParaRPr>
          </a:p>
          <a:p>
            <a:pPr indent="0" lvl="0" marL="0" rtl="0" algn="l">
              <a:spcBef>
                <a:spcPts val="0"/>
              </a:spcBef>
              <a:spcAft>
                <a:spcPts val="0"/>
              </a:spcAft>
              <a:buNone/>
            </a:pPr>
            <a:r>
              <a:t/>
            </a:r>
            <a:endParaRPr sz="1400">
              <a:solidFill>
                <a:srgbClr val="FF0000"/>
              </a:solidFill>
              <a:latin typeface="Spectral"/>
              <a:ea typeface="Spectral"/>
              <a:cs typeface="Spectral"/>
              <a:sym typeface="Spectral"/>
            </a:endParaRPr>
          </a:p>
          <a:p>
            <a:pPr indent="0" lvl="0" marL="0" rtl="0" algn="l">
              <a:spcBef>
                <a:spcPts val="0"/>
              </a:spcBef>
              <a:spcAft>
                <a:spcPts val="0"/>
              </a:spcAft>
              <a:buNone/>
            </a:pPr>
            <a:r>
              <a:rPr lang="en" sz="1400">
                <a:solidFill>
                  <a:srgbClr val="FF0000"/>
                </a:solidFill>
                <a:latin typeface="Spectral"/>
                <a:ea typeface="Spectral"/>
                <a:cs typeface="Spectral"/>
                <a:sym typeface="Spectral"/>
              </a:rPr>
              <a:t>y: dependent variable</a:t>
            </a:r>
            <a:endParaRPr sz="1400">
              <a:solidFill>
                <a:srgbClr val="FF0000"/>
              </a:solidFill>
              <a:latin typeface="Spectral"/>
              <a:ea typeface="Spectral"/>
              <a:cs typeface="Spectral"/>
              <a:sym typeface="Spectral"/>
            </a:endParaRPr>
          </a:p>
          <a:p>
            <a:pPr indent="0" lvl="0" marL="0" rtl="0" algn="l">
              <a:spcBef>
                <a:spcPts val="0"/>
              </a:spcBef>
              <a:spcAft>
                <a:spcPts val="0"/>
              </a:spcAft>
              <a:buNone/>
            </a:pPr>
            <a:r>
              <a:rPr lang="en" sz="1400">
                <a:solidFill>
                  <a:srgbClr val="FF0000"/>
                </a:solidFill>
                <a:latin typeface="Spectral"/>
                <a:ea typeface="Spectral"/>
                <a:cs typeface="Spectral"/>
                <a:sym typeface="Spectral"/>
              </a:rPr>
              <a:t>β</a:t>
            </a:r>
            <a:r>
              <a:rPr baseline="-25000" lang="en" sz="1400">
                <a:solidFill>
                  <a:srgbClr val="FF0000"/>
                </a:solidFill>
                <a:latin typeface="Spectral"/>
                <a:ea typeface="Spectral"/>
                <a:cs typeface="Spectral"/>
                <a:sym typeface="Spectral"/>
              </a:rPr>
              <a:t>0</a:t>
            </a:r>
            <a:r>
              <a:rPr lang="en" sz="1400">
                <a:solidFill>
                  <a:srgbClr val="FF0000"/>
                </a:solidFill>
                <a:latin typeface="Spectral"/>
                <a:ea typeface="Spectral"/>
                <a:cs typeface="Spectral"/>
                <a:sym typeface="Spectral"/>
              </a:rPr>
              <a:t> : Intercept</a:t>
            </a:r>
            <a:endParaRPr sz="1400">
              <a:solidFill>
                <a:srgbClr val="FF0000"/>
              </a:solidFill>
              <a:latin typeface="Spectral"/>
              <a:ea typeface="Spectral"/>
              <a:cs typeface="Spectral"/>
              <a:sym typeface="Spectral"/>
            </a:endParaRPr>
          </a:p>
          <a:p>
            <a:pPr indent="0" lvl="0" marL="0" rtl="0" algn="l">
              <a:spcBef>
                <a:spcPts val="0"/>
              </a:spcBef>
              <a:spcAft>
                <a:spcPts val="0"/>
              </a:spcAft>
              <a:buNone/>
            </a:pPr>
            <a:r>
              <a:rPr lang="en" sz="1400">
                <a:solidFill>
                  <a:srgbClr val="FF0000"/>
                </a:solidFill>
                <a:latin typeface="Spectral"/>
                <a:ea typeface="Spectral"/>
                <a:cs typeface="Spectral"/>
                <a:sym typeface="Spectral"/>
              </a:rPr>
              <a:t>β</a:t>
            </a:r>
            <a:r>
              <a:rPr baseline="-25000" lang="en" sz="1400">
                <a:solidFill>
                  <a:srgbClr val="FF0000"/>
                </a:solidFill>
                <a:latin typeface="Spectral"/>
                <a:ea typeface="Spectral"/>
                <a:cs typeface="Spectral"/>
                <a:sym typeface="Spectral"/>
              </a:rPr>
              <a:t>1</a:t>
            </a:r>
            <a:r>
              <a:rPr lang="en" sz="1400">
                <a:solidFill>
                  <a:srgbClr val="FF0000"/>
                </a:solidFill>
                <a:latin typeface="Spectral"/>
                <a:ea typeface="Spectral"/>
                <a:cs typeface="Spectral"/>
                <a:sym typeface="Spectral"/>
              </a:rPr>
              <a:t> : Slope</a:t>
            </a:r>
            <a:endParaRPr sz="1400">
              <a:solidFill>
                <a:srgbClr val="FF0000"/>
              </a:solidFill>
              <a:latin typeface="Spectral"/>
              <a:ea typeface="Spectral"/>
              <a:cs typeface="Spectral"/>
              <a:sym typeface="Spectral"/>
            </a:endParaRPr>
          </a:p>
          <a:p>
            <a:pPr indent="0" lvl="0" marL="0" rtl="0" algn="l">
              <a:spcBef>
                <a:spcPts val="0"/>
              </a:spcBef>
              <a:spcAft>
                <a:spcPts val="0"/>
              </a:spcAft>
              <a:buNone/>
            </a:pPr>
            <a:r>
              <a:rPr lang="en" sz="1400">
                <a:solidFill>
                  <a:srgbClr val="FF0000"/>
                </a:solidFill>
                <a:latin typeface="Spectral"/>
                <a:ea typeface="Spectral"/>
                <a:cs typeface="Spectral"/>
                <a:sym typeface="Spectral"/>
              </a:rPr>
              <a:t>X</a:t>
            </a:r>
            <a:r>
              <a:rPr baseline="-25000" lang="en" sz="1400">
                <a:solidFill>
                  <a:srgbClr val="FF0000"/>
                </a:solidFill>
                <a:latin typeface="Spectral"/>
                <a:ea typeface="Spectral"/>
                <a:cs typeface="Spectral"/>
                <a:sym typeface="Spectral"/>
              </a:rPr>
              <a:t>1</a:t>
            </a:r>
            <a:r>
              <a:rPr lang="en" sz="1400">
                <a:solidFill>
                  <a:srgbClr val="FF0000"/>
                </a:solidFill>
                <a:latin typeface="Spectral"/>
                <a:ea typeface="Spectral"/>
                <a:cs typeface="Spectral"/>
                <a:sym typeface="Spectral"/>
              </a:rPr>
              <a:t>: independent variable</a:t>
            </a:r>
            <a:endParaRPr sz="1400">
              <a:solidFill>
                <a:srgbClr val="FF0000"/>
              </a:solidFill>
              <a:latin typeface="Spectral"/>
              <a:ea typeface="Spectral"/>
              <a:cs typeface="Spectral"/>
              <a:sym typeface="Spectral"/>
            </a:endParaRPr>
          </a:p>
          <a:p>
            <a:pPr indent="0" lvl="0" marL="0" rtl="0" algn="l">
              <a:spcBef>
                <a:spcPts val="0"/>
              </a:spcBef>
              <a:spcAft>
                <a:spcPts val="0"/>
              </a:spcAft>
              <a:buNone/>
            </a:pPr>
            <a:r>
              <a:rPr lang="en" sz="1400">
                <a:solidFill>
                  <a:srgbClr val="FF0000"/>
                </a:solidFill>
                <a:latin typeface="Spectral"/>
                <a:ea typeface="Spectral"/>
                <a:cs typeface="Spectral"/>
                <a:sym typeface="Spectral"/>
              </a:rPr>
              <a:t>e : error term</a:t>
            </a:r>
            <a:endParaRPr sz="1400">
              <a:solidFill>
                <a:srgbClr val="FF0000"/>
              </a:solidFill>
              <a:latin typeface="Spectral"/>
              <a:ea typeface="Spectral"/>
              <a:cs typeface="Spectral"/>
              <a:sym typeface="Spectral"/>
            </a:endParaRPr>
          </a:p>
        </p:txBody>
      </p:sp>
      <p:pic>
        <p:nvPicPr>
          <p:cNvPr id="112" name="Google Shape;112;p21"/>
          <p:cNvPicPr preferRelativeResize="0"/>
          <p:nvPr/>
        </p:nvPicPr>
        <p:blipFill>
          <a:blip r:embed="rId3">
            <a:alphaModFix/>
          </a:blip>
          <a:stretch>
            <a:fillRect/>
          </a:stretch>
        </p:blipFill>
        <p:spPr>
          <a:xfrm>
            <a:off x="4675600" y="3161375"/>
            <a:ext cx="1671416" cy="269825"/>
          </a:xfrm>
          <a:prstGeom prst="rect">
            <a:avLst/>
          </a:prstGeom>
          <a:noFill/>
          <a:ln>
            <a:noFill/>
          </a:ln>
        </p:spPr>
      </p:pic>
      <p:pic>
        <p:nvPicPr>
          <p:cNvPr id="113" name="Google Shape;113;p21"/>
          <p:cNvPicPr preferRelativeResize="0"/>
          <p:nvPr/>
        </p:nvPicPr>
        <p:blipFill>
          <a:blip r:embed="rId4">
            <a:alphaModFix/>
          </a:blip>
          <a:stretch>
            <a:fillRect/>
          </a:stretch>
        </p:blipFill>
        <p:spPr>
          <a:xfrm>
            <a:off x="4638200" y="3692575"/>
            <a:ext cx="2181086" cy="269825"/>
          </a:xfrm>
          <a:prstGeom prst="rect">
            <a:avLst/>
          </a:prstGeom>
          <a:noFill/>
          <a:ln>
            <a:noFill/>
          </a:ln>
        </p:spPr>
      </p:pic>
      <p:pic>
        <p:nvPicPr>
          <p:cNvPr id="114" name="Google Shape;114;p21"/>
          <p:cNvPicPr preferRelativeResize="0"/>
          <p:nvPr/>
        </p:nvPicPr>
        <p:blipFill>
          <a:blip r:embed="rId5">
            <a:alphaModFix/>
          </a:blip>
          <a:stretch>
            <a:fillRect/>
          </a:stretch>
        </p:blipFill>
        <p:spPr>
          <a:xfrm>
            <a:off x="304800" y="4787975"/>
            <a:ext cx="8477250" cy="181775"/>
          </a:xfrm>
          <a:prstGeom prst="rect">
            <a:avLst/>
          </a:prstGeom>
          <a:noFill/>
          <a:ln>
            <a:noFill/>
          </a:ln>
        </p:spPr>
      </p:pic>
      <p:pic>
        <p:nvPicPr>
          <p:cNvPr id="115" name="Google Shape;115;p21"/>
          <p:cNvPicPr preferRelativeResize="0"/>
          <p:nvPr/>
        </p:nvPicPr>
        <p:blipFill>
          <a:blip r:embed="rId6">
            <a:alphaModFix/>
          </a:blip>
          <a:stretch>
            <a:fillRect/>
          </a:stretch>
        </p:blipFill>
        <p:spPr>
          <a:xfrm>
            <a:off x="4167727" y="1845000"/>
            <a:ext cx="3596600" cy="1847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