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82"/>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6/25/20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6/25/20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6/25/20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6/25/20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opendatanetwork.com/entity/1600000US2659440/Novi_M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4B390-7E5B-0449-9EA4-985D418F981D}"/>
              </a:ext>
            </a:extLst>
          </p:cNvPr>
          <p:cNvSpPr>
            <a:spLocks noGrp="1"/>
          </p:cNvSpPr>
          <p:nvPr>
            <p:ph type="ctrTitle"/>
          </p:nvPr>
        </p:nvSpPr>
        <p:spPr>
          <a:xfrm>
            <a:off x="217714" y="2733709"/>
            <a:ext cx="8606742" cy="1373070"/>
          </a:xfrm>
        </p:spPr>
        <p:txBody>
          <a:bodyPr/>
          <a:lstStyle/>
          <a:p>
            <a:br>
              <a:rPr lang="en-US" sz="4000" b="1" dirty="0"/>
            </a:br>
            <a:br>
              <a:rPr lang="en-US" sz="4000" b="1" dirty="0"/>
            </a:br>
            <a:r>
              <a:rPr lang="en-US" sz="4000" b="1" dirty="0"/>
              <a:t>Neighborhoods in Novi, MI </a:t>
            </a:r>
            <a:br>
              <a:rPr lang="en-US" sz="4000" dirty="0"/>
            </a:br>
            <a:endParaRPr lang="en-US" sz="4000" dirty="0"/>
          </a:p>
        </p:txBody>
      </p:sp>
      <p:sp>
        <p:nvSpPr>
          <p:cNvPr id="3" name="Subtitle 2">
            <a:extLst>
              <a:ext uri="{FF2B5EF4-FFF2-40B4-BE49-F238E27FC236}">
                <a16:creationId xmlns:a16="http://schemas.microsoft.com/office/drawing/2014/main" id="{9F871C8A-94DC-F54C-9670-72C95B5AD7F5}"/>
              </a:ext>
            </a:extLst>
          </p:cNvPr>
          <p:cNvSpPr>
            <a:spLocks noGrp="1"/>
          </p:cNvSpPr>
          <p:nvPr>
            <p:ph type="subTitle" idx="1"/>
          </p:nvPr>
        </p:nvSpPr>
        <p:spPr/>
        <p:txBody>
          <a:bodyPr/>
          <a:lstStyle/>
          <a:p>
            <a:r>
              <a:rPr lang="en-US" b="1" i="1" dirty="0">
                <a:latin typeface="American Typewriter" panose="02090604020004020304" pitchFamily="18" charset="77"/>
              </a:rPr>
              <a:t>Applied Data Science Capstone Project Report </a:t>
            </a:r>
            <a:endParaRPr lang="en-US" dirty="0">
              <a:latin typeface="American Typewriter" panose="02090604020004020304" pitchFamily="18" charset="77"/>
            </a:endParaRPr>
          </a:p>
          <a:p>
            <a:r>
              <a:rPr lang="en-US" dirty="0">
                <a:latin typeface="American Typewriter" panose="02090604020004020304" pitchFamily="18" charset="77"/>
              </a:rPr>
              <a:t>Maria </a:t>
            </a:r>
            <a:r>
              <a:rPr lang="en-US" dirty="0" err="1">
                <a:latin typeface="American Typewriter" panose="02090604020004020304" pitchFamily="18" charset="77"/>
              </a:rPr>
              <a:t>Usina</a:t>
            </a:r>
            <a:endParaRPr lang="en-US" dirty="0">
              <a:latin typeface="American Typewriter" panose="02090604020004020304" pitchFamily="18" charset="77"/>
            </a:endParaRPr>
          </a:p>
        </p:txBody>
      </p:sp>
    </p:spTree>
    <p:extLst>
      <p:ext uri="{BB962C8B-B14F-4D97-AF65-F5344CB8AC3E}">
        <p14:creationId xmlns:p14="http://schemas.microsoft.com/office/powerpoint/2010/main" val="1867054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EB52-1652-EB4E-A289-B10AC8D36672}"/>
              </a:ext>
            </a:extLst>
          </p:cNvPr>
          <p:cNvSpPr>
            <a:spLocks noGrp="1"/>
          </p:cNvSpPr>
          <p:nvPr>
            <p:ph type="title"/>
          </p:nvPr>
        </p:nvSpPr>
        <p:spPr/>
        <p:txBody>
          <a:bodyPr/>
          <a:lstStyle/>
          <a:p>
            <a:r>
              <a:rPr lang="en-US" b="1" dirty="0"/>
              <a:t>Low Crime Incident Rate</a:t>
            </a:r>
            <a:endParaRPr lang="en-US" dirty="0"/>
          </a:p>
        </p:txBody>
      </p:sp>
      <p:pic>
        <p:nvPicPr>
          <p:cNvPr id="4099" name="Picture 3" descr="page10image62716752">
            <a:extLst>
              <a:ext uri="{FF2B5EF4-FFF2-40B4-BE49-F238E27FC236}">
                <a16:creationId xmlns:a16="http://schemas.microsoft.com/office/drawing/2014/main" id="{89E14E79-5B46-0341-9099-46B89AAE1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753" y="3989315"/>
            <a:ext cx="82804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age10image62715088">
            <a:extLst>
              <a:ext uri="{FF2B5EF4-FFF2-40B4-BE49-F238E27FC236}">
                <a16:creationId xmlns:a16="http://schemas.microsoft.com/office/drawing/2014/main" id="{A944B05F-4A1A-FA49-A7A4-E9A0D6BE21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11" y="2114550"/>
            <a:ext cx="28575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466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6B469-5DA0-7B44-ADEA-46CEF4E1B8B8}"/>
              </a:ext>
            </a:extLst>
          </p:cNvPr>
          <p:cNvSpPr>
            <a:spLocks noGrp="1"/>
          </p:cNvSpPr>
          <p:nvPr>
            <p:ph type="title"/>
          </p:nvPr>
        </p:nvSpPr>
        <p:spPr/>
        <p:txBody>
          <a:bodyPr>
            <a:normAutofit/>
          </a:bodyPr>
          <a:lstStyle/>
          <a:p>
            <a:r>
              <a:rPr lang="en-US" b="1" dirty="0"/>
              <a:t>Clustering of Neighborhoods in Novi </a:t>
            </a:r>
            <a:endParaRPr lang="en-US" dirty="0"/>
          </a:p>
        </p:txBody>
      </p:sp>
      <p:sp>
        <p:nvSpPr>
          <p:cNvPr id="3" name="Content Placeholder 2">
            <a:extLst>
              <a:ext uri="{FF2B5EF4-FFF2-40B4-BE49-F238E27FC236}">
                <a16:creationId xmlns:a16="http://schemas.microsoft.com/office/drawing/2014/main" id="{51DD6B64-BD0E-2247-B5DE-4D8913ACF009}"/>
              </a:ext>
            </a:extLst>
          </p:cNvPr>
          <p:cNvSpPr>
            <a:spLocks noGrp="1"/>
          </p:cNvSpPr>
          <p:nvPr>
            <p:ph idx="1"/>
          </p:nvPr>
        </p:nvSpPr>
        <p:spPr>
          <a:xfrm>
            <a:off x="6676515" y="2336873"/>
            <a:ext cx="3617667" cy="3599316"/>
          </a:xfrm>
        </p:spPr>
        <p:txBody>
          <a:bodyPr/>
          <a:lstStyle/>
          <a:p>
            <a:pPr algn="r">
              <a:buFont typeface="Wingdings" pitchFamily="2" charset="2"/>
              <a:buChar char="ü"/>
            </a:pPr>
            <a:r>
              <a:rPr lang="en-US" dirty="0"/>
              <a:t>Use the </a:t>
            </a:r>
            <a:r>
              <a:rPr lang="en-US" b="1" i="1" dirty="0"/>
              <a:t>k-means clustering algorithm </a:t>
            </a:r>
            <a:r>
              <a:rPr lang="en-US" dirty="0"/>
              <a:t>to group the neighborhoods into clusters</a:t>
            </a:r>
          </a:p>
          <a:p>
            <a:pPr algn="r">
              <a:buFont typeface="Wingdings" pitchFamily="2" charset="2"/>
              <a:buChar char="ü"/>
            </a:pPr>
            <a:endParaRPr lang="en-US" dirty="0"/>
          </a:p>
          <a:p>
            <a:pPr algn="r">
              <a:buFont typeface="Wingdings" pitchFamily="2" charset="2"/>
              <a:buChar char="ü"/>
            </a:pPr>
            <a:r>
              <a:rPr lang="en-US" dirty="0"/>
              <a:t>Use the </a:t>
            </a:r>
            <a:r>
              <a:rPr lang="en-US" b="1" i="1" dirty="0"/>
              <a:t>Folium library </a:t>
            </a:r>
            <a:r>
              <a:rPr lang="en-US" dirty="0"/>
              <a:t>to visualize the neighborhoods in Novi </a:t>
            </a:r>
          </a:p>
          <a:p>
            <a:pPr algn="r">
              <a:buFont typeface="Wingdings" pitchFamily="2" charset="2"/>
              <a:buChar char="ü"/>
            </a:pPr>
            <a:endParaRPr lang="en-US" dirty="0"/>
          </a:p>
        </p:txBody>
      </p:sp>
      <p:pic>
        <p:nvPicPr>
          <p:cNvPr id="5121" name="Picture 1" descr="page11image62729392">
            <a:extLst>
              <a:ext uri="{FF2B5EF4-FFF2-40B4-BE49-F238E27FC236}">
                <a16:creationId xmlns:a16="http://schemas.microsoft.com/office/drawing/2014/main" id="{0AE31B29-8ADC-7141-9B0A-130137CA0C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215" y="2251524"/>
            <a:ext cx="6210300" cy="401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992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F8955-2DFA-D046-ACF6-2C8FE833C22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2FCC4C9-D3C5-674D-8465-456EFE997261}"/>
              </a:ext>
            </a:extLst>
          </p:cNvPr>
          <p:cNvSpPr>
            <a:spLocks noGrp="1"/>
          </p:cNvSpPr>
          <p:nvPr>
            <p:ph idx="1"/>
          </p:nvPr>
        </p:nvSpPr>
        <p:spPr>
          <a:xfrm>
            <a:off x="680321" y="2336873"/>
            <a:ext cx="9613861" cy="4031270"/>
          </a:xfrm>
        </p:spPr>
        <p:txBody>
          <a:bodyPr>
            <a:normAutofit lnSpcReduction="10000"/>
          </a:bodyPr>
          <a:lstStyle/>
          <a:p>
            <a:pPr algn="r">
              <a:buFont typeface="Wingdings" pitchFamily="2" charset="2"/>
              <a:buChar char="ü"/>
            </a:pPr>
            <a:r>
              <a:rPr lang="en-US" dirty="0"/>
              <a:t>Data shows more and more high income and education population come and live in Novi in the past 10 years. At the same time, more and more business opportunities occurs, and the city has more revenue and less debt while the city is growing. Also, the high population does not increase the crime incident significantly. The crime incident per population density is still very low.</a:t>
            </a:r>
          </a:p>
          <a:p>
            <a:pPr marL="0" indent="0" algn="r">
              <a:buNone/>
            </a:pPr>
            <a:r>
              <a:rPr lang="en-US" dirty="0"/>
              <a:t> </a:t>
            </a:r>
          </a:p>
          <a:p>
            <a:pPr algn="r">
              <a:buFont typeface="Wingdings" pitchFamily="2" charset="2"/>
              <a:buChar char="ü"/>
            </a:pPr>
            <a:r>
              <a:rPr lang="en-US" dirty="0"/>
              <a:t>Overall, Novi is the one of the best city to live in Michigan and it is also the one of the fastest growing city. Better living condition, school district and safety will attract more high income and education people move to Novi, then those people will bring more benefit and opportunities to the city. It is a great virtuous cycle. </a:t>
            </a:r>
          </a:p>
          <a:p>
            <a:endParaRPr lang="en-US" dirty="0"/>
          </a:p>
        </p:txBody>
      </p:sp>
    </p:spTree>
    <p:extLst>
      <p:ext uri="{BB962C8B-B14F-4D97-AF65-F5344CB8AC3E}">
        <p14:creationId xmlns:p14="http://schemas.microsoft.com/office/powerpoint/2010/main" val="162429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6EA1F-2842-0345-8322-61383594E4AB}"/>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8ADFBCAB-5AA4-D24C-B906-F35974C12102}"/>
              </a:ext>
            </a:extLst>
          </p:cNvPr>
          <p:cNvSpPr>
            <a:spLocks noGrp="1"/>
          </p:cNvSpPr>
          <p:nvPr>
            <p:ph idx="1"/>
          </p:nvPr>
        </p:nvSpPr>
        <p:spPr/>
        <p:txBody>
          <a:bodyPr/>
          <a:lstStyle/>
          <a:p>
            <a:pPr algn="r">
              <a:buFont typeface="Wingdings" pitchFamily="2" charset="2"/>
              <a:buChar char="ü"/>
            </a:pPr>
            <a:r>
              <a:rPr lang="en-US" dirty="0"/>
              <a:t>There are more and more business opportunities in Novi. Based on the data analysis, machine learning and cluster visualization, we can see that maybe the best place to open a coffee shop will be at the section of Ten Mile Rd and Novi Rd.</a:t>
            </a:r>
          </a:p>
          <a:p>
            <a:pPr algn="r">
              <a:buFont typeface="Wingdings" pitchFamily="2" charset="2"/>
              <a:buChar char="ü"/>
            </a:pPr>
            <a:endParaRPr lang="en-US" dirty="0"/>
          </a:p>
          <a:p>
            <a:pPr algn="r">
              <a:buFont typeface="Wingdings" pitchFamily="2" charset="2"/>
              <a:buChar char="ü"/>
            </a:pPr>
            <a:r>
              <a:rPr lang="en-US" dirty="0"/>
              <a:t>The reasons are:</a:t>
            </a:r>
            <a:br>
              <a:rPr lang="en-US" dirty="0"/>
            </a:br>
            <a:r>
              <a:rPr lang="en-US" dirty="0"/>
              <a:t>1. The center of the city.</a:t>
            </a:r>
            <a:br>
              <a:rPr lang="en-US" dirty="0"/>
            </a:br>
            <a:r>
              <a:rPr lang="en-US" dirty="0"/>
              <a:t>2. A lot of subdivisions locate around that section.</a:t>
            </a:r>
            <a:br>
              <a:rPr lang="en-US" dirty="0"/>
            </a:br>
            <a:r>
              <a:rPr lang="en-US" dirty="0"/>
              <a:t>3. Close to the entry of the heavily used highway in Novi</a:t>
            </a:r>
            <a:r>
              <a:rPr lang="en-US" b="1" i="1" dirty="0"/>
              <a:t>. </a:t>
            </a:r>
            <a:endParaRPr lang="en-US" dirty="0"/>
          </a:p>
          <a:p>
            <a:pPr algn="r">
              <a:buFont typeface="Wingdings" pitchFamily="2" charset="2"/>
              <a:buChar char="ü"/>
            </a:pPr>
            <a:endParaRPr lang="en-US" dirty="0"/>
          </a:p>
        </p:txBody>
      </p:sp>
    </p:spTree>
    <p:extLst>
      <p:ext uri="{BB962C8B-B14F-4D97-AF65-F5344CB8AC3E}">
        <p14:creationId xmlns:p14="http://schemas.microsoft.com/office/powerpoint/2010/main" val="164872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E53E-224B-C242-B3CD-50AEC2318E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A0BB9E-16F5-AA4A-B517-427D1B726D2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82920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4F638-6CC8-F246-A859-9E6ECE58EDE1}"/>
              </a:ext>
            </a:extLst>
          </p:cNvPr>
          <p:cNvSpPr>
            <a:spLocks noGrp="1"/>
          </p:cNvSpPr>
          <p:nvPr>
            <p:ph type="title"/>
          </p:nvPr>
        </p:nvSpPr>
        <p:spPr/>
        <p:txBody>
          <a:bodyPr/>
          <a:lstStyle/>
          <a:p>
            <a:r>
              <a:rPr lang="en-US" dirty="0"/>
              <a:t>The city of opportunities</a:t>
            </a:r>
          </a:p>
        </p:txBody>
      </p:sp>
      <p:sp>
        <p:nvSpPr>
          <p:cNvPr id="3" name="Content Placeholder 2">
            <a:extLst>
              <a:ext uri="{FF2B5EF4-FFF2-40B4-BE49-F238E27FC236}">
                <a16:creationId xmlns:a16="http://schemas.microsoft.com/office/drawing/2014/main" id="{AD44650D-F236-5042-80DF-09A7BF9562E1}"/>
              </a:ext>
            </a:extLst>
          </p:cNvPr>
          <p:cNvSpPr>
            <a:spLocks noGrp="1"/>
          </p:cNvSpPr>
          <p:nvPr>
            <p:ph idx="1"/>
          </p:nvPr>
        </p:nvSpPr>
        <p:spPr/>
        <p:txBody>
          <a:bodyPr>
            <a:normAutofit lnSpcReduction="10000"/>
          </a:bodyPr>
          <a:lstStyle/>
          <a:p>
            <a:pPr algn="r">
              <a:buFont typeface="Wingdings" pitchFamily="2" charset="2"/>
              <a:buChar char="ü"/>
            </a:pPr>
            <a:r>
              <a:rPr lang="en-US" sz="2600" dirty="0"/>
              <a:t>Novi is a city in Oakland County in the U.S. state of Michigan. The city is located approximately 25 miles northwest of the center of Detroit.</a:t>
            </a:r>
          </a:p>
          <a:p>
            <a:pPr marL="0" indent="0" algn="r">
              <a:buNone/>
            </a:pPr>
            <a:r>
              <a:rPr lang="en-US" sz="2600" dirty="0"/>
              <a:t> </a:t>
            </a:r>
          </a:p>
          <a:p>
            <a:pPr algn="r">
              <a:buFont typeface="Wingdings" pitchFamily="2" charset="2"/>
              <a:buChar char="ü"/>
            </a:pPr>
            <a:r>
              <a:rPr lang="en-US" sz="2600" dirty="0"/>
              <a:t>The location of Novi is great in Michigan, it is close to all Big-3 companies, and it also commutes easily to all other major companies in Michigan.</a:t>
            </a:r>
          </a:p>
          <a:p>
            <a:pPr marL="0" indent="0" algn="r">
              <a:buNone/>
            </a:pPr>
            <a:r>
              <a:rPr lang="en-US" sz="2600" dirty="0"/>
              <a:t> </a:t>
            </a:r>
          </a:p>
          <a:p>
            <a:pPr algn="r">
              <a:buFont typeface="Wingdings" pitchFamily="2" charset="2"/>
              <a:buChar char="ü"/>
            </a:pPr>
            <a:r>
              <a:rPr lang="en-US" sz="2600" dirty="0"/>
              <a:t>Novi is the one of the fastest growing cities in Michigan today </a:t>
            </a:r>
          </a:p>
          <a:p>
            <a:pPr algn="r">
              <a:buFont typeface="Wingdings" pitchFamily="2" charset="2"/>
              <a:buChar char="ü"/>
            </a:pPr>
            <a:endParaRPr lang="en-US" sz="2600" dirty="0"/>
          </a:p>
        </p:txBody>
      </p:sp>
    </p:spTree>
    <p:extLst>
      <p:ext uri="{BB962C8B-B14F-4D97-AF65-F5344CB8AC3E}">
        <p14:creationId xmlns:p14="http://schemas.microsoft.com/office/powerpoint/2010/main" val="29001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784A1-9CF9-564A-90DB-A122948BE2F6}"/>
              </a:ext>
            </a:extLst>
          </p:cNvPr>
          <p:cNvSpPr>
            <a:spLocks noGrp="1"/>
          </p:cNvSpPr>
          <p:nvPr>
            <p:ph type="title"/>
          </p:nvPr>
        </p:nvSpPr>
        <p:spPr/>
        <p:txBody>
          <a:bodyPr/>
          <a:lstStyle/>
          <a:p>
            <a:r>
              <a:rPr lang="en-US" b="1" dirty="0"/>
              <a:t>Data Collection and Cleaning </a:t>
            </a:r>
            <a:endParaRPr lang="en-US" dirty="0"/>
          </a:p>
        </p:txBody>
      </p:sp>
      <p:sp>
        <p:nvSpPr>
          <p:cNvPr id="3" name="Content Placeholder 2">
            <a:extLst>
              <a:ext uri="{FF2B5EF4-FFF2-40B4-BE49-F238E27FC236}">
                <a16:creationId xmlns:a16="http://schemas.microsoft.com/office/drawing/2014/main" id="{4EC7FB94-4ECF-4142-9F09-B25ED7280EDA}"/>
              </a:ext>
            </a:extLst>
          </p:cNvPr>
          <p:cNvSpPr>
            <a:spLocks noGrp="1"/>
          </p:cNvSpPr>
          <p:nvPr>
            <p:ph idx="1"/>
          </p:nvPr>
        </p:nvSpPr>
        <p:spPr>
          <a:xfrm>
            <a:off x="680321" y="2336872"/>
            <a:ext cx="9613861" cy="4129241"/>
          </a:xfrm>
        </p:spPr>
        <p:txBody>
          <a:bodyPr>
            <a:normAutofit fontScale="77500" lnSpcReduction="20000"/>
          </a:bodyPr>
          <a:lstStyle/>
          <a:p>
            <a:pPr algn="r">
              <a:buFont typeface="Wingdings" pitchFamily="2" charset="2"/>
              <a:buChar char="ü"/>
            </a:pPr>
            <a:r>
              <a:rPr lang="en-US" dirty="0"/>
              <a:t>Most data and information about the City of Novi can be found in the City of Novi Open Data Center: </a:t>
            </a:r>
          </a:p>
          <a:p>
            <a:pPr marL="0" indent="0" algn="r">
              <a:buNone/>
            </a:pPr>
            <a:r>
              <a:rPr lang="en-US" dirty="0"/>
              <a:t> </a:t>
            </a:r>
            <a:r>
              <a:rPr lang="en-US" dirty="0">
                <a:hlinkClick r:id="rId2"/>
              </a:rPr>
              <a:t>https://www.opendatanetwork.com/entity/1600000US2659440/Novi_MI/</a:t>
            </a:r>
            <a:endParaRPr lang="en-US" dirty="0"/>
          </a:p>
          <a:p>
            <a:pPr marL="0" indent="0" algn="r">
              <a:buNone/>
            </a:pPr>
            <a:r>
              <a:rPr lang="en-US" dirty="0"/>
              <a:t> </a:t>
            </a:r>
          </a:p>
          <a:p>
            <a:pPr algn="r">
              <a:buFont typeface="Wingdings" pitchFamily="2" charset="2"/>
              <a:buChar char="ü"/>
            </a:pPr>
            <a:r>
              <a:rPr lang="en-US" dirty="0"/>
              <a:t>Use Beautiful Soup to pull data out of HTML and XML files, and parsed data to </a:t>
            </a:r>
          </a:p>
          <a:p>
            <a:pPr marL="0" indent="0" algn="r">
              <a:buNone/>
            </a:pPr>
            <a:r>
              <a:rPr lang="en-US" dirty="0"/>
              <a:t>find ways of navigating and searching the useful information.</a:t>
            </a:r>
          </a:p>
          <a:p>
            <a:pPr marL="0" indent="0" algn="r">
              <a:buNone/>
            </a:pPr>
            <a:r>
              <a:rPr lang="en-US" dirty="0"/>
              <a:t> </a:t>
            </a:r>
          </a:p>
          <a:p>
            <a:pPr algn="r">
              <a:buFont typeface="Wingdings" pitchFamily="2" charset="2"/>
              <a:buChar char="ü"/>
            </a:pPr>
            <a:r>
              <a:rPr lang="en-US" dirty="0"/>
              <a:t>Use json library to convert parsed data into lists or dictionaries</a:t>
            </a:r>
          </a:p>
          <a:p>
            <a:pPr marL="0" indent="0" algn="r">
              <a:buNone/>
            </a:pPr>
            <a:r>
              <a:rPr lang="en-US" dirty="0"/>
              <a:t> </a:t>
            </a:r>
          </a:p>
          <a:p>
            <a:pPr algn="r">
              <a:buFont typeface="Wingdings" pitchFamily="2" charset="2"/>
              <a:buChar char="ü"/>
            </a:pPr>
            <a:r>
              <a:rPr lang="en-US" dirty="0"/>
              <a:t>Combine all related lists and dictionaries into </a:t>
            </a:r>
          </a:p>
          <a:p>
            <a:pPr marL="0" indent="0" algn="r">
              <a:buNone/>
            </a:pPr>
            <a:r>
              <a:rPr lang="en-US" dirty="0"/>
              <a:t>different </a:t>
            </a:r>
            <a:r>
              <a:rPr lang="en-US" dirty="0" err="1"/>
              <a:t>DataFrame</a:t>
            </a:r>
            <a:r>
              <a:rPr lang="en-US" dirty="0"/>
              <a:t> by using Pandas library.</a:t>
            </a:r>
          </a:p>
          <a:p>
            <a:pPr marL="0" indent="0" algn="r">
              <a:buNone/>
            </a:pPr>
            <a:r>
              <a:rPr lang="en-US" dirty="0"/>
              <a:t> </a:t>
            </a:r>
          </a:p>
          <a:p>
            <a:pPr algn="r">
              <a:buFont typeface="Wingdings" pitchFamily="2" charset="2"/>
              <a:buChar char="ü"/>
            </a:pPr>
            <a:r>
              <a:rPr lang="en-US" dirty="0"/>
              <a:t>Drop all missing values in the </a:t>
            </a:r>
            <a:r>
              <a:rPr lang="en-US" dirty="0" err="1"/>
              <a:t>DataFrame</a:t>
            </a:r>
            <a:r>
              <a:rPr lang="en-US" dirty="0"/>
              <a:t> and reorganize some </a:t>
            </a:r>
            <a:r>
              <a:rPr lang="en-US" dirty="0" err="1"/>
              <a:t>DataFrame</a:t>
            </a:r>
            <a:r>
              <a:rPr lang="en-US" dirty="0"/>
              <a:t> </a:t>
            </a:r>
          </a:p>
          <a:p>
            <a:pPr algn="r">
              <a:buFont typeface="Wingdings" pitchFamily="2" charset="2"/>
              <a:buChar char="ü"/>
            </a:pPr>
            <a:endParaRPr lang="en-US" dirty="0"/>
          </a:p>
        </p:txBody>
      </p:sp>
    </p:spTree>
    <p:extLst>
      <p:ext uri="{BB962C8B-B14F-4D97-AF65-F5344CB8AC3E}">
        <p14:creationId xmlns:p14="http://schemas.microsoft.com/office/powerpoint/2010/main" val="950162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48A0-227D-3643-864D-E987E3B31386}"/>
              </a:ext>
            </a:extLst>
          </p:cNvPr>
          <p:cNvSpPr>
            <a:spLocks noGrp="1"/>
          </p:cNvSpPr>
          <p:nvPr>
            <p:ph type="title"/>
          </p:nvPr>
        </p:nvSpPr>
        <p:spPr/>
        <p:txBody>
          <a:bodyPr>
            <a:normAutofit/>
          </a:bodyPr>
          <a:lstStyle/>
          <a:p>
            <a:r>
              <a:rPr lang="en-US" b="1" dirty="0"/>
              <a:t>Population Increases Continuously While the City Is Growing </a:t>
            </a:r>
            <a:endParaRPr lang="en-US" dirty="0"/>
          </a:p>
        </p:txBody>
      </p:sp>
      <p:pic>
        <p:nvPicPr>
          <p:cNvPr id="5" name="Content Placeholder 4">
            <a:extLst>
              <a:ext uri="{FF2B5EF4-FFF2-40B4-BE49-F238E27FC236}">
                <a16:creationId xmlns:a16="http://schemas.microsoft.com/office/drawing/2014/main" id="{6324E97D-3502-FC40-AFB1-4FBF5561D39D}"/>
              </a:ext>
            </a:extLst>
          </p:cNvPr>
          <p:cNvPicPr>
            <a:picLocks noGrp="1" noChangeAspect="1"/>
          </p:cNvPicPr>
          <p:nvPr>
            <p:ph idx="1"/>
          </p:nvPr>
        </p:nvPicPr>
        <p:blipFill>
          <a:blip r:embed="rId2"/>
          <a:stretch>
            <a:fillRect/>
          </a:stretch>
        </p:blipFill>
        <p:spPr>
          <a:xfrm>
            <a:off x="808162" y="2402114"/>
            <a:ext cx="9486020" cy="3598863"/>
          </a:xfrm>
        </p:spPr>
      </p:pic>
    </p:spTree>
    <p:extLst>
      <p:ext uri="{BB962C8B-B14F-4D97-AF65-F5344CB8AC3E}">
        <p14:creationId xmlns:p14="http://schemas.microsoft.com/office/powerpoint/2010/main" val="1124575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D557-56DF-4E49-AA6A-04CAD2E99E35}"/>
              </a:ext>
            </a:extLst>
          </p:cNvPr>
          <p:cNvSpPr>
            <a:spLocks noGrp="1"/>
          </p:cNvSpPr>
          <p:nvPr>
            <p:ph type="title"/>
          </p:nvPr>
        </p:nvSpPr>
        <p:spPr/>
        <p:txBody>
          <a:bodyPr>
            <a:normAutofit/>
          </a:bodyPr>
          <a:lstStyle/>
          <a:p>
            <a:r>
              <a:rPr lang="en-US" b="1" dirty="0"/>
              <a:t>More People with High Income and Education Move to Novi </a:t>
            </a:r>
            <a:endParaRPr lang="en-US" dirty="0"/>
          </a:p>
        </p:txBody>
      </p:sp>
      <p:pic>
        <p:nvPicPr>
          <p:cNvPr id="5" name="Content Placeholder 4">
            <a:extLst>
              <a:ext uri="{FF2B5EF4-FFF2-40B4-BE49-F238E27FC236}">
                <a16:creationId xmlns:a16="http://schemas.microsoft.com/office/drawing/2014/main" id="{AEAD9207-F65A-A44A-9C1E-8B13D56CDC32}"/>
              </a:ext>
            </a:extLst>
          </p:cNvPr>
          <p:cNvPicPr>
            <a:picLocks noGrp="1" noChangeAspect="1"/>
          </p:cNvPicPr>
          <p:nvPr>
            <p:ph idx="1"/>
          </p:nvPr>
        </p:nvPicPr>
        <p:blipFill>
          <a:blip r:embed="rId2"/>
          <a:stretch>
            <a:fillRect/>
          </a:stretch>
        </p:blipFill>
        <p:spPr>
          <a:xfrm>
            <a:off x="1552221" y="2347686"/>
            <a:ext cx="7861215" cy="3955143"/>
          </a:xfrm>
        </p:spPr>
      </p:pic>
    </p:spTree>
    <p:extLst>
      <p:ext uri="{BB962C8B-B14F-4D97-AF65-F5344CB8AC3E}">
        <p14:creationId xmlns:p14="http://schemas.microsoft.com/office/powerpoint/2010/main" val="235660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B2182-3F38-FD41-A8ED-84113B95F1FB}"/>
              </a:ext>
            </a:extLst>
          </p:cNvPr>
          <p:cNvSpPr>
            <a:spLocks noGrp="1"/>
          </p:cNvSpPr>
          <p:nvPr>
            <p:ph type="title"/>
          </p:nvPr>
        </p:nvSpPr>
        <p:spPr/>
        <p:txBody>
          <a:bodyPr/>
          <a:lstStyle/>
          <a:p>
            <a:r>
              <a:rPr lang="en-US" b="1" dirty="0"/>
              <a:t>City Debt VS. Revenue </a:t>
            </a:r>
            <a:endParaRPr lang="en-US" dirty="0"/>
          </a:p>
        </p:txBody>
      </p:sp>
      <p:sp>
        <p:nvSpPr>
          <p:cNvPr id="3" name="Content Placeholder 2">
            <a:extLst>
              <a:ext uri="{FF2B5EF4-FFF2-40B4-BE49-F238E27FC236}">
                <a16:creationId xmlns:a16="http://schemas.microsoft.com/office/drawing/2014/main" id="{0C4FF2A2-5C82-5C44-A694-0D7B9357F524}"/>
              </a:ext>
            </a:extLst>
          </p:cNvPr>
          <p:cNvSpPr>
            <a:spLocks noGrp="1"/>
          </p:cNvSpPr>
          <p:nvPr>
            <p:ph idx="1"/>
          </p:nvPr>
        </p:nvSpPr>
        <p:spPr>
          <a:xfrm>
            <a:off x="680321" y="2336872"/>
            <a:ext cx="9613861" cy="4140128"/>
          </a:xfrm>
        </p:spPr>
        <p:txBody>
          <a:bodyPr>
            <a:normAutofit fontScale="70000" lnSpcReduction="20000"/>
          </a:bodyPr>
          <a:lstStyle/>
          <a:p>
            <a:pPr algn="r">
              <a:buFont typeface="Wingdings" pitchFamily="2" charset="2"/>
              <a:buChar char="ü"/>
            </a:pPr>
            <a:r>
              <a:rPr lang="en-US" dirty="0"/>
              <a:t>Debt refers to the total amount of outstanding dollars owed by a government entity.</a:t>
            </a:r>
          </a:p>
          <a:p>
            <a:pPr algn="r">
              <a:buFont typeface="Wingdings" pitchFamily="2" charset="2"/>
              <a:buChar char="ü"/>
            </a:pPr>
            <a:endParaRPr lang="en-US" dirty="0"/>
          </a:p>
          <a:p>
            <a:pPr algn="r">
              <a:buFont typeface="Wingdings" pitchFamily="2" charset="2"/>
              <a:buChar char="ü"/>
            </a:pPr>
            <a:r>
              <a:rPr lang="en-US" dirty="0"/>
              <a:t>Debt Per Capita is the amount of outstanding debt per resident.</a:t>
            </a:r>
          </a:p>
          <a:p>
            <a:pPr marL="0" indent="0" algn="r">
              <a:buNone/>
            </a:pPr>
            <a:r>
              <a:rPr lang="en-US" dirty="0"/>
              <a:t> </a:t>
            </a:r>
          </a:p>
          <a:p>
            <a:pPr algn="r">
              <a:buFont typeface="Wingdings" pitchFamily="2" charset="2"/>
              <a:buChar char="ü"/>
            </a:pPr>
            <a:r>
              <a:rPr lang="en-US" dirty="0"/>
              <a:t>Long Term Debt is the unmatured principal of bonds, or other forms of </a:t>
            </a:r>
          </a:p>
          <a:p>
            <a:pPr marL="0" indent="0" algn="r">
              <a:buNone/>
            </a:pPr>
            <a:r>
              <a:rPr lang="en-US" dirty="0"/>
              <a:t>noncurrent or long-term obligation indebtedness.</a:t>
            </a:r>
          </a:p>
          <a:p>
            <a:pPr algn="r">
              <a:buFont typeface="Wingdings" pitchFamily="2" charset="2"/>
              <a:buChar char="ü"/>
            </a:pPr>
            <a:endParaRPr lang="en-US" dirty="0"/>
          </a:p>
          <a:p>
            <a:pPr algn="r">
              <a:buFont typeface="Wingdings" pitchFamily="2" charset="2"/>
              <a:buChar char="ü"/>
            </a:pPr>
            <a:r>
              <a:rPr lang="en-US" dirty="0"/>
              <a:t>Debt Service Ratio is the percentage of annual revenues committed to paying back debts.</a:t>
            </a:r>
          </a:p>
          <a:p>
            <a:pPr algn="r">
              <a:buFont typeface="Wingdings" pitchFamily="2" charset="2"/>
              <a:buChar char="ü"/>
            </a:pPr>
            <a:endParaRPr lang="en-US" dirty="0"/>
          </a:p>
          <a:p>
            <a:pPr algn="r">
              <a:buFont typeface="Wingdings" pitchFamily="2" charset="2"/>
              <a:buChar char="ü"/>
            </a:pPr>
            <a:r>
              <a:rPr lang="en-US" dirty="0"/>
              <a:t>Debt as a Percentage of Taxable Value is the amount of long term debt </a:t>
            </a:r>
          </a:p>
          <a:p>
            <a:pPr marL="0" indent="0" algn="r">
              <a:buNone/>
            </a:pPr>
            <a:r>
              <a:rPr lang="en-US" dirty="0"/>
              <a:t>compared to taxable value.</a:t>
            </a:r>
          </a:p>
          <a:p>
            <a:pPr algn="r">
              <a:buFont typeface="Wingdings" pitchFamily="2" charset="2"/>
              <a:buChar char="ü"/>
            </a:pPr>
            <a:endParaRPr lang="en-US" dirty="0"/>
          </a:p>
          <a:p>
            <a:pPr algn="r">
              <a:buFont typeface="Wingdings" pitchFamily="2" charset="2"/>
              <a:buChar char="ü"/>
            </a:pPr>
            <a:r>
              <a:rPr lang="en-US" dirty="0"/>
              <a:t>Long Term Debt Revenue is the ratio of outstanding long term debts to revenues. </a:t>
            </a:r>
          </a:p>
          <a:p>
            <a:pPr algn="r">
              <a:buFont typeface="Wingdings" pitchFamily="2" charset="2"/>
              <a:buChar char="ü"/>
            </a:pPr>
            <a:endParaRPr lang="en-US" dirty="0"/>
          </a:p>
        </p:txBody>
      </p:sp>
    </p:spTree>
    <p:extLst>
      <p:ext uri="{BB962C8B-B14F-4D97-AF65-F5344CB8AC3E}">
        <p14:creationId xmlns:p14="http://schemas.microsoft.com/office/powerpoint/2010/main" val="419085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01FCB-1A9C-4B44-9BDB-58FF351DBCC6}"/>
              </a:ext>
            </a:extLst>
          </p:cNvPr>
          <p:cNvSpPr>
            <a:spLocks noGrp="1"/>
          </p:cNvSpPr>
          <p:nvPr>
            <p:ph type="title"/>
          </p:nvPr>
        </p:nvSpPr>
        <p:spPr/>
        <p:txBody>
          <a:bodyPr/>
          <a:lstStyle/>
          <a:p>
            <a:r>
              <a:rPr lang="en-US" b="1" dirty="0"/>
              <a:t>City Debt VS. Revenue </a:t>
            </a:r>
            <a:endParaRPr lang="en-US" dirty="0"/>
          </a:p>
        </p:txBody>
      </p:sp>
      <p:pic>
        <p:nvPicPr>
          <p:cNvPr id="1025" name="Picture 1" descr="page7image62736832">
            <a:extLst>
              <a:ext uri="{FF2B5EF4-FFF2-40B4-BE49-F238E27FC236}">
                <a16:creationId xmlns:a16="http://schemas.microsoft.com/office/drawing/2014/main" id="{9850D62F-44C8-2441-AF1E-9471380D0E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7384" y="2612572"/>
            <a:ext cx="9667554" cy="3030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4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B2A1-8FF6-7544-B164-EB0D3C08FA1E}"/>
              </a:ext>
            </a:extLst>
          </p:cNvPr>
          <p:cNvSpPr>
            <a:spLocks noGrp="1"/>
          </p:cNvSpPr>
          <p:nvPr>
            <p:ph type="title"/>
          </p:nvPr>
        </p:nvSpPr>
        <p:spPr/>
        <p:txBody>
          <a:bodyPr/>
          <a:lstStyle/>
          <a:p>
            <a:r>
              <a:rPr lang="en-US" b="1" dirty="0"/>
              <a:t>City Debt VS. Revenue </a:t>
            </a:r>
            <a:endParaRPr lang="en-US" dirty="0"/>
          </a:p>
        </p:txBody>
      </p:sp>
      <p:pic>
        <p:nvPicPr>
          <p:cNvPr id="2049" name="Picture 1" descr="page8image62818960">
            <a:extLst>
              <a:ext uri="{FF2B5EF4-FFF2-40B4-BE49-F238E27FC236}">
                <a16:creationId xmlns:a16="http://schemas.microsoft.com/office/drawing/2014/main" id="{A09B1A52-5D83-814F-A406-9E63B4886D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1" y="2058900"/>
            <a:ext cx="5540828" cy="4568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38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D451E-9088-D941-904D-93E0AB2285F8}"/>
              </a:ext>
            </a:extLst>
          </p:cNvPr>
          <p:cNvSpPr>
            <a:spLocks noGrp="1"/>
          </p:cNvSpPr>
          <p:nvPr>
            <p:ph type="title"/>
          </p:nvPr>
        </p:nvSpPr>
        <p:spPr/>
        <p:txBody>
          <a:bodyPr/>
          <a:lstStyle/>
          <a:p>
            <a:r>
              <a:rPr lang="en-US" b="1" dirty="0"/>
              <a:t>City Debt VS. Revenue </a:t>
            </a:r>
            <a:endParaRPr lang="en-US" dirty="0"/>
          </a:p>
        </p:txBody>
      </p:sp>
      <p:pic>
        <p:nvPicPr>
          <p:cNvPr id="3077" name="Picture 5" descr="page9image62630672">
            <a:extLst>
              <a:ext uri="{FF2B5EF4-FFF2-40B4-BE49-F238E27FC236}">
                <a16:creationId xmlns:a16="http://schemas.microsoft.com/office/drawing/2014/main" id="{0D533634-A8EF-DD47-BF65-A82E318DCC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972" y="2523372"/>
            <a:ext cx="86614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94166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49</TotalTime>
  <Words>598</Words>
  <Application>Microsoft Macintosh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American Typewriter</vt:lpstr>
      <vt:lpstr>Arial</vt:lpstr>
      <vt:lpstr>Trebuchet MS</vt:lpstr>
      <vt:lpstr>Wingdings</vt:lpstr>
      <vt:lpstr>Berlin</vt:lpstr>
      <vt:lpstr>  Neighborhoods in Novi, MI  </vt:lpstr>
      <vt:lpstr>The city of opportunities</vt:lpstr>
      <vt:lpstr>Data Collection and Cleaning </vt:lpstr>
      <vt:lpstr>Population Increases Continuously While the City Is Growing </vt:lpstr>
      <vt:lpstr>More People with High Income and Education Move to Novi </vt:lpstr>
      <vt:lpstr>City Debt VS. Revenue </vt:lpstr>
      <vt:lpstr>City Debt VS. Revenue </vt:lpstr>
      <vt:lpstr>City Debt VS. Revenue </vt:lpstr>
      <vt:lpstr>City Debt VS. Revenue </vt:lpstr>
      <vt:lpstr>Low Crime Incident Rate</vt:lpstr>
      <vt:lpstr>Clustering of Neighborhoods in Novi </vt:lpstr>
      <vt:lpstr>Results</vt:lpstr>
      <vt:lpstr>Discussion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Neighborhoods in Novi, MI  </dc:title>
  <dc:creator>Microsoft Office User</dc:creator>
  <cp:lastModifiedBy>Microsoft Office User</cp:lastModifiedBy>
  <cp:revision>4</cp:revision>
  <dcterms:created xsi:type="dcterms:W3CDTF">2020-06-25T17:28:40Z</dcterms:created>
  <dcterms:modified xsi:type="dcterms:W3CDTF">2020-06-25T18:18:35Z</dcterms:modified>
</cp:coreProperties>
</file>