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8" r:id="rId2"/>
    <p:sldId id="261" r:id="rId3"/>
    <p:sldId id="284" r:id="rId4"/>
    <p:sldId id="286" r:id="rId5"/>
    <p:sldId id="288" r:id="rId6"/>
    <p:sldId id="298" r:id="rId7"/>
    <p:sldId id="291" r:id="rId8"/>
    <p:sldId id="296" r:id="rId9"/>
    <p:sldId id="302" r:id="rId10"/>
    <p:sldId id="293" r:id="rId11"/>
    <p:sldId id="295" r:id="rId12"/>
    <p:sldId id="262" r:id="rId13"/>
    <p:sldId id="299" r:id="rId14"/>
    <p:sldId id="300" r:id="rId15"/>
    <p:sldId id="301" r:id="rId16"/>
  </p:sldIdLst>
  <p:sldSz cx="9144000" cy="5143500" type="screen16x9"/>
  <p:notesSz cx="6858000" cy="9144000"/>
  <p:embeddedFontLst>
    <p:embeddedFont>
      <p:font typeface="Muli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Montserra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DE4683-32F7-4239-B085-B8B2393ADFA7}">
  <a:tblStyle styleId="{ACDE4683-32F7-4239-B085-B8B2393ADF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B0604020202020204" charset="0"/>
                <a:ea typeface="+mn-ea"/>
                <a:cs typeface="+mn-cs"/>
              </a:defRPr>
            </a:pPr>
            <a:r>
              <a:rPr lang="en-GB" sz="1200" b="1" noProof="0" dirty="0" smtClean="0">
                <a:latin typeface="Montserrat" panose="020B0604020202020204" charset="0"/>
              </a:rPr>
              <a:t>Number</a:t>
            </a:r>
            <a:r>
              <a:rPr lang="en-GB" sz="1200" b="1" baseline="0" noProof="0" dirty="0" smtClean="0">
                <a:latin typeface="Montserrat" panose="020B0604020202020204" charset="0"/>
              </a:rPr>
              <a:t> </a:t>
            </a:r>
            <a:r>
              <a:rPr lang="en-GB" sz="1200" b="1" baseline="0" noProof="0" dirty="0" smtClean="0">
                <a:latin typeface="Montserrat" panose="020B0604020202020204" charset="0"/>
              </a:rPr>
              <a:t>of listings and </a:t>
            </a:r>
            <a:r>
              <a:rPr lang="en-GB" sz="1200" b="1" baseline="0" noProof="0" dirty="0" err="1" smtClean="0">
                <a:latin typeface="Montserrat" panose="020B0604020202020204" charset="0"/>
              </a:rPr>
              <a:t>avg</a:t>
            </a:r>
            <a:r>
              <a:rPr lang="en-GB" sz="1200" b="1" baseline="0" noProof="0" dirty="0" smtClean="0">
                <a:latin typeface="Montserrat" panose="020B0604020202020204" charset="0"/>
              </a:rPr>
              <a:t> price per </a:t>
            </a:r>
            <a:r>
              <a:rPr lang="pt-PT" sz="1200" b="1" i="0" u="none" strike="noStrike" baseline="0" dirty="0" err="1" smtClean="0">
                <a:effectLst/>
                <a:latin typeface="Montserrat" panose="020B0604020202020204" charset="0"/>
              </a:rPr>
              <a:t>person</a:t>
            </a:r>
            <a:endParaRPr lang="en-GB" sz="1200" b="1" noProof="0" dirty="0">
              <a:latin typeface="Montserrat" panose="020B0604020202020204" charset="0"/>
            </a:endParaRPr>
          </a:p>
        </c:rich>
      </c:tx>
      <c:layout>
        <c:manualLayout>
          <c:xMode val="edge"/>
          <c:yMode val="edge"/>
          <c:x val="0.30326289795091332"/>
          <c:y val="7.61904761904761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20B0604020202020204" charset="0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Nº of listings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Sheet1!$C$2:$C$23</c:f>
              <c:strCache>
                <c:ptCount val="22"/>
                <c:pt idx="0">
                  <c:v>De Baarsjes - Oud-West</c:v>
                </c:pt>
                <c:pt idx="1">
                  <c:v>De Pijp - Rivierenbuurt</c:v>
                </c:pt>
                <c:pt idx="2">
                  <c:v>Centrum-West</c:v>
                </c:pt>
                <c:pt idx="3">
                  <c:v>Centrum-Oost</c:v>
                </c:pt>
                <c:pt idx="4">
                  <c:v>Westerpark</c:v>
                </c:pt>
                <c:pt idx="5">
                  <c:v>Zuid</c:v>
                </c:pt>
                <c:pt idx="6">
                  <c:v>Oud-Oost</c:v>
                </c:pt>
                <c:pt idx="7">
                  <c:v>Bos en Lommer</c:v>
                </c:pt>
                <c:pt idx="8">
                  <c:v>Oostelijk Havengebied - Indische Buurt</c:v>
                </c:pt>
                <c:pt idx="9">
                  <c:v>Oud-Noord</c:v>
                </c:pt>
                <c:pt idx="10">
                  <c:v>Watergraafsmeer</c:v>
                </c:pt>
                <c:pt idx="11">
                  <c:v>IJburg - Zeeburgereiland</c:v>
                </c:pt>
                <c:pt idx="12">
                  <c:v>Slotervaart</c:v>
                </c:pt>
                <c:pt idx="13">
                  <c:v>Noord-West</c:v>
                </c:pt>
                <c:pt idx="14">
                  <c:v>Noord-Oost</c:v>
                </c:pt>
                <c:pt idx="15">
                  <c:v>Buitenveldert - Zuidas</c:v>
                </c:pt>
                <c:pt idx="16">
                  <c:v>Geuzenveld - Slotermeer</c:v>
                </c:pt>
                <c:pt idx="17">
                  <c:v>De Aker - Nieuw Sloten</c:v>
                </c:pt>
                <c:pt idx="18">
                  <c:v>Osdorp</c:v>
                </c:pt>
                <c:pt idx="19">
                  <c:v>Gaasperdam - Driemond</c:v>
                </c:pt>
                <c:pt idx="20">
                  <c:v>Bijlmer-Centrum</c:v>
                </c:pt>
                <c:pt idx="21">
                  <c:v>Bijlmer-Oost</c:v>
                </c:pt>
              </c:strCache>
            </c:strRef>
          </c:cat>
          <c:val>
            <c:numRef>
              <c:f>Sheet1!$D$2:$D$23</c:f>
              <c:numCache>
                <c:formatCode>#,##0</c:formatCode>
                <c:ptCount val="22"/>
                <c:pt idx="0">
                  <c:v>3383</c:v>
                </c:pt>
                <c:pt idx="1">
                  <c:v>2470</c:v>
                </c:pt>
                <c:pt idx="2">
                  <c:v>2176</c:v>
                </c:pt>
                <c:pt idx="3">
                  <c:v>1732</c:v>
                </c:pt>
                <c:pt idx="4">
                  <c:v>1467</c:v>
                </c:pt>
                <c:pt idx="5">
                  <c:v>1397</c:v>
                </c:pt>
                <c:pt idx="6">
                  <c:v>1321</c:v>
                </c:pt>
                <c:pt idx="7">
                  <c:v>1143</c:v>
                </c:pt>
                <c:pt idx="8">
                  <c:v>968</c:v>
                </c:pt>
                <c:pt idx="9">
                  <c:v>595</c:v>
                </c:pt>
                <c:pt idx="10">
                  <c:v>549</c:v>
                </c:pt>
                <c:pt idx="11">
                  <c:v>467</c:v>
                </c:pt>
                <c:pt idx="12">
                  <c:v>431</c:v>
                </c:pt>
                <c:pt idx="13">
                  <c:v>382</c:v>
                </c:pt>
                <c:pt idx="14">
                  <c:v>291</c:v>
                </c:pt>
                <c:pt idx="15">
                  <c:v>258</c:v>
                </c:pt>
                <c:pt idx="16">
                  <c:v>231</c:v>
                </c:pt>
                <c:pt idx="17">
                  <c:v>154</c:v>
                </c:pt>
                <c:pt idx="18">
                  <c:v>142</c:v>
                </c:pt>
                <c:pt idx="19">
                  <c:v>129</c:v>
                </c:pt>
                <c:pt idx="20">
                  <c:v>112</c:v>
                </c:pt>
                <c:pt idx="21">
                  <c:v>105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88714320"/>
        <c:axId val="2088718128"/>
      </c:barChart>
      <c:lineChart>
        <c:grouping val="standard"/>
        <c:varyColors val="0"/>
        <c:ser>
          <c:idx val="1"/>
          <c:order val="1"/>
          <c:tx>
            <c:strRef>
              <c:f>Sheet1!$E$1</c:f>
              <c:strCache>
                <c:ptCount val="1"/>
                <c:pt idx="0">
                  <c:v>Avg price/night per person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Sheet1!$C$2:$C$23</c:f>
              <c:strCache>
                <c:ptCount val="22"/>
                <c:pt idx="0">
                  <c:v>De Baarsjes - Oud-West</c:v>
                </c:pt>
                <c:pt idx="1">
                  <c:v>De Pijp - Rivierenbuurt</c:v>
                </c:pt>
                <c:pt idx="2">
                  <c:v>Centrum-West</c:v>
                </c:pt>
                <c:pt idx="3">
                  <c:v>Centrum-Oost</c:v>
                </c:pt>
                <c:pt idx="4">
                  <c:v>Westerpark</c:v>
                </c:pt>
                <c:pt idx="5">
                  <c:v>Zuid</c:v>
                </c:pt>
                <c:pt idx="6">
                  <c:v>Oud-Oost</c:v>
                </c:pt>
                <c:pt idx="7">
                  <c:v>Bos en Lommer</c:v>
                </c:pt>
                <c:pt idx="8">
                  <c:v>Oostelijk Havengebied - Indische Buurt</c:v>
                </c:pt>
                <c:pt idx="9">
                  <c:v>Oud-Noord</c:v>
                </c:pt>
                <c:pt idx="10">
                  <c:v>Watergraafsmeer</c:v>
                </c:pt>
                <c:pt idx="11">
                  <c:v>IJburg - Zeeburgereiland</c:v>
                </c:pt>
                <c:pt idx="12">
                  <c:v>Slotervaart</c:v>
                </c:pt>
                <c:pt idx="13">
                  <c:v>Noord-West</c:v>
                </c:pt>
                <c:pt idx="14">
                  <c:v>Noord-Oost</c:v>
                </c:pt>
                <c:pt idx="15">
                  <c:v>Buitenveldert - Zuidas</c:v>
                </c:pt>
                <c:pt idx="16">
                  <c:v>Geuzenveld - Slotermeer</c:v>
                </c:pt>
                <c:pt idx="17">
                  <c:v>De Aker - Nieuw Sloten</c:v>
                </c:pt>
                <c:pt idx="18">
                  <c:v>Osdorp</c:v>
                </c:pt>
                <c:pt idx="19">
                  <c:v>Gaasperdam - Driemond</c:v>
                </c:pt>
                <c:pt idx="20">
                  <c:v>Bijlmer-Centrum</c:v>
                </c:pt>
                <c:pt idx="21">
                  <c:v>Bijlmer-Oost</c:v>
                </c:pt>
              </c:strCache>
            </c:strRef>
          </c:cat>
          <c:val>
            <c:numRef>
              <c:f>Sheet1!$E$2:$E$23</c:f>
              <c:numCache>
                <c:formatCode>0.0</c:formatCode>
                <c:ptCount val="22"/>
                <c:pt idx="0">
                  <c:v>51.182651999999997</c:v>
                </c:pt>
                <c:pt idx="1">
                  <c:v>54.406047000000001</c:v>
                </c:pt>
                <c:pt idx="2">
                  <c:v>66.185457</c:v>
                </c:pt>
                <c:pt idx="3">
                  <c:v>60.683343999999998</c:v>
                </c:pt>
                <c:pt idx="4">
                  <c:v>53.385871999999999</c:v>
                </c:pt>
                <c:pt idx="5">
                  <c:v>56.689107999999997</c:v>
                </c:pt>
                <c:pt idx="6">
                  <c:v>51.095604000000002</c:v>
                </c:pt>
                <c:pt idx="7">
                  <c:v>44.615940999999999</c:v>
                </c:pt>
                <c:pt idx="8">
                  <c:v>48.073075000000003</c:v>
                </c:pt>
                <c:pt idx="9">
                  <c:v>43.415281999999998</c:v>
                </c:pt>
                <c:pt idx="10">
                  <c:v>43.064475999999999</c:v>
                </c:pt>
                <c:pt idx="11">
                  <c:v>39.468308999999998</c:v>
                </c:pt>
                <c:pt idx="12">
                  <c:v>38.903258000000001</c:v>
                </c:pt>
                <c:pt idx="13">
                  <c:v>36.486539</c:v>
                </c:pt>
                <c:pt idx="14">
                  <c:v>35.051350999999997</c:v>
                </c:pt>
                <c:pt idx="15">
                  <c:v>44.591101999999999</c:v>
                </c:pt>
                <c:pt idx="16">
                  <c:v>39.542783999999997</c:v>
                </c:pt>
                <c:pt idx="17">
                  <c:v>39.381362000000003</c:v>
                </c:pt>
                <c:pt idx="18">
                  <c:v>36.080295</c:v>
                </c:pt>
                <c:pt idx="19">
                  <c:v>35.105004999999998</c:v>
                </c:pt>
                <c:pt idx="20">
                  <c:v>31.592254000000001</c:v>
                </c:pt>
                <c:pt idx="21">
                  <c:v>29.257439999999999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8703984"/>
        <c:axId val="2088711056"/>
      </c:lineChart>
      <c:catAx>
        <c:axId val="2088714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088718128"/>
        <c:crosses val="autoZero"/>
        <c:auto val="1"/>
        <c:lblAlgn val="ctr"/>
        <c:lblOffset val="100"/>
        <c:noMultiLvlLbl val="0"/>
      </c:catAx>
      <c:valAx>
        <c:axId val="208871812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088714320"/>
        <c:crosses val="autoZero"/>
        <c:crossBetween val="between"/>
      </c:valAx>
      <c:valAx>
        <c:axId val="2088711056"/>
        <c:scaling>
          <c:orientation val="minMax"/>
        </c:scaling>
        <c:delete val="0"/>
        <c:axPos val="r"/>
        <c:numFmt formatCode="0.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088703984"/>
        <c:crosses val="max"/>
        <c:crossBetween val="between"/>
      </c:valAx>
      <c:catAx>
        <c:axId val="20887039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887110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20B0604020202020204" charset="0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000" noProof="0" dirty="0" err="1" smtClean="0">
                <a:latin typeface="Montserrat" panose="020B0604020202020204" charset="0"/>
              </a:rPr>
              <a:t>Avg</a:t>
            </a:r>
            <a:r>
              <a:rPr lang="en-GB" sz="1000" noProof="0" dirty="0" smtClean="0">
                <a:latin typeface="Montserrat" panose="020B0604020202020204" charset="0"/>
              </a:rPr>
              <a:t> number of venues within the radius</a:t>
            </a:r>
            <a:r>
              <a:rPr lang="en-GB" sz="1000" baseline="0" noProof="0" dirty="0">
                <a:latin typeface="Montserrat" panose="020B0604020202020204" charset="0"/>
              </a:rPr>
              <a:t> </a:t>
            </a:r>
            <a:endParaRPr lang="en-GB" sz="1000" baseline="0" noProof="0" dirty="0" smtClean="0">
              <a:latin typeface="Montserrat" panose="020B0604020202020204" charset="0"/>
            </a:endParaRPr>
          </a:p>
          <a:p>
            <a:pPr>
              <a:defRPr/>
            </a:pPr>
            <a:r>
              <a:rPr lang="en-GB" sz="1000" baseline="0" noProof="0" dirty="0" smtClean="0">
                <a:latin typeface="Montserrat" panose="020B0604020202020204" charset="0"/>
              </a:rPr>
              <a:t>per neighbourhood</a:t>
            </a:r>
            <a:endParaRPr lang="en-GB" sz="1000" noProof="0" dirty="0" smtClean="0">
              <a:latin typeface="Montserrat" panose="020B060402020202020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6.7922193034477385E-2"/>
          <c:y val="0.23004281480052954"/>
          <c:w val="0.86415561393104523"/>
          <c:h val="0.493418722621192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Sheet1!$D$35</c:f>
              <c:strCache>
                <c:ptCount val="1"/>
                <c:pt idx="0">
                  <c:v>Restaurants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Sheet1!$C$36:$C$39</c:f>
              <c:strCache>
                <c:ptCount val="4"/>
                <c:pt idx="0">
                  <c:v>Centrum-Oost</c:v>
                </c:pt>
                <c:pt idx="1">
                  <c:v>Zuid</c:v>
                </c:pt>
                <c:pt idx="2">
                  <c:v>Buitenveldert - Zuidas</c:v>
                </c:pt>
                <c:pt idx="3">
                  <c:v>Noord-West</c:v>
                </c:pt>
              </c:strCache>
            </c:strRef>
          </c:cat>
          <c:val>
            <c:numRef>
              <c:f>Sheet1!$D$36:$D$39</c:f>
              <c:numCache>
                <c:formatCode>General</c:formatCode>
                <c:ptCount val="4"/>
                <c:pt idx="0">
                  <c:v>26.6</c:v>
                </c:pt>
                <c:pt idx="1">
                  <c:v>14.2</c:v>
                </c:pt>
                <c:pt idx="2">
                  <c:v>4</c:v>
                </c:pt>
                <c:pt idx="3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Sheet1!$E$35</c:f>
              <c:strCache>
                <c:ptCount val="1"/>
                <c:pt idx="0">
                  <c:v>Nightlife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Sheet1!$C$36:$C$39</c:f>
              <c:strCache>
                <c:ptCount val="4"/>
                <c:pt idx="0">
                  <c:v>Centrum-Oost</c:v>
                </c:pt>
                <c:pt idx="1">
                  <c:v>Zuid</c:v>
                </c:pt>
                <c:pt idx="2">
                  <c:v>Buitenveldert - Zuidas</c:v>
                </c:pt>
                <c:pt idx="3">
                  <c:v>Noord-West</c:v>
                </c:pt>
              </c:strCache>
            </c:strRef>
          </c:cat>
          <c:val>
            <c:numRef>
              <c:f>Sheet1!$E$36:$E$39</c:f>
              <c:numCache>
                <c:formatCode>General</c:formatCode>
                <c:ptCount val="4"/>
                <c:pt idx="0">
                  <c:v>14.3</c:v>
                </c:pt>
                <c:pt idx="1">
                  <c:v>3.1</c:v>
                </c:pt>
                <c:pt idx="2">
                  <c:v>0.3</c:v>
                </c:pt>
                <c:pt idx="3">
                  <c:v>0.04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08282144"/>
        <c:axId val="208277248"/>
      </c:barChart>
      <c:lineChart>
        <c:grouping val="standard"/>
        <c:varyColors val="0"/>
        <c:ser>
          <c:idx val="2"/>
          <c:order val="2"/>
          <c:tx>
            <c:strRef>
              <c:f>Sheet1!$F$35</c:f>
              <c:strCache>
                <c:ptCount val="1"/>
                <c:pt idx="0">
                  <c:v>Average price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Sheet1!$C$36:$C$39</c:f>
              <c:strCache>
                <c:ptCount val="4"/>
                <c:pt idx="0">
                  <c:v>Centrum-Oost</c:v>
                </c:pt>
                <c:pt idx="1">
                  <c:v>Zuid</c:v>
                </c:pt>
                <c:pt idx="2">
                  <c:v>Buitenveldert - Zuidas</c:v>
                </c:pt>
                <c:pt idx="3">
                  <c:v>Noord-West</c:v>
                </c:pt>
              </c:strCache>
            </c:strRef>
          </c:cat>
          <c:val>
            <c:numRef>
              <c:f>Sheet1!$F$36:$F$39</c:f>
              <c:numCache>
                <c:formatCode>General</c:formatCode>
                <c:ptCount val="4"/>
                <c:pt idx="0">
                  <c:v>60.7</c:v>
                </c:pt>
                <c:pt idx="1">
                  <c:v>56.7</c:v>
                </c:pt>
                <c:pt idx="2">
                  <c:v>44.6</c:v>
                </c:pt>
                <c:pt idx="3">
                  <c:v>36.5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285952"/>
        <c:axId val="208290848"/>
      </c:lineChart>
      <c:catAx>
        <c:axId val="208282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08277248"/>
        <c:crosses val="autoZero"/>
        <c:auto val="1"/>
        <c:lblAlgn val="ctr"/>
        <c:lblOffset val="100"/>
        <c:noMultiLvlLbl val="0"/>
      </c:catAx>
      <c:valAx>
        <c:axId val="208277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08282144"/>
        <c:crosses val="autoZero"/>
        <c:crossBetween val="between"/>
      </c:valAx>
      <c:valAx>
        <c:axId val="20829084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08285952"/>
        <c:crosses val="max"/>
        <c:crossBetween val="between"/>
      </c:valAx>
      <c:catAx>
        <c:axId val="2082859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82908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00127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7460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125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596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60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269756" y="878980"/>
            <a:ext cx="8628094" cy="4010939"/>
            <a:chOff x="4707810" y="1200808"/>
            <a:chExt cx="11423400" cy="5310392"/>
          </a:xfrm>
        </p:grpSpPr>
        <p:sp>
          <p:nvSpPr>
            <p:cNvPr id="46" name="Google Shape;46;p7"/>
            <p:cNvSpPr/>
            <p:nvPr/>
          </p:nvSpPr>
          <p:spPr>
            <a:xfrm rot="10800000">
              <a:off x="4707810" y="1200808"/>
              <a:ext cx="11423400" cy="5310300"/>
            </a:xfrm>
            <a:prstGeom prst="snip1Rect">
              <a:avLst>
                <a:gd name="adj" fmla="val 15837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dist="95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 rot="10800000">
              <a:off x="4707825" y="5666400"/>
              <a:ext cx="844800" cy="8448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 rot="10800000" flipH="1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557475" y="1157300"/>
            <a:ext cx="8043600" cy="3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❏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❏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❏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❏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2"/>
          <p:cNvGrpSpPr/>
          <p:nvPr/>
        </p:nvGrpSpPr>
        <p:grpSpPr>
          <a:xfrm>
            <a:off x="269756" y="278064"/>
            <a:ext cx="8628094" cy="4611856"/>
            <a:chOff x="4707810" y="405208"/>
            <a:chExt cx="11423400" cy="6105992"/>
          </a:xfrm>
        </p:grpSpPr>
        <p:sp>
          <p:nvSpPr>
            <p:cNvPr id="87" name="Google Shape;87;p12"/>
            <p:cNvSpPr/>
            <p:nvPr/>
          </p:nvSpPr>
          <p:spPr>
            <a:xfrm rot="10800000">
              <a:off x="4707810" y="405208"/>
              <a:ext cx="11423400" cy="6105900"/>
            </a:xfrm>
            <a:prstGeom prst="snip1Rect">
              <a:avLst>
                <a:gd name="adj" fmla="val 13774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dist="95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2"/>
            <p:cNvSpPr/>
            <p:nvPr/>
          </p:nvSpPr>
          <p:spPr>
            <a:xfrm rot="10800000">
              <a:off x="4707825" y="5666400"/>
              <a:ext cx="844800" cy="8448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2"/>
            <p:cNvSpPr/>
            <p:nvPr/>
          </p:nvSpPr>
          <p:spPr>
            <a:xfrm rot="10800000" flipH="1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7325" y="1157306"/>
            <a:ext cx="7642800" cy="3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Muli"/>
              <a:buChar char="▪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Muli"/>
              <a:buChar char="▪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Muli"/>
              <a:buChar char="▪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37325" y="4262913"/>
            <a:ext cx="4644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8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740925" y="876384"/>
            <a:ext cx="69723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11111"/>
              </a:buClr>
              <a:buSzPts val="4000"/>
            </a:pPr>
            <a:r>
              <a:rPr lang="en-GB" sz="3600" b="1" dirty="0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rPr>
              <a:t>The Amsterdam Project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Montserrat" panose="020B0604020202020204" charset="0"/>
                <a:cs typeface="Calibri" panose="020F0502020204030204" pitchFamily="34" charset="0"/>
              </a:rPr>
              <a:t>Short-term rentals in </a:t>
            </a:r>
            <a:r>
              <a:rPr lang="en-GB" sz="2000" dirty="0">
                <a:solidFill>
                  <a:schemeClr val="tx1"/>
                </a:solidFill>
                <a:latin typeface="Montserrat" panose="020B0604020202020204" charset="0"/>
                <a:cs typeface="Calibri" panose="020F0502020204030204" pitchFamily="34" charset="0"/>
              </a:rPr>
              <a:t>Amsterdam</a:t>
            </a:r>
            <a:r>
              <a:rPr lang="en-GB" sz="1600" dirty="0">
                <a:solidFill>
                  <a:schemeClr val="tx1"/>
                </a:solidFill>
                <a:latin typeface="Montserrat" panose="020B0604020202020204" charset="0"/>
                <a:cs typeface="Calibri" panose="020F0502020204030204" pitchFamily="34" charset="0"/>
              </a:rPr>
              <a:t/>
            </a:r>
            <a:br>
              <a:rPr lang="en-GB" sz="1600" dirty="0">
                <a:solidFill>
                  <a:schemeClr val="tx1"/>
                </a:solidFill>
                <a:latin typeface="Montserrat" panose="020B0604020202020204" charset="0"/>
                <a:cs typeface="Calibri" panose="020F050202020403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Montserrat" panose="020B0604020202020204" charset="0"/>
                <a:cs typeface="Calibri" panose="020F0502020204030204" pitchFamily="34" charset="0"/>
              </a:rPr>
              <a:t/>
            </a:r>
            <a:br>
              <a:rPr lang="en-GB" sz="1600" dirty="0">
                <a:solidFill>
                  <a:schemeClr val="tx1"/>
                </a:solidFill>
                <a:latin typeface="Montserrat" panose="020B0604020202020204" charset="0"/>
                <a:cs typeface="Calibri" panose="020F0502020204030204" pitchFamily="34" charset="0"/>
              </a:rPr>
            </a:br>
            <a:endParaRPr lang="en-GB" sz="1600" dirty="0" smtClean="0">
              <a:solidFill>
                <a:schemeClr val="tx1"/>
              </a:solidFill>
              <a:latin typeface="Montserrat" panose="020B0604020202020204" charset="0"/>
              <a:cs typeface="Calibri" panose="020F0502020204030204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Montserrat" panose="020B0604020202020204" charset="0"/>
              <a:cs typeface="Calibri" panose="020F0502020204030204" pitchFamily="34" charset="0"/>
            </a:endParaRPr>
          </a:p>
          <a:p>
            <a:r>
              <a:rPr lang="en-GB" sz="1800" b="1" dirty="0" smtClean="0">
                <a:solidFill>
                  <a:schemeClr val="tx1"/>
                </a:solidFill>
                <a:latin typeface="Montserrat" panose="020B0604020202020204" charset="0"/>
                <a:cs typeface="Calibri" panose="020F0502020204030204" pitchFamily="34" charset="0"/>
              </a:rPr>
              <a:t>Alessandro </a:t>
            </a:r>
            <a:r>
              <a:rPr lang="en-GB" sz="1800" b="1" dirty="0" err="1" smtClean="0">
                <a:solidFill>
                  <a:schemeClr val="tx1"/>
                </a:solidFill>
                <a:latin typeface="Montserrat" panose="020B0604020202020204" charset="0"/>
                <a:cs typeface="Calibri" panose="020F0502020204030204" pitchFamily="34" charset="0"/>
              </a:rPr>
              <a:t>Mazzoni</a:t>
            </a:r>
            <a:r>
              <a:rPr lang="en-GB" sz="1800" b="1" dirty="0">
                <a:solidFill>
                  <a:schemeClr val="tx1"/>
                </a:solidFill>
                <a:latin typeface="Montserrat" panose="020B0604020202020204" charset="0"/>
                <a:cs typeface="Calibri" panose="020F0502020204030204" pitchFamily="34" charset="0"/>
              </a:rPr>
              <a:t> | </a:t>
            </a:r>
            <a:r>
              <a:rPr lang="en-GB" sz="1800" b="1" dirty="0" err="1" smtClean="0">
                <a:solidFill>
                  <a:schemeClr val="tx1"/>
                </a:solidFill>
                <a:latin typeface="Montserrat" panose="020B0604020202020204" charset="0"/>
                <a:cs typeface="Calibri" panose="020F0502020204030204" pitchFamily="34" charset="0"/>
              </a:rPr>
              <a:t>Katja</a:t>
            </a:r>
            <a:r>
              <a:rPr lang="en-GB" sz="1800" b="1" dirty="0" smtClean="0">
                <a:solidFill>
                  <a:schemeClr val="tx1"/>
                </a:solidFill>
                <a:latin typeface="Montserrat" panose="020B0604020202020204" charset="0"/>
                <a:cs typeface="Calibri" panose="020F0502020204030204" pitchFamily="34" charset="0"/>
              </a:rPr>
              <a:t> </a:t>
            </a:r>
            <a:r>
              <a:rPr lang="en-GB" sz="1800" b="1" dirty="0" err="1" smtClean="0">
                <a:solidFill>
                  <a:schemeClr val="tx1"/>
                </a:solidFill>
                <a:latin typeface="Montserrat" panose="020B0604020202020204" charset="0"/>
                <a:cs typeface="Calibri" panose="020F0502020204030204" pitchFamily="34" charset="0"/>
              </a:rPr>
              <a:t>Galyuk</a:t>
            </a:r>
            <a:r>
              <a:rPr lang="en-GB" sz="1800" b="1" dirty="0" smtClean="0">
                <a:solidFill>
                  <a:schemeClr val="tx1"/>
                </a:solidFill>
                <a:latin typeface="Montserrat" panose="020B0604020202020204" charset="0"/>
                <a:cs typeface="Calibri" panose="020F0502020204030204" pitchFamily="34" charset="0"/>
              </a:rPr>
              <a:t> | Mafalda Fragoso</a:t>
            </a:r>
          </a:p>
          <a:p>
            <a:endParaRPr lang="en-GB" sz="1800" b="1" dirty="0">
              <a:solidFill>
                <a:schemeClr val="tx1"/>
              </a:solidFill>
              <a:latin typeface="Montserrat" panose="020B0604020202020204" charset="0"/>
              <a:cs typeface="Calibri" panose="020F0502020204030204" pitchFamily="34" charset="0"/>
            </a:endParaRPr>
          </a:p>
          <a:p>
            <a:r>
              <a:rPr lang="en-GB" sz="1600" dirty="0" err="1" smtClean="0">
                <a:solidFill>
                  <a:schemeClr val="tx1"/>
                </a:solidFill>
                <a:latin typeface="Montserrat" panose="020B0604020202020204" charset="0"/>
                <a:cs typeface="Calibri" panose="020F0502020204030204" pitchFamily="34" charset="0"/>
              </a:rPr>
              <a:t>Ironhack</a:t>
            </a:r>
            <a:r>
              <a:rPr lang="en-GB" sz="1600" dirty="0" smtClean="0">
                <a:solidFill>
                  <a:schemeClr val="tx1"/>
                </a:solidFill>
                <a:latin typeface="Montserrat" panose="020B0604020202020204" charset="0"/>
                <a:cs typeface="Calibri" panose="020F0502020204030204" pitchFamily="34" charset="0"/>
              </a:rPr>
              <a:t> Data </a:t>
            </a:r>
            <a:r>
              <a:rPr lang="en-GB" sz="1600" dirty="0">
                <a:solidFill>
                  <a:schemeClr val="tx1"/>
                </a:solidFill>
                <a:latin typeface="Montserrat" panose="020B0604020202020204" charset="0"/>
                <a:cs typeface="Calibri" panose="020F0502020204030204" pitchFamily="34" charset="0"/>
              </a:rPr>
              <a:t>Analytics </a:t>
            </a:r>
            <a:r>
              <a:rPr lang="en-GB" sz="1600" dirty="0" smtClean="0">
                <a:solidFill>
                  <a:schemeClr val="tx1"/>
                </a:solidFill>
                <a:latin typeface="Montserrat" panose="020B0604020202020204" charset="0"/>
                <a:cs typeface="Calibri" panose="020F0502020204030204" pitchFamily="34" charset="0"/>
              </a:rPr>
              <a:t>Bootcamp</a:t>
            </a:r>
            <a:r>
              <a:rPr lang="en-GB" sz="1800" dirty="0">
                <a:solidFill>
                  <a:schemeClr val="tx1"/>
                </a:solidFill>
                <a:latin typeface="Montserrat" panose="020B0604020202020204" charset="0"/>
                <a:cs typeface="Calibri" panose="020F0502020204030204" pitchFamily="34" charset="0"/>
              </a:rPr>
              <a:t/>
            </a:r>
            <a:br>
              <a:rPr lang="en-GB" sz="1800" dirty="0">
                <a:solidFill>
                  <a:schemeClr val="tx1"/>
                </a:solidFill>
                <a:latin typeface="Montserrat" panose="020B0604020202020204" charset="0"/>
                <a:cs typeface="Calibri" panose="020F0502020204030204" pitchFamily="34" charset="0"/>
              </a:rPr>
            </a:br>
            <a:r>
              <a:rPr lang="en-GB" sz="1800" dirty="0">
                <a:solidFill>
                  <a:schemeClr val="tx1"/>
                </a:solidFill>
                <a:latin typeface="Montserrat" panose="020B0604020202020204" charset="0"/>
                <a:cs typeface="Calibri" panose="020F0502020204030204" pitchFamily="34" charset="0"/>
              </a:rPr>
              <a:t/>
            </a:r>
            <a:br>
              <a:rPr lang="en-GB" sz="1800" dirty="0">
                <a:solidFill>
                  <a:schemeClr val="tx1"/>
                </a:solidFill>
                <a:latin typeface="Montserrat" panose="020B0604020202020204" charset="0"/>
                <a:cs typeface="Calibri" panose="020F0502020204030204" pitchFamily="34" charset="0"/>
              </a:rPr>
            </a:br>
            <a:r>
              <a:rPr lang="en-GB" sz="1800" dirty="0">
                <a:solidFill>
                  <a:schemeClr val="tx1"/>
                </a:solidFill>
                <a:latin typeface="Montserrat" panose="020B0604020202020204" charset="0"/>
                <a:cs typeface="Calibri" panose="020F0502020204030204" pitchFamily="34" charset="0"/>
              </a:rPr>
              <a:t/>
            </a:r>
            <a:br>
              <a:rPr lang="en-GB" sz="1800" dirty="0">
                <a:solidFill>
                  <a:schemeClr val="tx1"/>
                </a:solidFill>
                <a:latin typeface="Montserrat" panose="020B0604020202020204" charset="0"/>
                <a:cs typeface="Calibri" panose="020F0502020204030204" pitchFamily="34" charset="0"/>
              </a:rPr>
            </a:br>
            <a:r>
              <a:rPr lang="en-GB" dirty="0" smtClean="0">
                <a:solidFill>
                  <a:schemeClr val="tx1"/>
                </a:solidFill>
                <a:latin typeface="Montserrat" panose="020B0604020202020204" charset="0"/>
                <a:cs typeface="Calibri" panose="020F0502020204030204" pitchFamily="34" charset="0"/>
              </a:rPr>
              <a:t>06/03/2020</a:t>
            </a:r>
            <a:endParaRPr lang="en-GB" dirty="0">
              <a:solidFill>
                <a:schemeClr val="tx1"/>
              </a:solidFill>
              <a:latin typeface="Montserrat" panose="020B0604020202020204" charset="0"/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950" b="17877"/>
          <a:stretch/>
        </p:blipFill>
        <p:spPr>
          <a:xfrm>
            <a:off x="7555564" y="381691"/>
            <a:ext cx="1316166" cy="989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Google Shape;135;p19"/>
          <p:cNvSpPr txBox="1">
            <a:spLocks/>
          </p:cNvSpPr>
          <p:nvPr/>
        </p:nvSpPr>
        <p:spPr>
          <a:xfrm>
            <a:off x="740924" y="3188623"/>
            <a:ext cx="7542806" cy="90260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>
              <a:spcBef>
                <a:spcPts val="600"/>
              </a:spcBef>
              <a:buClr>
                <a:schemeClr val="accent1"/>
              </a:buClr>
              <a:buSzPct val="100000"/>
            </a:pPr>
            <a:r>
              <a:rPr lang="en-US" sz="1200" b="1" dirty="0" smtClean="0">
                <a:solidFill>
                  <a:schemeClr val="dk1"/>
                </a:solidFill>
                <a:latin typeface="Montserrat" panose="020B0604020202020204" charset="0"/>
                <a:ea typeface="Muli"/>
                <a:cs typeface="Muli"/>
                <a:sym typeface="Muli"/>
              </a:rPr>
              <a:t>Additional findings</a:t>
            </a:r>
            <a:r>
              <a:rPr lang="en-US" sz="1200" dirty="0">
                <a:solidFill>
                  <a:schemeClr val="dk1"/>
                </a:solidFill>
                <a:latin typeface="Montserrat" panose="020B0604020202020204" charset="0"/>
                <a:ea typeface="Muli"/>
                <a:cs typeface="Muli"/>
                <a:sym typeface="Muli"/>
              </a:rPr>
              <a:t>: </a:t>
            </a:r>
            <a:endParaRPr lang="en-US" sz="1200" dirty="0" smtClean="0">
              <a:solidFill>
                <a:schemeClr val="dk1"/>
              </a:solidFill>
              <a:latin typeface="Montserrat" panose="020B0604020202020204" charset="0"/>
              <a:ea typeface="Muli"/>
              <a:cs typeface="Muli"/>
              <a:sym typeface="Muli"/>
            </a:endParaRPr>
          </a:p>
          <a:p>
            <a:pPr marL="247650" indent="-171450"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dk1"/>
                </a:solidFill>
                <a:latin typeface="Montserrat" panose="020B0604020202020204" charset="0"/>
                <a:ea typeface="Muli"/>
                <a:cs typeface="Muli"/>
                <a:sym typeface="Muli"/>
              </a:rPr>
              <a:t>The </a:t>
            </a:r>
            <a:r>
              <a:rPr lang="en-US" sz="1200" dirty="0" err="1">
                <a:solidFill>
                  <a:schemeClr val="dk1"/>
                </a:solidFill>
                <a:latin typeface="Montserrat" panose="020B0604020202020204" charset="0"/>
                <a:ea typeface="Muli"/>
                <a:cs typeface="Muli"/>
                <a:sym typeface="Muli"/>
              </a:rPr>
              <a:t>neighbourhoods</a:t>
            </a:r>
            <a:r>
              <a:rPr lang="en-US" sz="1200" dirty="0">
                <a:solidFill>
                  <a:schemeClr val="dk1"/>
                </a:solidFill>
                <a:latin typeface="Montserrat" panose="020B0604020202020204" charset="0"/>
                <a:ea typeface="Muli"/>
                <a:cs typeface="Muli"/>
                <a:sym typeface="Muli"/>
              </a:rPr>
              <a:t> with the higher average number of venues nearby have the higher average prices</a:t>
            </a:r>
          </a:p>
        </p:txBody>
      </p:sp>
      <p:sp>
        <p:nvSpPr>
          <p:cNvPr id="4" name="Google Shape;135;p19"/>
          <p:cNvSpPr txBox="1">
            <a:spLocks/>
          </p:cNvSpPr>
          <p:nvPr/>
        </p:nvSpPr>
        <p:spPr>
          <a:xfrm>
            <a:off x="508725" y="386952"/>
            <a:ext cx="8043600" cy="5077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>
              <a:spcBef>
                <a:spcPts val="600"/>
              </a:spcBef>
              <a:buClr>
                <a:srgbClr val="D9D9D9"/>
              </a:buClr>
              <a:buSzPts val="2400"/>
            </a:pPr>
            <a:r>
              <a:rPr lang="en-US" sz="2400" b="1" dirty="0" smtClean="0">
                <a:solidFill>
                  <a:schemeClr val="accent1"/>
                </a:solidFill>
                <a:latin typeface="Montserrat" panose="020B0604020202020204" charset="0"/>
                <a:ea typeface="Muli"/>
                <a:cs typeface="Muli"/>
                <a:sym typeface="Muli"/>
              </a:rPr>
              <a:t>MAIN FINDINGS</a:t>
            </a:r>
            <a:endParaRPr lang="en-US" sz="2400" b="1" dirty="0">
              <a:solidFill>
                <a:schemeClr val="accent1"/>
              </a:solidFill>
              <a:latin typeface="Montserrat" panose="020B0604020202020204" charset="0"/>
              <a:ea typeface="Muli"/>
              <a:cs typeface="Muli"/>
              <a:sym typeface="Muli"/>
            </a:endParaRPr>
          </a:p>
        </p:txBody>
      </p:sp>
      <p:grpSp>
        <p:nvGrpSpPr>
          <p:cNvPr id="5" name="Google Shape;472;p39"/>
          <p:cNvGrpSpPr/>
          <p:nvPr/>
        </p:nvGrpSpPr>
        <p:grpSpPr>
          <a:xfrm>
            <a:off x="3496294" y="465231"/>
            <a:ext cx="215437" cy="351204"/>
            <a:chOff x="6730350" y="2315900"/>
            <a:chExt cx="257700" cy="420100"/>
          </a:xfrm>
          <a:solidFill>
            <a:schemeClr val="accent1"/>
          </a:solidFill>
        </p:grpSpPr>
        <p:sp>
          <p:nvSpPr>
            <p:cNvPr id="6" name="Google Shape;473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74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75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76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77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Rectangle 11"/>
          <p:cNvSpPr/>
          <p:nvPr/>
        </p:nvSpPr>
        <p:spPr>
          <a:xfrm>
            <a:off x="740924" y="1177925"/>
            <a:ext cx="3229095" cy="14607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anchor="ctr">
            <a:noAutofit/>
          </a:bodyPr>
          <a:lstStyle/>
          <a:p>
            <a:pPr marL="76200">
              <a:spcBef>
                <a:spcPts val="600"/>
              </a:spcBef>
              <a:buClr>
                <a:schemeClr val="accent1"/>
              </a:buClr>
              <a:buSzPts val="2400"/>
            </a:pPr>
            <a:r>
              <a:rPr lang="en-US" sz="1200" b="1" dirty="0" smtClean="0">
                <a:solidFill>
                  <a:schemeClr val="dk1"/>
                </a:solidFill>
                <a:latin typeface="Montserrat" panose="020B0604020202020204" charset="0"/>
                <a:ea typeface="Muli"/>
                <a:cs typeface="Muli"/>
                <a:sym typeface="Muli"/>
              </a:rPr>
              <a:t>Hypothesis</a:t>
            </a:r>
            <a:r>
              <a:rPr lang="en-US" sz="1200" dirty="0" smtClean="0">
                <a:solidFill>
                  <a:schemeClr val="dk1"/>
                </a:solidFill>
                <a:latin typeface="Montserrat" panose="020B0604020202020204" charset="0"/>
                <a:ea typeface="Muli"/>
                <a:cs typeface="Muli"/>
                <a:sym typeface="Muli"/>
              </a:rPr>
              <a:t>: </a:t>
            </a:r>
            <a:r>
              <a:rPr lang="en-US" sz="1200" dirty="0">
                <a:solidFill>
                  <a:schemeClr val="dk1"/>
                </a:solidFill>
                <a:latin typeface="Montserrat" panose="020B0604020202020204" charset="0"/>
                <a:ea typeface="Muli"/>
                <a:cs typeface="Muli"/>
                <a:sym typeface="Muli"/>
              </a:rPr>
              <a:t>The higher the number of venues in close proximity to a property, the higher is the price per night of the property</a:t>
            </a:r>
            <a:r>
              <a:rPr lang="en-US" sz="1200" dirty="0" smtClean="0">
                <a:solidFill>
                  <a:schemeClr val="dk1"/>
                </a:solidFill>
                <a:latin typeface="Montserrat" panose="020B0604020202020204" charset="0"/>
                <a:ea typeface="Muli"/>
                <a:cs typeface="Muli"/>
                <a:sym typeface="Muli"/>
              </a:rPr>
              <a:t>.</a:t>
            </a:r>
            <a:endParaRPr lang="en-US" sz="1200" dirty="0">
              <a:solidFill>
                <a:schemeClr val="dk1"/>
              </a:solidFill>
              <a:latin typeface="Montserrat" panose="020B0604020202020204" charset="0"/>
              <a:ea typeface="Muli"/>
              <a:cs typeface="Muli"/>
              <a:sym typeface="Mul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75860" y="1177925"/>
            <a:ext cx="3307870" cy="14607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anchor="ctr">
            <a:noAutofit/>
          </a:bodyPr>
          <a:lstStyle/>
          <a:p>
            <a:pPr marL="247650" indent="-171450"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Montserrat" panose="020B0604020202020204" charset="0"/>
                <a:ea typeface="Muli"/>
                <a:cs typeface="Muli"/>
                <a:sym typeface="Muli"/>
              </a:rPr>
              <a:t>No relation was found between the price of a short term rental property and the number of venues in the proximity</a:t>
            </a:r>
          </a:p>
        </p:txBody>
      </p:sp>
      <p:sp>
        <p:nvSpPr>
          <p:cNvPr id="16" name="Isosceles Triangle 15"/>
          <p:cNvSpPr/>
          <p:nvPr/>
        </p:nvSpPr>
        <p:spPr>
          <a:xfrm rot="16200000" flipV="1">
            <a:off x="3742546" y="1768054"/>
            <a:ext cx="1460787" cy="280529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554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Google Shape;135;p19"/>
          <p:cNvSpPr txBox="1">
            <a:spLocks/>
          </p:cNvSpPr>
          <p:nvPr/>
        </p:nvSpPr>
        <p:spPr>
          <a:xfrm>
            <a:off x="508725" y="386952"/>
            <a:ext cx="8043600" cy="5077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>
              <a:spcBef>
                <a:spcPts val="600"/>
              </a:spcBef>
              <a:buClr>
                <a:srgbClr val="D9D9D9"/>
              </a:buClr>
              <a:buSzPts val="2400"/>
            </a:pPr>
            <a:r>
              <a:rPr lang="en-US" sz="2400" b="1" dirty="0" smtClean="0">
                <a:solidFill>
                  <a:schemeClr val="accent1"/>
                </a:solidFill>
                <a:latin typeface="Montserrat" panose="020B0604020202020204" charset="0"/>
                <a:ea typeface="Muli"/>
                <a:cs typeface="Muli"/>
                <a:sym typeface="Muli"/>
              </a:rPr>
              <a:t>LIMITATIONS AND IMPROVEMENTS</a:t>
            </a:r>
            <a:endParaRPr lang="en-US" sz="2400" b="1" dirty="0">
              <a:solidFill>
                <a:schemeClr val="accent1"/>
              </a:solidFill>
              <a:latin typeface="Montserrat" panose="020B0604020202020204" charset="0"/>
              <a:ea typeface="Muli"/>
              <a:cs typeface="Muli"/>
              <a:sym typeface="Muli"/>
            </a:endParaRPr>
          </a:p>
        </p:txBody>
      </p:sp>
      <p:sp>
        <p:nvSpPr>
          <p:cNvPr id="10" name="Google Shape;135;p19"/>
          <p:cNvSpPr txBox="1">
            <a:spLocks/>
          </p:cNvSpPr>
          <p:nvPr/>
        </p:nvSpPr>
        <p:spPr>
          <a:xfrm>
            <a:off x="822960" y="1821180"/>
            <a:ext cx="3351014" cy="177546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47650" indent="-171450">
              <a:spcBef>
                <a:spcPts val="600"/>
              </a:spcBef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dk1"/>
                </a:solidFill>
                <a:latin typeface="Montserrat" panose="020B0604020202020204" charset="0"/>
                <a:ea typeface="Muli"/>
                <a:cs typeface="Muli"/>
                <a:sym typeface="Muli"/>
              </a:rPr>
              <a:t>Very limited information about the square meters of each apartment </a:t>
            </a:r>
          </a:p>
          <a:p>
            <a:pPr marL="247650" indent="-171450">
              <a:spcBef>
                <a:spcPts val="600"/>
              </a:spcBef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dk1"/>
              </a:solidFill>
              <a:latin typeface="Montserrat" panose="020B0604020202020204" charset="0"/>
              <a:ea typeface="Muli"/>
              <a:cs typeface="Muli"/>
              <a:sym typeface="Muli"/>
            </a:endParaRPr>
          </a:p>
          <a:p>
            <a:pPr marL="247650" indent="-171450">
              <a:spcBef>
                <a:spcPts val="600"/>
              </a:spcBef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dk1"/>
                </a:solidFill>
                <a:latin typeface="Montserrat" panose="020B0604020202020204" charset="0"/>
                <a:ea typeface="Muli"/>
                <a:cs typeface="Muli"/>
                <a:sym typeface="Muli"/>
              </a:rPr>
              <a:t>Maximum </a:t>
            </a:r>
            <a:r>
              <a:rPr lang="en-US" sz="1200" dirty="0">
                <a:solidFill>
                  <a:schemeClr val="dk1"/>
                </a:solidFill>
                <a:latin typeface="Montserrat" panose="020B0604020202020204" charset="0"/>
                <a:ea typeface="Muli"/>
                <a:cs typeface="Muli"/>
                <a:sym typeface="Muli"/>
              </a:rPr>
              <a:t>number of calls we could make on </a:t>
            </a:r>
            <a:r>
              <a:rPr lang="en-US" sz="1200" dirty="0" smtClean="0">
                <a:solidFill>
                  <a:schemeClr val="dk1"/>
                </a:solidFill>
                <a:latin typeface="Montserrat" panose="020B0604020202020204" charset="0"/>
                <a:ea typeface="Muli"/>
                <a:cs typeface="Muli"/>
                <a:sym typeface="Muli"/>
              </a:rPr>
              <a:t>the basic Yelp account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2959" y="1242060"/>
            <a:ext cx="3351015" cy="495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Limitations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48104" y="1242060"/>
            <a:ext cx="3351015" cy="495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Improvements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3" name="Google Shape;135;p19"/>
          <p:cNvSpPr txBox="1">
            <a:spLocks/>
          </p:cNvSpPr>
          <p:nvPr/>
        </p:nvSpPr>
        <p:spPr>
          <a:xfrm>
            <a:off x="4848105" y="1821180"/>
            <a:ext cx="3351014" cy="177546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47650" indent="-171450">
              <a:spcBef>
                <a:spcPts val="600"/>
              </a:spcBef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dk1"/>
                </a:solidFill>
                <a:latin typeface="Montserrat" panose="020B0604020202020204" charset="0"/>
                <a:ea typeface="Muli"/>
                <a:cs typeface="Muli"/>
                <a:sym typeface="Muli"/>
              </a:rPr>
              <a:t>Extend the research to all neighbourhoods of Amsterdam</a:t>
            </a:r>
          </a:p>
          <a:p>
            <a:pPr marL="247650" indent="-171450">
              <a:spcBef>
                <a:spcPts val="600"/>
              </a:spcBef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dk1"/>
              </a:solidFill>
              <a:latin typeface="Montserrat" panose="020B0604020202020204" charset="0"/>
              <a:ea typeface="Muli"/>
              <a:cs typeface="Muli"/>
              <a:sym typeface="Muli"/>
            </a:endParaRPr>
          </a:p>
          <a:p>
            <a:pPr marL="247650" indent="-171450">
              <a:spcBef>
                <a:spcPts val="600"/>
              </a:spcBef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dk1"/>
                </a:solidFill>
                <a:latin typeface="Montserrat" panose="020B0604020202020204" charset="0"/>
                <a:ea typeface="Muli"/>
                <a:cs typeface="Muli"/>
                <a:sym typeface="Muli"/>
              </a:rPr>
              <a:t>Explore other factors impacting the rental prices</a:t>
            </a:r>
          </a:p>
        </p:txBody>
      </p:sp>
      <p:grpSp>
        <p:nvGrpSpPr>
          <p:cNvPr id="14" name="Google Shape;527;p39"/>
          <p:cNvGrpSpPr/>
          <p:nvPr/>
        </p:nvGrpSpPr>
        <p:grpSpPr>
          <a:xfrm>
            <a:off x="6442326" y="545638"/>
            <a:ext cx="352207" cy="333836"/>
            <a:chOff x="5300400" y="3670175"/>
            <a:chExt cx="421300" cy="399325"/>
          </a:xfrm>
          <a:solidFill>
            <a:schemeClr val="accent1"/>
          </a:solidFill>
        </p:grpSpPr>
        <p:sp>
          <p:nvSpPr>
            <p:cNvPr id="15" name="Google Shape;528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29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30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31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32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141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ctrTitle" idx="4294967295"/>
          </p:nvPr>
        </p:nvSpPr>
        <p:spPr>
          <a:xfrm>
            <a:off x="1407600" y="1922434"/>
            <a:ext cx="493986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111111"/>
                </a:solidFill>
              </a:rPr>
              <a:t>Thank you!</a:t>
            </a:r>
            <a:endParaRPr sz="6000" dirty="0">
              <a:solidFill>
                <a:srgbClr val="111111"/>
              </a:solidFill>
            </a:endParaRPr>
          </a:p>
        </p:txBody>
      </p:sp>
      <p:sp>
        <p:nvSpPr>
          <p:cNvPr id="148" name="Google Shape;148;p20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2" name="Google Shape;456;p39"/>
          <p:cNvSpPr/>
          <p:nvPr/>
        </p:nvSpPr>
        <p:spPr>
          <a:xfrm>
            <a:off x="6693480" y="2002234"/>
            <a:ext cx="1080000" cy="1080000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ctrTitle" idx="4294967295"/>
          </p:nvPr>
        </p:nvSpPr>
        <p:spPr>
          <a:xfrm>
            <a:off x="1407600" y="1983394"/>
            <a:ext cx="6328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111111"/>
                </a:solidFill>
              </a:rPr>
              <a:t>Code</a:t>
            </a:r>
            <a:endParaRPr sz="6000" dirty="0">
              <a:solidFill>
                <a:srgbClr val="111111"/>
              </a:solidFill>
            </a:endParaRPr>
          </a:p>
        </p:txBody>
      </p:sp>
      <p:sp>
        <p:nvSpPr>
          <p:cNvPr id="142" name="Google Shape;142;p20"/>
          <p:cNvSpPr txBox="1">
            <a:spLocks noGrp="1"/>
          </p:cNvSpPr>
          <p:nvPr>
            <p:ph type="subTitle" idx="4294967295"/>
          </p:nvPr>
        </p:nvSpPr>
        <p:spPr>
          <a:xfrm>
            <a:off x="1407600" y="3011513"/>
            <a:ext cx="6328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48" name="Google Shape;148;p20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0" name="Google Shape;489;p39"/>
          <p:cNvSpPr/>
          <p:nvPr/>
        </p:nvSpPr>
        <p:spPr>
          <a:xfrm>
            <a:off x="3964780" y="1110979"/>
            <a:ext cx="1080000" cy="1080000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9420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4" name="Google Shape;135;p19"/>
          <p:cNvSpPr txBox="1">
            <a:spLocks/>
          </p:cNvSpPr>
          <p:nvPr/>
        </p:nvSpPr>
        <p:spPr>
          <a:xfrm>
            <a:off x="508725" y="386952"/>
            <a:ext cx="8043600" cy="5077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>
              <a:spcBef>
                <a:spcPts val="600"/>
              </a:spcBef>
              <a:buClr>
                <a:srgbClr val="D9D9D9"/>
              </a:buClr>
              <a:buSzPts val="2400"/>
            </a:pPr>
            <a:r>
              <a:rPr lang="en-US" sz="2400" b="1" dirty="0" smtClean="0">
                <a:solidFill>
                  <a:schemeClr val="accent1"/>
                </a:solidFill>
                <a:latin typeface="Montserrat" panose="020B0604020202020204" charset="0"/>
                <a:ea typeface="Muli"/>
                <a:cs typeface="Muli"/>
                <a:sym typeface="Muli"/>
              </a:rPr>
              <a:t>CODE</a:t>
            </a:r>
            <a:endParaRPr lang="en-US" sz="2400" b="1" dirty="0">
              <a:solidFill>
                <a:schemeClr val="accent1"/>
              </a:solidFill>
              <a:latin typeface="Montserrat" panose="020B0604020202020204" charset="0"/>
              <a:ea typeface="Muli"/>
              <a:cs typeface="Muli"/>
              <a:sym typeface="Mul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35" y="1278593"/>
            <a:ext cx="7550604" cy="3137770"/>
          </a:xfrm>
          <a:prstGeom prst="rect">
            <a:avLst/>
          </a:prstGeom>
        </p:spPr>
      </p:pic>
      <p:sp>
        <p:nvSpPr>
          <p:cNvPr id="9" name="Google Shape;489;p39"/>
          <p:cNvSpPr/>
          <p:nvPr/>
        </p:nvSpPr>
        <p:spPr>
          <a:xfrm>
            <a:off x="1904427" y="470526"/>
            <a:ext cx="343760" cy="34061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35;p19"/>
          <p:cNvSpPr txBox="1">
            <a:spLocks/>
          </p:cNvSpPr>
          <p:nvPr/>
        </p:nvSpPr>
        <p:spPr>
          <a:xfrm>
            <a:off x="508724" y="913763"/>
            <a:ext cx="8187599" cy="40068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>
              <a:spcBef>
                <a:spcPts val="600"/>
              </a:spcBef>
              <a:buClr>
                <a:srgbClr val="D9D9D9"/>
              </a:buClr>
              <a:buSzPts val="2400"/>
            </a:pPr>
            <a:r>
              <a:rPr lang="en-GB" b="1" dirty="0" smtClean="0">
                <a:solidFill>
                  <a:schemeClr val="dk1"/>
                </a:solidFill>
                <a:latin typeface="Montserrat" panose="020B0604020202020204" charset="0"/>
                <a:ea typeface="Muli"/>
                <a:cs typeface="Muli"/>
                <a:sym typeface="Muli"/>
              </a:rPr>
              <a:t>Mapping all the listings</a:t>
            </a:r>
            <a:endParaRPr lang="en-GB" b="1" dirty="0">
              <a:solidFill>
                <a:schemeClr val="dk1"/>
              </a:solidFill>
              <a:latin typeface="Montserrat" panose="020B0604020202020204" charset="0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9863982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Google Shape;135;p19"/>
          <p:cNvSpPr txBox="1">
            <a:spLocks/>
          </p:cNvSpPr>
          <p:nvPr/>
        </p:nvSpPr>
        <p:spPr>
          <a:xfrm>
            <a:off x="508725" y="386952"/>
            <a:ext cx="8043600" cy="5077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>
              <a:spcBef>
                <a:spcPts val="600"/>
              </a:spcBef>
              <a:buClr>
                <a:srgbClr val="D9D9D9"/>
              </a:buClr>
              <a:buSzPts val="2400"/>
            </a:pPr>
            <a:r>
              <a:rPr lang="en-US" sz="2400" b="1" dirty="0" smtClean="0">
                <a:solidFill>
                  <a:schemeClr val="accent1"/>
                </a:solidFill>
                <a:latin typeface="Montserrat" panose="020B0604020202020204" charset="0"/>
                <a:ea typeface="Muli"/>
                <a:cs typeface="Muli"/>
                <a:sym typeface="Muli"/>
              </a:rPr>
              <a:t>CODE</a:t>
            </a:r>
            <a:endParaRPr lang="en-US" sz="2400" b="1" dirty="0">
              <a:solidFill>
                <a:schemeClr val="accent1"/>
              </a:solidFill>
              <a:latin typeface="Montserrat" panose="020B0604020202020204" charset="0"/>
              <a:ea typeface="Muli"/>
              <a:cs typeface="Muli"/>
              <a:sym typeface="Muli"/>
            </a:endParaRPr>
          </a:p>
        </p:txBody>
      </p:sp>
      <p:sp>
        <p:nvSpPr>
          <p:cNvPr id="9" name="Google Shape;489;p39"/>
          <p:cNvSpPr/>
          <p:nvPr/>
        </p:nvSpPr>
        <p:spPr>
          <a:xfrm>
            <a:off x="1904427" y="470526"/>
            <a:ext cx="343760" cy="34061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42" y="1239644"/>
            <a:ext cx="6662057" cy="3479074"/>
          </a:xfrm>
          <a:prstGeom prst="rect">
            <a:avLst/>
          </a:prstGeom>
        </p:spPr>
      </p:pic>
      <p:sp>
        <p:nvSpPr>
          <p:cNvPr id="7" name="Google Shape;135;p19"/>
          <p:cNvSpPr txBox="1">
            <a:spLocks/>
          </p:cNvSpPr>
          <p:nvPr/>
        </p:nvSpPr>
        <p:spPr>
          <a:xfrm>
            <a:off x="508724" y="913763"/>
            <a:ext cx="8187599" cy="40068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>
              <a:spcBef>
                <a:spcPts val="600"/>
              </a:spcBef>
              <a:buClr>
                <a:srgbClr val="D9D9D9"/>
              </a:buClr>
              <a:buSzPts val="2400"/>
            </a:pPr>
            <a:r>
              <a:rPr lang="en-GB" b="1" dirty="0" smtClean="0">
                <a:solidFill>
                  <a:schemeClr val="dk1"/>
                </a:solidFill>
                <a:latin typeface="Montserrat" panose="020B0604020202020204" charset="0"/>
                <a:ea typeface="Muli"/>
                <a:cs typeface="Muli"/>
                <a:sym typeface="Muli"/>
              </a:rPr>
              <a:t>Working with Yelp API</a:t>
            </a:r>
            <a:endParaRPr lang="en-GB" b="1" dirty="0">
              <a:solidFill>
                <a:schemeClr val="dk1"/>
              </a:solidFill>
              <a:latin typeface="Montserrat" panose="020B0604020202020204" charset="0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9799249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Montserrat" panose="020B0604020202020204" charset="0"/>
              </a:rPr>
              <a:t>Table of Contents</a:t>
            </a:r>
            <a:endParaRPr dirty="0">
              <a:latin typeface="Montserrat" panose="020B0604020202020204" charset="0"/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557475" y="1157300"/>
            <a:ext cx="8043600" cy="3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>
                <a:latin typeface="Montserrat" panose="020B0604020202020204" charset="0"/>
              </a:rPr>
              <a:t>Goals of the </a:t>
            </a:r>
            <a:r>
              <a:rPr lang="en-US" sz="2000" dirty="0" smtClean="0">
                <a:latin typeface="Montserrat" panose="020B0604020202020204" charset="0"/>
              </a:rPr>
              <a:t>project</a:t>
            </a:r>
            <a:endParaRPr lang="en-US" sz="2000" dirty="0">
              <a:latin typeface="Montserrat" panose="020B0604020202020204" charset="0"/>
            </a:endParaRPr>
          </a:p>
          <a:p>
            <a:pPr lvl="0"/>
            <a:r>
              <a:rPr lang="en-US" sz="2000" dirty="0" smtClean="0">
                <a:latin typeface="Montserrat" panose="020B0604020202020204" charset="0"/>
              </a:rPr>
              <a:t>Data</a:t>
            </a:r>
            <a:endParaRPr lang="en-US" sz="2000" dirty="0">
              <a:latin typeface="Montserrat" panose="020B0604020202020204" charset="0"/>
            </a:endParaRPr>
          </a:p>
          <a:p>
            <a:pPr lvl="0"/>
            <a:r>
              <a:rPr lang="en-US" sz="2000" dirty="0" smtClean="0">
                <a:latin typeface="Montserrat" panose="020B0604020202020204" charset="0"/>
              </a:rPr>
              <a:t>Data cleaning</a:t>
            </a:r>
            <a:endParaRPr lang="en-US" sz="2000" dirty="0">
              <a:latin typeface="Montserrat" panose="020B0604020202020204" charset="0"/>
            </a:endParaRPr>
          </a:p>
          <a:p>
            <a:pPr lvl="0"/>
            <a:r>
              <a:rPr lang="en-US" sz="2000" dirty="0" smtClean="0">
                <a:latin typeface="Montserrat" panose="020B0604020202020204" charset="0"/>
              </a:rPr>
              <a:t>Data </a:t>
            </a:r>
            <a:r>
              <a:rPr lang="en-US" sz="2000" dirty="0">
                <a:latin typeface="Montserrat" panose="020B0604020202020204" charset="0"/>
              </a:rPr>
              <a:t>analysis</a:t>
            </a:r>
          </a:p>
          <a:p>
            <a:pPr lvl="0"/>
            <a:r>
              <a:rPr lang="en-US" sz="2000" dirty="0" smtClean="0">
                <a:latin typeface="Montserrat" panose="020B0604020202020204" charset="0"/>
              </a:rPr>
              <a:t>Main </a:t>
            </a:r>
            <a:r>
              <a:rPr lang="en-US" sz="2000" dirty="0">
                <a:latin typeface="Montserrat" panose="020B0604020202020204" charset="0"/>
              </a:rPr>
              <a:t>insights</a:t>
            </a:r>
          </a:p>
          <a:p>
            <a:pPr lvl="0"/>
            <a:r>
              <a:rPr lang="en-US" sz="2000" dirty="0" smtClean="0">
                <a:latin typeface="Montserrat" panose="020B0604020202020204" charset="0"/>
              </a:rPr>
              <a:t>Learnings </a:t>
            </a:r>
            <a:r>
              <a:rPr lang="en-US" sz="2000" dirty="0">
                <a:latin typeface="Montserrat" panose="020B0604020202020204" charset="0"/>
              </a:rPr>
              <a:t>&amp; </a:t>
            </a:r>
            <a:r>
              <a:rPr lang="en-US" sz="2000" dirty="0" smtClean="0">
                <a:latin typeface="Montserrat" panose="020B0604020202020204" charset="0"/>
              </a:rPr>
              <a:t>Improvements</a:t>
            </a:r>
            <a:endParaRPr sz="2000" dirty="0">
              <a:latin typeface="Montserrat" panose="020B0604020202020204" charset="0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Google Shape;135;p19"/>
          <p:cNvSpPr txBox="1">
            <a:spLocks/>
          </p:cNvSpPr>
          <p:nvPr/>
        </p:nvSpPr>
        <p:spPr>
          <a:xfrm>
            <a:off x="640500" y="1028960"/>
            <a:ext cx="8043600" cy="33939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>
              <a:spcBef>
                <a:spcPts val="600"/>
              </a:spcBef>
              <a:buClr>
                <a:srgbClr val="D9D9D9"/>
              </a:buClr>
              <a:buSzPts val="2400"/>
            </a:pPr>
            <a:r>
              <a:rPr lang="en-US" sz="1600" b="1" dirty="0" smtClean="0">
                <a:solidFill>
                  <a:schemeClr val="dk1"/>
                </a:solidFill>
                <a:latin typeface="Montserrat" panose="020B0604020202020204" charset="0"/>
                <a:ea typeface="Muli"/>
                <a:cs typeface="Muli"/>
                <a:sym typeface="Muli"/>
              </a:rPr>
              <a:t>Research question</a:t>
            </a:r>
            <a:endParaRPr lang="en-US" sz="1600" b="1" dirty="0">
              <a:solidFill>
                <a:schemeClr val="dk1"/>
              </a:solidFill>
              <a:latin typeface="Montserrat" panose="020B0604020202020204" charset="0"/>
              <a:ea typeface="Muli"/>
              <a:cs typeface="Muli"/>
              <a:sym typeface="Muli"/>
            </a:endParaRPr>
          </a:p>
        </p:txBody>
      </p:sp>
      <p:sp>
        <p:nvSpPr>
          <p:cNvPr id="4" name="Google Shape;135;p19"/>
          <p:cNvSpPr txBox="1">
            <a:spLocks/>
          </p:cNvSpPr>
          <p:nvPr/>
        </p:nvSpPr>
        <p:spPr>
          <a:xfrm>
            <a:off x="508725" y="386952"/>
            <a:ext cx="8043600" cy="5077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>
              <a:spcBef>
                <a:spcPts val="600"/>
              </a:spcBef>
              <a:buClr>
                <a:srgbClr val="D9D9D9"/>
              </a:buClr>
              <a:buSzPts val="2400"/>
            </a:pPr>
            <a:r>
              <a:rPr lang="en-US" sz="2400" b="1" dirty="0" smtClean="0">
                <a:solidFill>
                  <a:schemeClr val="accent1"/>
                </a:solidFill>
                <a:latin typeface="Montserrat" panose="020B0604020202020204" charset="0"/>
                <a:ea typeface="Muli"/>
                <a:cs typeface="Muli"/>
                <a:sym typeface="Muli"/>
              </a:rPr>
              <a:t>GOALS OF THE PROJECT</a:t>
            </a:r>
            <a:endParaRPr lang="en-US" sz="2400" b="1" dirty="0">
              <a:solidFill>
                <a:schemeClr val="accent1"/>
              </a:solidFill>
              <a:latin typeface="Montserrat" panose="020B0604020202020204" charset="0"/>
              <a:ea typeface="Muli"/>
              <a:cs typeface="Muli"/>
              <a:sym typeface="Muli"/>
            </a:endParaRPr>
          </a:p>
        </p:txBody>
      </p:sp>
      <p:sp>
        <p:nvSpPr>
          <p:cNvPr id="13" name="Google Shape;135;p19"/>
          <p:cNvSpPr txBox="1">
            <a:spLocks/>
          </p:cNvSpPr>
          <p:nvPr/>
        </p:nvSpPr>
        <p:spPr>
          <a:xfrm>
            <a:off x="640500" y="1409185"/>
            <a:ext cx="8043600" cy="624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>
              <a:spcBef>
                <a:spcPts val="600"/>
              </a:spcBef>
              <a:buClr>
                <a:srgbClr val="D9D9D9"/>
              </a:buClr>
              <a:buSzPts val="2400"/>
            </a:pPr>
            <a:r>
              <a:rPr lang="en-US" dirty="0" smtClean="0">
                <a:solidFill>
                  <a:schemeClr val="dk1"/>
                </a:solidFill>
                <a:latin typeface="Montserrat" panose="020B0604020202020204" charset="0"/>
                <a:ea typeface="Muli"/>
                <a:cs typeface="Muli"/>
                <a:sym typeface="Muli"/>
              </a:rPr>
              <a:t>How does the proximity to restaurants and nightlife venues impact the price </a:t>
            </a:r>
            <a:r>
              <a:rPr lang="en-US" dirty="0">
                <a:solidFill>
                  <a:schemeClr val="dk1"/>
                </a:solidFill>
                <a:latin typeface="Montserrat" panose="020B0604020202020204" charset="0"/>
                <a:ea typeface="Muli"/>
                <a:cs typeface="Muli"/>
                <a:sym typeface="Muli"/>
              </a:rPr>
              <a:t>of </a:t>
            </a:r>
            <a:r>
              <a:rPr lang="en-US" dirty="0" smtClean="0">
                <a:solidFill>
                  <a:schemeClr val="dk1"/>
                </a:solidFill>
                <a:latin typeface="Montserrat" panose="020B0604020202020204" charset="0"/>
                <a:ea typeface="Muli"/>
                <a:cs typeface="Muli"/>
                <a:sym typeface="Muli"/>
              </a:rPr>
              <a:t>short-term rentals of Airbnb </a:t>
            </a:r>
            <a:r>
              <a:rPr lang="en-US" dirty="0">
                <a:solidFill>
                  <a:schemeClr val="dk1"/>
                </a:solidFill>
                <a:latin typeface="Montserrat" panose="020B0604020202020204" charset="0"/>
                <a:ea typeface="Muli"/>
                <a:cs typeface="Muli"/>
                <a:sym typeface="Muli"/>
              </a:rPr>
              <a:t>in Amsterdam?</a:t>
            </a:r>
          </a:p>
        </p:txBody>
      </p:sp>
      <p:sp>
        <p:nvSpPr>
          <p:cNvPr id="14" name="Google Shape;135;p19"/>
          <p:cNvSpPr txBox="1">
            <a:spLocks/>
          </p:cNvSpPr>
          <p:nvPr/>
        </p:nvSpPr>
        <p:spPr>
          <a:xfrm>
            <a:off x="640500" y="2201475"/>
            <a:ext cx="8043600" cy="33939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>
              <a:spcBef>
                <a:spcPts val="600"/>
              </a:spcBef>
              <a:buClr>
                <a:srgbClr val="D9D9D9"/>
              </a:buClr>
              <a:buSzPts val="2400"/>
            </a:pPr>
            <a:r>
              <a:rPr lang="en-US" sz="1600" b="1" dirty="0" smtClean="0">
                <a:solidFill>
                  <a:schemeClr val="dk1"/>
                </a:solidFill>
                <a:latin typeface="Montserrat" panose="020B0604020202020204" charset="0"/>
                <a:ea typeface="Muli"/>
                <a:cs typeface="Muli"/>
                <a:sym typeface="Muli"/>
              </a:rPr>
              <a:t>Hypothesis </a:t>
            </a:r>
            <a:endParaRPr lang="en-US" sz="1600" b="1" dirty="0">
              <a:solidFill>
                <a:schemeClr val="dk1"/>
              </a:solidFill>
              <a:latin typeface="Montserrat" panose="020B0604020202020204" charset="0"/>
              <a:ea typeface="Muli"/>
              <a:cs typeface="Muli"/>
              <a:sym typeface="Muli"/>
            </a:endParaRPr>
          </a:p>
        </p:txBody>
      </p:sp>
      <p:grpSp>
        <p:nvGrpSpPr>
          <p:cNvPr id="20" name="Google Shape;439;p39"/>
          <p:cNvGrpSpPr/>
          <p:nvPr/>
        </p:nvGrpSpPr>
        <p:grpSpPr>
          <a:xfrm>
            <a:off x="4878661" y="459696"/>
            <a:ext cx="367665" cy="342242"/>
            <a:chOff x="5970800" y="1619250"/>
            <a:chExt cx="428650" cy="456725"/>
          </a:xfrm>
          <a:solidFill>
            <a:schemeClr val="accent1"/>
          </a:solidFill>
        </p:grpSpPr>
        <p:sp>
          <p:nvSpPr>
            <p:cNvPr id="21" name="Google Shape;440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41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42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43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44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135;p19"/>
          <p:cNvSpPr txBox="1">
            <a:spLocks/>
          </p:cNvSpPr>
          <p:nvPr/>
        </p:nvSpPr>
        <p:spPr>
          <a:xfrm>
            <a:off x="640500" y="2564771"/>
            <a:ext cx="8043600" cy="624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>
              <a:spcBef>
                <a:spcPts val="600"/>
              </a:spcBef>
              <a:buClr>
                <a:srgbClr val="D9D9D9"/>
              </a:buClr>
              <a:buSzPts val="2400"/>
            </a:pPr>
            <a:r>
              <a:rPr lang="en-US" dirty="0" smtClean="0">
                <a:solidFill>
                  <a:schemeClr val="dk1"/>
                </a:solidFill>
                <a:latin typeface="Montserrat" panose="020B0604020202020204" charset="0"/>
                <a:ea typeface="Muli"/>
                <a:cs typeface="Muli"/>
                <a:sym typeface="Muli"/>
              </a:rPr>
              <a:t>The higher the number of venues in close proximity to a property, the higher is the price per night of the property.</a:t>
            </a:r>
            <a:endParaRPr lang="en-US" dirty="0">
              <a:solidFill>
                <a:schemeClr val="dk1"/>
              </a:solidFill>
              <a:latin typeface="Montserrat" panose="020B0604020202020204" charset="0"/>
              <a:ea typeface="Muli"/>
              <a:cs typeface="Muli"/>
              <a:sym typeface="Muli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2967F0C7-6755-794C-BB00-65E037E81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326" y="3234919"/>
            <a:ext cx="2454750" cy="157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7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Google Shape;135;p19"/>
          <p:cNvSpPr txBox="1">
            <a:spLocks/>
          </p:cNvSpPr>
          <p:nvPr/>
        </p:nvSpPr>
        <p:spPr>
          <a:xfrm>
            <a:off x="508725" y="770889"/>
            <a:ext cx="8043600" cy="5077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>
              <a:spcBef>
                <a:spcPts val="600"/>
              </a:spcBef>
              <a:buClr>
                <a:srgbClr val="D9D9D9"/>
              </a:buClr>
              <a:buSzPts val="2400"/>
            </a:pPr>
            <a:r>
              <a:rPr lang="en-US" sz="1800" b="1" dirty="0" smtClean="0">
                <a:solidFill>
                  <a:schemeClr val="dk1"/>
                </a:solidFill>
                <a:latin typeface="Montserrat" panose="020B0604020202020204" charset="0"/>
                <a:ea typeface="Muli"/>
                <a:cs typeface="Muli"/>
                <a:sym typeface="Muli"/>
              </a:rPr>
              <a:t>We have used two data sets to obtain our data</a:t>
            </a:r>
            <a:endParaRPr lang="en-US" sz="1800" b="1" dirty="0">
              <a:solidFill>
                <a:schemeClr val="dk1"/>
              </a:solidFill>
              <a:latin typeface="Montserrat" panose="020B0604020202020204" charset="0"/>
              <a:ea typeface="Muli"/>
              <a:cs typeface="Muli"/>
              <a:sym typeface="Muli"/>
            </a:endParaRPr>
          </a:p>
        </p:txBody>
      </p:sp>
      <p:sp>
        <p:nvSpPr>
          <p:cNvPr id="5" name="Google Shape;135;p19"/>
          <p:cNvSpPr txBox="1">
            <a:spLocks/>
          </p:cNvSpPr>
          <p:nvPr/>
        </p:nvSpPr>
        <p:spPr>
          <a:xfrm>
            <a:off x="508725" y="386952"/>
            <a:ext cx="8043600" cy="5077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>
              <a:spcBef>
                <a:spcPts val="600"/>
              </a:spcBef>
              <a:buClr>
                <a:srgbClr val="D9D9D9"/>
              </a:buClr>
              <a:buSzPts val="2400"/>
            </a:pPr>
            <a:r>
              <a:rPr lang="en-US" sz="2400" b="1" dirty="0" smtClean="0">
                <a:solidFill>
                  <a:schemeClr val="accent1"/>
                </a:solidFill>
                <a:latin typeface="Montserrat" panose="020B0604020202020204" charset="0"/>
                <a:ea typeface="Muli"/>
                <a:cs typeface="Muli"/>
                <a:sym typeface="Muli"/>
              </a:rPr>
              <a:t>DATA</a:t>
            </a:r>
            <a:endParaRPr lang="en-US" sz="2400" b="1" dirty="0">
              <a:solidFill>
                <a:schemeClr val="accent1"/>
              </a:solidFill>
              <a:latin typeface="Montserrat" panose="020B0604020202020204" charset="0"/>
              <a:ea typeface="Muli"/>
              <a:cs typeface="Muli"/>
              <a:sym typeface="Mul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749" y="1348947"/>
            <a:ext cx="3884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Montserrat" panose="020B0604020202020204" charset="0"/>
              </a:rPr>
              <a:t>Listings of </a:t>
            </a:r>
            <a:r>
              <a:rPr lang="en-GB" sz="1600" dirty="0">
                <a:latin typeface="Montserrat" panose="020B0604020202020204" charset="0"/>
              </a:rPr>
              <a:t>Airbnb </a:t>
            </a:r>
            <a:r>
              <a:rPr lang="en-GB" sz="1600" dirty="0" smtClean="0">
                <a:latin typeface="Montserrat" panose="020B0604020202020204" charset="0"/>
              </a:rPr>
              <a:t>rental apartments</a:t>
            </a:r>
            <a:endParaRPr lang="en-GB" sz="1600" dirty="0">
              <a:latin typeface="Montserrat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30749" y="1348947"/>
            <a:ext cx="3884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Montserrat" panose="020B0604020202020204" charset="0"/>
              </a:rPr>
              <a:t>Restaurants and nightlife venues</a:t>
            </a:r>
            <a:endParaRPr lang="en-GB" sz="1600" dirty="0">
              <a:latin typeface="Montserrat" panose="020B060402020202020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9750" y="1708157"/>
            <a:ext cx="38846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30750" y="1708157"/>
            <a:ext cx="38846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9748" y="1776724"/>
            <a:ext cx="3884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>
                <a:latin typeface="Montserrat" panose="020B0604020202020204" charset="0"/>
              </a:rPr>
              <a:t>Data obtained from </a:t>
            </a:r>
            <a:r>
              <a:rPr lang="en-GB" sz="1200" b="1" dirty="0" smtClean="0">
                <a:latin typeface="Montserrat" panose="020B0604020202020204" charset="0"/>
              </a:rPr>
              <a:t>Inside Airbnb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>
                <a:latin typeface="Montserrat" panose="020B0604020202020204" charset="0"/>
              </a:rPr>
              <a:t>Data in </a:t>
            </a:r>
            <a:r>
              <a:rPr lang="en-GB" sz="1200" b="1" dirty="0" smtClean="0">
                <a:latin typeface="Montserrat" panose="020B0604020202020204" charset="0"/>
              </a:rPr>
              <a:t>CSV format </a:t>
            </a:r>
            <a:r>
              <a:rPr lang="en-GB" sz="1200" dirty="0" smtClean="0">
                <a:latin typeface="Montserrat" panose="020B0604020202020204" charset="0"/>
              </a:rPr>
              <a:t>with detailed listings </a:t>
            </a:r>
            <a:r>
              <a:rPr lang="en-GB" sz="1200" dirty="0">
                <a:latin typeface="Montserrat" panose="020B0604020202020204" charset="0"/>
              </a:rPr>
              <a:t>data for </a:t>
            </a:r>
            <a:r>
              <a:rPr lang="en-GB" sz="1200" dirty="0" smtClean="0">
                <a:latin typeface="Montserrat" panose="020B0604020202020204" charset="0"/>
              </a:rPr>
              <a:t>Amsterdam including price per night, latitude, longitude, among others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r="45921"/>
          <a:stretch/>
        </p:blipFill>
        <p:spPr>
          <a:xfrm>
            <a:off x="1091791" y="2654557"/>
            <a:ext cx="3280184" cy="196403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4830749" y="1776724"/>
            <a:ext cx="3884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>
                <a:latin typeface="Montserrat" panose="020B0604020202020204" charset="0"/>
              </a:rPr>
              <a:t>Data obtained from </a:t>
            </a:r>
            <a:r>
              <a:rPr lang="en-GB" sz="1200" b="1" dirty="0" smtClean="0">
                <a:latin typeface="Montserrat" panose="020B0604020202020204" charset="0"/>
              </a:rPr>
              <a:t>Yelp Fusion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>
                <a:latin typeface="Montserrat" panose="020B0604020202020204" charset="0"/>
              </a:rPr>
              <a:t>We imported to Python the requests library to make a </a:t>
            </a:r>
            <a:r>
              <a:rPr lang="en-GB" sz="1200" b="1" dirty="0" smtClean="0">
                <a:latin typeface="Montserrat" panose="020B0604020202020204" charset="0"/>
              </a:rPr>
              <a:t>Get Request to the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latin typeface="Montserrat" panose="020B0604020202020204" charset="0"/>
              </a:rPr>
              <a:t>Restaurants: restaurants, cafes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latin typeface="Montserrat" panose="020B0604020202020204" charset="0"/>
              </a:rPr>
              <a:t>Nightlife venues</a:t>
            </a:r>
            <a:r>
              <a:rPr lang="en-GB" sz="1200" dirty="0" smtClean="0">
                <a:latin typeface="Montserrat" panose="020B0604020202020204" charset="0"/>
              </a:rPr>
              <a:t>: bars, clubs</a:t>
            </a:r>
            <a:endParaRPr lang="en-GB" sz="1200" dirty="0">
              <a:latin typeface="Montserrat" panose="020B060402020202020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r="18646"/>
          <a:stretch/>
        </p:blipFill>
        <p:spPr>
          <a:xfrm>
            <a:off x="4913775" y="2854582"/>
            <a:ext cx="3638550" cy="174774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24" name="Google Shape;490;p39"/>
          <p:cNvGrpSpPr/>
          <p:nvPr/>
        </p:nvGrpSpPr>
        <p:grpSpPr>
          <a:xfrm>
            <a:off x="1801856" y="482589"/>
            <a:ext cx="427781" cy="316489"/>
            <a:chOff x="5255200" y="3006475"/>
            <a:chExt cx="511700" cy="378575"/>
          </a:xfrm>
          <a:solidFill>
            <a:schemeClr val="accent1"/>
          </a:solidFill>
        </p:grpSpPr>
        <p:sp>
          <p:nvSpPr>
            <p:cNvPr id="25" name="Google Shape;491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92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0519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Google Shape;135;p19"/>
          <p:cNvSpPr txBox="1">
            <a:spLocks/>
          </p:cNvSpPr>
          <p:nvPr/>
        </p:nvSpPr>
        <p:spPr>
          <a:xfrm>
            <a:off x="508725" y="386952"/>
            <a:ext cx="8043600" cy="5077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>
              <a:spcBef>
                <a:spcPts val="600"/>
              </a:spcBef>
              <a:buClr>
                <a:srgbClr val="D9D9D9"/>
              </a:buClr>
              <a:buSzPts val="2400"/>
            </a:pPr>
            <a:r>
              <a:rPr lang="en-US" sz="2400" b="1" dirty="0" smtClean="0">
                <a:solidFill>
                  <a:schemeClr val="accent1"/>
                </a:solidFill>
                <a:latin typeface="Montserrat" panose="020B0604020202020204" charset="0"/>
                <a:ea typeface="Muli"/>
                <a:cs typeface="Muli"/>
                <a:sym typeface="Muli"/>
              </a:rPr>
              <a:t>DATA CLEANING</a:t>
            </a:r>
            <a:endParaRPr lang="en-US" sz="2400" b="1" dirty="0">
              <a:solidFill>
                <a:schemeClr val="accent1"/>
              </a:solidFill>
              <a:latin typeface="Montserrat" panose="020B0604020202020204" charset="0"/>
              <a:ea typeface="Muli"/>
              <a:cs typeface="Muli"/>
              <a:sym typeface="Muli"/>
            </a:endParaRPr>
          </a:p>
        </p:txBody>
      </p:sp>
      <p:sp>
        <p:nvSpPr>
          <p:cNvPr id="8" name="Google Shape;553;p39">
            <a:extLst>
              <a:ext uri="{FF2B5EF4-FFF2-40B4-BE49-F238E27FC236}">
                <a16:creationId xmlns="" xmlns:a16="http://schemas.microsoft.com/office/drawing/2014/main" id="{D4DF046B-2036-5845-8149-7F72F94C330D}"/>
              </a:ext>
            </a:extLst>
          </p:cNvPr>
          <p:cNvSpPr/>
          <p:nvPr/>
        </p:nvSpPr>
        <p:spPr>
          <a:xfrm>
            <a:off x="3611675" y="469317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2612C162-03D0-5042-9FDA-A6D67F842C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649" b="50866"/>
          <a:stretch/>
        </p:blipFill>
        <p:spPr>
          <a:xfrm>
            <a:off x="1999036" y="3203803"/>
            <a:ext cx="6636239" cy="15118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F7D4B3D-F48A-5443-A30E-E30FA739E035}"/>
              </a:ext>
            </a:extLst>
          </p:cNvPr>
          <p:cNvSpPr txBox="1"/>
          <p:nvPr/>
        </p:nvSpPr>
        <p:spPr>
          <a:xfrm>
            <a:off x="740925" y="3653458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a-ET" dirty="0"/>
              <a:t>(20025, 16)</a:t>
            </a:r>
            <a:endParaRPr lang="en-GB" dirty="0"/>
          </a:p>
        </p:txBody>
      </p:sp>
      <p:sp>
        <p:nvSpPr>
          <p:cNvPr id="14" name="Google Shape;135;p19"/>
          <p:cNvSpPr txBox="1">
            <a:spLocks/>
          </p:cNvSpPr>
          <p:nvPr/>
        </p:nvSpPr>
        <p:spPr>
          <a:xfrm>
            <a:off x="508725" y="932814"/>
            <a:ext cx="8043600" cy="5077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>
              <a:spcBef>
                <a:spcPts val="600"/>
              </a:spcBef>
              <a:buClr>
                <a:srgbClr val="D9D9D9"/>
              </a:buClr>
              <a:buSzPts val="2400"/>
            </a:pPr>
            <a:r>
              <a:rPr lang="en-US" sz="1800" b="1" dirty="0">
                <a:solidFill>
                  <a:schemeClr val="dk1"/>
                </a:solidFill>
                <a:latin typeface="Montserrat" panose="020B0604020202020204" charset="0"/>
                <a:ea typeface="Muli"/>
                <a:cs typeface="Muli"/>
                <a:sym typeface="Muli"/>
              </a:rPr>
              <a:t>Step 1: selecting the relevant columns and rows</a:t>
            </a:r>
          </a:p>
        </p:txBody>
      </p:sp>
      <p:sp>
        <p:nvSpPr>
          <p:cNvPr id="15" name="Google Shape;135;p19"/>
          <p:cNvSpPr txBox="1">
            <a:spLocks/>
          </p:cNvSpPr>
          <p:nvPr/>
        </p:nvSpPr>
        <p:spPr>
          <a:xfrm>
            <a:off x="595575" y="1450683"/>
            <a:ext cx="8043600" cy="1957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 smtClean="0">
                <a:latin typeface="Montserrat" panose="020B0604020202020204" charset="0"/>
              </a:rPr>
              <a:t>Data set Airbnb 1 : id, neighbourhood, latitude, longitude, </a:t>
            </a:r>
            <a:r>
              <a:rPr lang="en-GB" sz="1300" dirty="0" err="1" smtClean="0">
                <a:latin typeface="Montserrat" panose="020B0604020202020204" charset="0"/>
              </a:rPr>
              <a:t>room_type</a:t>
            </a:r>
            <a:r>
              <a:rPr lang="en-GB" sz="1300" dirty="0" smtClean="0">
                <a:latin typeface="Montserrat" panose="020B0604020202020204" charset="0"/>
              </a:rPr>
              <a:t>, price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 smtClean="0">
                <a:latin typeface="Montserrat" panose="020B0604020202020204" charset="0"/>
              </a:rPr>
              <a:t>Data set Airbnb 2 : id, accommodates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 smtClean="0">
                <a:latin typeface="Montserrat" panose="020B0604020202020204" charset="0"/>
              </a:rPr>
              <a:t>Merge the two data sets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 smtClean="0">
                <a:latin typeface="Montserrat" panose="020B0604020202020204" charset="0"/>
              </a:rPr>
              <a:t>Checking for missing values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 smtClean="0">
                <a:latin typeface="Montserrat" panose="020B0604020202020204" charset="0"/>
              </a:rPr>
              <a:t>Checking for the number of duplicates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 smtClean="0">
                <a:latin typeface="Montserrat" panose="020B0604020202020204" charset="0"/>
              </a:rPr>
              <a:t>Checking the low variance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 smtClean="0">
                <a:latin typeface="Montserrat" panose="020B0604020202020204" charset="0"/>
              </a:rPr>
              <a:t>Checking the data types of columns</a:t>
            </a:r>
            <a:endParaRPr lang="en-GB" sz="1300" dirty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03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Google Shape;135;p19"/>
          <p:cNvSpPr txBox="1">
            <a:spLocks/>
          </p:cNvSpPr>
          <p:nvPr/>
        </p:nvSpPr>
        <p:spPr>
          <a:xfrm>
            <a:off x="508725" y="932814"/>
            <a:ext cx="8043600" cy="5077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>
              <a:spcBef>
                <a:spcPts val="600"/>
              </a:spcBef>
              <a:buClr>
                <a:srgbClr val="D9D9D9"/>
              </a:buClr>
              <a:buSzPts val="2400"/>
            </a:pPr>
            <a:r>
              <a:rPr lang="en-US" sz="1800" b="1" dirty="0">
                <a:solidFill>
                  <a:schemeClr val="dk1"/>
                </a:solidFill>
                <a:latin typeface="Montserrat" panose="020B0604020202020204" charset="0"/>
                <a:ea typeface="Muli"/>
                <a:cs typeface="Muli"/>
                <a:sym typeface="Muli"/>
              </a:rPr>
              <a:t>Step </a:t>
            </a:r>
            <a:r>
              <a:rPr lang="en-US" sz="1800" b="1" dirty="0" smtClean="0">
                <a:solidFill>
                  <a:schemeClr val="dk1"/>
                </a:solidFill>
                <a:latin typeface="Montserrat" panose="020B0604020202020204" charset="0"/>
                <a:ea typeface="Muli"/>
                <a:cs typeface="Muli"/>
                <a:sym typeface="Muli"/>
              </a:rPr>
              <a:t>2: adjusting the </a:t>
            </a:r>
            <a:r>
              <a:rPr lang="en-US" sz="1800" b="1" dirty="0">
                <a:solidFill>
                  <a:schemeClr val="dk1"/>
                </a:solidFill>
                <a:latin typeface="Montserrat" panose="020B0604020202020204" charset="0"/>
                <a:ea typeface="Muli"/>
                <a:cs typeface="Muli"/>
                <a:sym typeface="Muli"/>
              </a:rPr>
              <a:t>price </a:t>
            </a:r>
            <a:r>
              <a:rPr lang="en-US" sz="1800" b="1" dirty="0" smtClean="0">
                <a:solidFill>
                  <a:schemeClr val="dk1"/>
                </a:solidFill>
                <a:latin typeface="Montserrat" panose="020B0604020202020204" charset="0"/>
                <a:ea typeface="Muli"/>
                <a:cs typeface="Muli"/>
                <a:sym typeface="Muli"/>
              </a:rPr>
              <a:t>column </a:t>
            </a:r>
            <a:endParaRPr lang="en-US" sz="1800" b="1" dirty="0">
              <a:solidFill>
                <a:schemeClr val="dk1"/>
              </a:solidFill>
              <a:latin typeface="Montserrat" panose="020B0604020202020204" charset="0"/>
              <a:ea typeface="Muli"/>
              <a:cs typeface="Muli"/>
              <a:sym typeface="Muli"/>
            </a:endParaRPr>
          </a:p>
        </p:txBody>
      </p:sp>
      <p:sp>
        <p:nvSpPr>
          <p:cNvPr id="4" name="Google Shape;135;p19"/>
          <p:cNvSpPr txBox="1">
            <a:spLocks/>
          </p:cNvSpPr>
          <p:nvPr/>
        </p:nvSpPr>
        <p:spPr>
          <a:xfrm>
            <a:off x="508725" y="386952"/>
            <a:ext cx="8043600" cy="5077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>
              <a:spcBef>
                <a:spcPts val="600"/>
              </a:spcBef>
              <a:buClr>
                <a:srgbClr val="D9D9D9"/>
              </a:buClr>
              <a:buSzPts val="2400"/>
            </a:pPr>
            <a:r>
              <a:rPr lang="en-US" sz="2400" b="1" dirty="0" smtClean="0">
                <a:solidFill>
                  <a:schemeClr val="accent1"/>
                </a:solidFill>
                <a:latin typeface="Montserrat" panose="020B0604020202020204" charset="0"/>
                <a:ea typeface="Muli"/>
                <a:cs typeface="Muli"/>
                <a:sym typeface="Muli"/>
              </a:rPr>
              <a:t>DATA CLEANING</a:t>
            </a:r>
            <a:endParaRPr lang="en-US" sz="2400" b="1" dirty="0">
              <a:solidFill>
                <a:schemeClr val="accent1"/>
              </a:solidFill>
              <a:latin typeface="Montserrat" panose="020B0604020202020204" charset="0"/>
              <a:ea typeface="Muli"/>
              <a:cs typeface="Muli"/>
              <a:sym typeface="Muli"/>
            </a:endParaRPr>
          </a:p>
        </p:txBody>
      </p:sp>
      <p:sp>
        <p:nvSpPr>
          <p:cNvPr id="10" name="Google Shape;135;p19"/>
          <p:cNvSpPr txBox="1">
            <a:spLocks/>
          </p:cNvSpPr>
          <p:nvPr/>
        </p:nvSpPr>
        <p:spPr>
          <a:xfrm>
            <a:off x="595575" y="1450683"/>
            <a:ext cx="8043600" cy="1957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300" dirty="0">
                <a:latin typeface="Montserrat" panose="020B0604020202020204" charset="0"/>
              </a:rPr>
              <a:t>Rename the columns price to </a:t>
            </a:r>
            <a:r>
              <a:rPr lang="en-US" sz="1300" dirty="0" err="1">
                <a:latin typeface="Montserrat" panose="020B0604020202020204" charset="0"/>
              </a:rPr>
              <a:t>price_USD</a:t>
            </a:r>
            <a:endParaRPr lang="en-US" sz="1300" dirty="0">
              <a:latin typeface="Montserrat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300" dirty="0">
                <a:latin typeface="Montserrat" panose="020B0604020202020204" charset="0"/>
              </a:rPr>
              <a:t>Creating the columns price_€ (</a:t>
            </a:r>
            <a:r>
              <a:rPr lang="en-US" sz="1300" dirty="0" err="1">
                <a:latin typeface="Montserrat" panose="020B0604020202020204" charset="0"/>
              </a:rPr>
              <a:t>price_USD</a:t>
            </a:r>
            <a:r>
              <a:rPr lang="en-US" sz="1300" dirty="0">
                <a:latin typeface="Montserrat" panose="020B0604020202020204" charset="0"/>
              </a:rPr>
              <a:t> * exchange rate(0.895667))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300" dirty="0">
                <a:latin typeface="Montserrat" panose="020B0604020202020204" charset="0"/>
              </a:rPr>
              <a:t>Creating the columns </a:t>
            </a:r>
            <a:r>
              <a:rPr lang="en-US" sz="1300" dirty="0" err="1">
                <a:latin typeface="Montserrat" panose="020B0604020202020204" charset="0"/>
              </a:rPr>
              <a:t>price_€_accommodates</a:t>
            </a:r>
            <a:r>
              <a:rPr lang="en-US" sz="1300" dirty="0">
                <a:latin typeface="Montserrat" panose="020B0604020202020204" charset="0"/>
              </a:rPr>
              <a:t> (price_€ /accommodates)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300" dirty="0" smtClean="0">
                <a:latin typeface="Montserrat" panose="020B0604020202020204" charset="0"/>
              </a:rPr>
              <a:t>Remove </a:t>
            </a:r>
            <a:r>
              <a:rPr lang="en-US" sz="1300" dirty="0">
                <a:latin typeface="Montserrat" panose="020B0604020202020204" charset="0"/>
              </a:rPr>
              <a:t>outlier (price between 30 and </a:t>
            </a:r>
            <a:r>
              <a:rPr lang="en-US" sz="1300" dirty="0" smtClean="0">
                <a:latin typeface="Montserrat" panose="020B0604020202020204" charset="0"/>
              </a:rPr>
              <a:t>900)</a:t>
            </a:r>
            <a:endParaRPr lang="en-US" sz="1300" dirty="0">
              <a:latin typeface="Montserrat" panose="020B0604020202020204" charset="0"/>
            </a:endParaRPr>
          </a:p>
        </p:txBody>
      </p:sp>
      <p:sp>
        <p:nvSpPr>
          <p:cNvPr id="9" name="Google Shape;551;p39">
            <a:extLst>
              <a:ext uri="{FF2B5EF4-FFF2-40B4-BE49-F238E27FC236}">
                <a16:creationId xmlns="" xmlns:a16="http://schemas.microsoft.com/office/drawing/2014/main" id="{DF7D72E7-1753-7E44-BCE8-00934BA5869A}"/>
              </a:ext>
            </a:extLst>
          </p:cNvPr>
          <p:cNvSpPr/>
          <p:nvPr/>
        </p:nvSpPr>
        <p:spPr>
          <a:xfrm>
            <a:off x="3687850" y="470843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EC0F1CE2-9E90-EC4D-BE5D-61E3FB6EE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696" y="3093300"/>
            <a:ext cx="6931479" cy="12475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7A2B511-2FEC-D943-B6F4-507E78131C39}"/>
              </a:ext>
            </a:extLst>
          </p:cNvPr>
          <p:cNvSpPr txBox="1"/>
          <p:nvPr/>
        </p:nvSpPr>
        <p:spPr>
          <a:xfrm>
            <a:off x="659011" y="3555935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(19903, 9 )</a:t>
            </a:r>
          </a:p>
        </p:txBody>
      </p:sp>
    </p:spTree>
    <p:extLst>
      <p:ext uri="{BB962C8B-B14F-4D97-AF65-F5344CB8AC3E}">
        <p14:creationId xmlns:p14="http://schemas.microsoft.com/office/powerpoint/2010/main" val="242327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Google Shape;135;p19"/>
          <p:cNvSpPr txBox="1">
            <a:spLocks/>
          </p:cNvSpPr>
          <p:nvPr/>
        </p:nvSpPr>
        <p:spPr>
          <a:xfrm>
            <a:off x="508725" y="386952"/>
            <a:ext cx="8043600" cy="5077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>
              <a:spcBef>
                <a:spcPts val="600"/>
              </a:spcBef>
              <a:buClr>
                <a:srgbClr val="D9D9D9"/>
              </a:buClr>
              <a:buSzPts val="2400"/>
            </a:pPr>
            <a:r>
              <a:rPr lang="en-US" sz="2400" b="1" dirty="0" smtClean="0">
                <a:solidFill>
                  <a:schemeClr val="accent1"/>
                </a:solidFill>
                <a:latin typeface="Montserrat" panose="020B0604020202020204" charset="0"/>
                <a:ea typeface="Muli"/>
                <a:cs typeface="Muli"/>
                <a:sym typeface="Muli"/>
              </a:rPr>
              <a:t>DATA ANALYSIS</a:t>
            </a:r>
            <a:endParaRPr lang="en-US" sz="2400" b="1" dirty="0">
              <a:solidFill>
                <a:schemeClr val="accent1"/>
              </a:solidFill>
              <a:latin typeface="Montserrat" panose="020B0604020202020204" charset="0"/>
              <a:ea typeface="Muli"/>
              <a:cs typeface="Muli"/>
              <a:sym typeface="Muli"/>
            </a:endParaRPr>
          </a:p>
        </p:txBody>
      </p:sp>
      <p:sp>
        <p:nvSpPr>
          <p:cNvPr id="16" name="Google Shape;135;p19"/>
          <p:cNvSpPr txBox="1">
            <a:spLocks/>
          </p:cNvSpPr>
          <p:nvPr/>
        </p:nvSpPr>
        <p:spPr>
          <a:xfrm>
            <a:off x="508725" y="1094738"/>
            <a:ext cx="2367825" cy="121983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>
              <a:spcBef>
                <a:spcPts val="600"/>
              </a:spcBef>
              <a:buClr>
                <a:srgbClr val="D9D9D9"/>
              </a:buClr>
              <a:buSzPts val="2400"/>
            </a:pPr>
            <a:r>
              <a:rPr lang="en-US" b="1" dirty="0" smtClean="0">
                <a:solidFill>
                  <a:schemeClr val="dk1"/>
                </a:solidFill>
                <a:latin typeface="Montserrat" panose="020B0604020202020204" charset="0"/>
                <a:ea typeface="Muli"/>
                <a:cs typeface="Muli"/>
                <a:sym typeface="Muli"/>
              </a:rPr>
              <a:t>We analyzed 19.903 </a:t>
            </a:r>
            <a:r>
              <a:rPr lang="en-US" b="1" dirty="0">
                <a:solidFill>
                  <a:schemeClr val="dk1"/>
                </a:solidFill>
                <a:latin typeface="Montserrat" panose="020B0604020202020204" charset="0"/>
                <a:ea typeface="Muli"/>
                <a:cs typeface="Muli"/>
                <a:sym typeface="Muli"/>
              </a:rPr>
              <a:t>rental apartments in Amsterdam </a:t>
            </a:r>
            <a:r>
              <a:rPr lang="en-US" b="1" dirty="0" smtClean="0">
                <a:solidFill>
                  <a:schemeClr val="dk1"/>
                </a:solidFill>
                <a:latin typeface="Montserrat" panose="020B0604020202020204" charset="0"/>
                <a:ea typeface="Muli"/>
                <a:cs typeface="Muli"/>
                <a:sym typeface="Muli"/>
              </a:rPr>
              <a:t>from Airbnb</a:t>
            </a:r>
            <a:endParaRPr lang="en-US" b="1" dirty="0">
              <a:solidFill>
                <a:schemeClr val="dk1"/>
              </a:solidFill>
              <a:latin typeface="Montserrat" panose="020B0604020202020204" charset="0"/>
              <a:ea typeface="Muli"/>
              <a:cs typeface="Muli"/>
              <a:sym typeface="Muli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1094738"/>
            <a:ext cx="5939014" cy="3575178"/>
          </a:xfrm>
          <a:prstGeom prst="rect">
            <a:avLst/>
          </a:prstGeom>
        </p:spPr>
      </p:pic>
      <p:sp>
        <p:nvSpPr>
          <p:cNvPr id="19" name="Google Shape;350;p39"/>
          <p:cNvSpPr/>
          <p:nvPr/>
        </p:nvSpPr>
        <p:spPr>
          <a:xfrm>
            <a:off x="3499348" y="474427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5;p19"/>
          <p:cNvSpPr txBox="1">
            <a:spLocks/>
          </p:cNvSpPr>
          <p:nvPr/>
        </p:nvSpPr>
        <p:spPr>
          <a:xfrm>
            <a:off x="508724" y="2514600"/>
            <a:ext cx="2367825" cy="73049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>
              <a:spcBef>
                <a:spcPts val="600"/>
              </a:spcBef>
              <a:buClr>
                <a:srgbClr val="D9D9D9"/>
              </a:buClr>
              <a:buSzPts val="2400"/>
            </a:pPr>
            <a:r>
              <a:rPr lang="en-GB" sz="1100" dirty="0" smtClean="0">
                <a:solidFill>
                  <a:schemeClr val="dk1"/>
                </a:solidFill>
                <a:latin typeface="Montserrat" panose="020B0604020202020204" charset="0"/>
                <a:ea typeface="Muli"/>
                <a:cs typeface="Muli"/>
                <a:sym typeface="Muli"/>
              </a:rPr>
              <a:t>Neighbourhoods with the most listings are: Centrum, De </a:t>
            </a:r>
            <a:r>
              <a:rPr lang="en-GB" sz="1100" dirty="0" err="1" smtClean="0">
                <a:solidFill>
                  <a:schemeClr val="dk1"/>
                </a:solidFill>
                <a:latin typeface="Montserrat" panose="020B0604020202020204" charset="0"/>
                <a:ea typeface="Muli"/>
                <a:cs typeface="Muli"/>
                <a:sym typeface="Muli"/>
              </a:rPr>
              <a:t>Baarsjes</a:t>
            </a:r>
            <a:r>
              <a:rPr lang="en-GB" sz="1100" dirty="0" smtClean="0">
                <a:solidFill>
                  <a:schemeClr val="dk1"/>
                </a:solidFill>
                <a:latin typeface="Montserrat" panose="020B0604020202020204" charset="0"/>
                <a:ea typeface="Muli"/>
                <a:cs typeface="Muli"/>
                <a:sym typeface="Muli"/>
              </a:rPr>
              <a:t> and The </a:t>
            </a:r>
            <a:r>
              <a:rPr lang="en-GB" sz="1100" dirty="0" err="1" smtClean="0">
                <a:solidFill>
                  <a:schemeClr val="dk1"/>
                </a:solidFill>
                <a:latin typeface="Montserrat" panose="020B0604020202020204" charset="0"/>
                <a:ea typeface="Muli"/>
                <a:cs typeface="Muli"/>
                <a:sym typeface="Muli"/>
              </a:rPr>
              <a:t>Pijp</a:t>
            </a:r>
            <a:endParaRPr lang="en-US" sz="1100" dirty="0">
              <a:solidFill>
                <a:schemeClr val="dk1"/>
              </a:solidFill>
              <a:latin typeface="Montserrat" panose="020B0604020202020204" charset="0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46030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Google Shape;135;p19"/>
          <p:cNvSpPr txBox="1">
            <a:spLocks/>
          </p:cNvSpPr>
          <p:nvPr/>
        </p:nvSpPr>
        <p:spPr>
          <a:xfrm>
            <a:off x="508725" y="386952"/>
            <a:ext cx="8043600" cy="5077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>
              <a:spcBef>
                <a:spcPts val="600"/>
              </a:spcBef>
              <a:buClr>
                <a:srgbClr val="D9D9D9"/>
              </a:buClr>
              <a:buSzPts val="2400"/>
            </a:pPr>
            <a:r>
              <a:rPr lang="en-US" sz="2400" b="1" dirty="0" smtClean="0">
                <a:solidFill>
                  <a:schemeClr val="accent1"/>
                </a:solidFill>
                <a:latin typeface="Montserrat" panose="020B0604020202020204" charset="0"/>
                <a:ea typeface="Muli"/>
                <a:cs typeface="Muli"/>
                <a:sym typeface="Muli"/>
              </a:rPr>
              <a:t>DATA ANALYSIS</a:t>
            </a:r>
            <a:endParaRPr lang="en-US" sz="2400" b="1" dirty="0">
              <a:solidFill>
                <a:schemeClr val="accent1"/>
              </a:solidFill>
              <a:latin typeface="Montserrat" panose="020B0604020202020204" charset="0"/>
              <a:ea typeface="Muli"/>
              <a:cs typeface="Muli"/>
              <a:sym typeface="Muli"/>
            </a:endParaRPr>
          </a:p>
        </p:txBody>
      </p:sp>
      <p:grpSp>
        <p:nvGrpSpPr>
          <p:cNvPr id="8" name="Google Shape;518;p39"/>
          <p:cNvGrpSpPr/>
          <p:nvPr/>
        </p:nvGrpSpPr>
        <p:grpSpPr>
          <a:xfrm>
            <a:off x="3494156" y="501984"/>
            <a:ext cx="378750" cy="277698"/>
            <a:chOff x="3936375" y="3703750"/>
            <a:chExt cx="453050" cy="332175"/>
          </a:xfrm>
          <a:solidFill>
            <a:schemeClr val="accent1"/>
          </a:solidFill>
        </p:grpSpPr>
        <p:sp>
          <p:nvSpPr>
            <p:cNvPr id="9" name="Google Shape;519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20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21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22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23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8289088"/>
              </p:ext>
            </p:extLst>
          </p:nvPr>
        </p:nvGraphicFramePr>
        <p:xfrm>
          <a:off x="508725" y="1548843"/>
          <a:ext cx="8187599" cy="3118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Google Shape;135;p19"/>
          <p:cNvSpPr txBox="1">
            <a:spLocks/>
          </p:cNvSpPr>
          <p:nvPr/>
        </p:nvSpPr>
        <p:spPr>
          <a:xfrm>
            <a:off x="508724" y="913763"/>
            <a:ext cx="8187599" cy="40068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>
              <a:spcBef>
                <a:spcPts val="600"/>
              </a:spcBef>
              <a:buClr>
                <a:srgbClr val="D9D9D9"/>
              </a:buClr>
              <a:buSzPts val="2400"/>
            </a:pPr>
            <a:r>
              <a:rPr lang="en-GB" b="1" dirty="0" smtClean="0">
                <a:solidFill>
                  <a:schemeClr val="dk1"/>
                </a:solidFill>
                <a:latin typeface="Montserrat" panose="020B0604020202020204" charset="0"/>
                <a:ea typeface="Muli"/>
                <a:cs typeface="Muli"/>
                <a:sym typeface="Muli"/>
              </a:rPr>
              <a:t>The neighbourhoods with the highest number of properties have a higher average price per person</a:t>
            </a:r>
            <a:endParaRPr lang="en-GB" b="1" dirty="0">
              <a:solidFill>
                <a:schemeClr val="dk1"/>
              </a:solidFill>
              <a:latin typeface="Montserrat" panose="020B0604020202020204" charset="0"/>
              <a:ea typeface="Muli"/>
              <a:cs typeface="Muli"/>
              <a:sym typeface="Mul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79385" y="1221953"/>
            <a:ext cx="2172940" cy="4193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Montserrat" panose="020B0604020202020204" charset="0"/>
              </a:rPr>
              <a:t>Total </a:t>
            </a:r>
            <a:r>
              <a:rPr lang="en-GB" sz="1000" dirty="0" err="1" smtClean="0">
                <a:solidFill>
                  <a:schemeClr val="tx1"/>
                </a:solidFill>
                <a:latin typeface="Montserrat" panose="020B0604020202020204" charset="0"/>
              </a:rPr>
              <a:t>avg</a:t>
            </a:r>
            <a:r>
              <a:rPr lang="en-GB" sz="1000" dirty="0" smtClean="0">
                <a:solidFill>
                  <a:schemeClr val="tx1"/>
                </a:solidFill>
                <a:latin typeface="Montserrat" panose="020B0604020202020204" charset="0"/>
              </a:rPr>
              <a:t> price: 141€/night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  <a:latin typeface="Montserrat" panose="020B0604020202020204" charset="0"/>
              </a:rPr>
              <a:t>Total </a:t>
            </a:r>
            <a:r>
              <a:rPr lang="en-GB" sz="1000" dirty="0" err="1" smtClean="0">
                <a:solidFill>
                  <a:schemeClr val="tx1"/>
                </a:solidFill>
                <a:latin typeface="Montserrat" panose="020B0604020202020204" charset="0"/>
              </a:rPr>
              <a:t>avg</a:t>
            </a:r>
            <a:r>
              <a:rPr lang="en-GB" sz="1000" dirty="0" smtClean="0">
                <a:solidFill>
                  <a:schemeClr val="tx1"/>
                </a:solidFill>
                <a:latin typeface="Montserrat" panose="020B0604020202020204" charset="0"/>
              </a:rPr>
              <a:t> price/person: 51/night</a:t>
            </a:r>
          </a:p>
        </p:txBody>
      </p:sp>
    </p:spTree>
    <p:extLst>
      <p:ext uri="{BB962C8B-B14F-4D97-AF65-F5344CB8AC3E}">
        <p14:creationId xmlns:p14="http://schemas.microsoft.com/office/powerpoint/2010/main" val="85085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Google Shape;135;p19"/>
          <p:cNvSpPr txBox="1">
            <a:spLocks/>
          </p:cNvSpPr>
          <p:nvPr/>
        </p:nvSpPr>
        <p:spPr>
          <a:xfrm>
            <a:off x="508725" y="386952"/>
            <a:ext cx="8043600" cy="5077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>
              <a:spcBef>
                <a:spcPts val="600"/>
              </a:spcBef>
              <a:buClr>
                <a:srgbClr val="D9D9D9"/>
              </a:buClr>
              <a:buSzPts val="2400"/>
            </a:pPr>
            <a:r>
              <a:rPr lang="en-US" sz="2400" b="1" dirty="0" smtClean="0">
                <a:solidFill>
                  <a:schemeClr val="accent1"/>
                </a:solidFill>
                <a:latin typeface="Montserrat" panose="020B0604020202020204" charset="0"/>
                <a:ea typeface="Muli"/>
                <a:cs typeface="Muli"/>
                <a:sym typeface="Muli"/>
              </a:rPr>
              <a:t>DATA ANALYSIS</a:t>
            </a:r>
            <a:endParaRPr lang="en-US" sz="2400" b="1" dirty="0">
              <a:solidFill>
                <a:schemeClr val="accent1"/>
              </a:solidFill>
              <a:latin typeface="Montserrat" panose="020B0604020202020204" charset="0"/>
              <a:ea typeface="Muli"/>
              <a:cs typeface="Muli"/>
              <a:sym typeface="Muli"/>
            </a:endParaRPr>
          </a:p>
        </p:txBody>
      </p:sp>
      <p:grpSp>
        <p:nvGrpSpPr>
          <p:cNvPr id="10" name="Google Shape;493;p39"/>
          <p:cNvGrpSpPr/>
          <p:nvPr/>
        </p:nvGrpSpPr>
        <p:grpSpPr>
          <a:xfrm>
            <a:off x="3472379" y="464217"/>
            <a:ext cx="346104" cy="353231"/>
            <a:chOff x="3955900" y="2984500"/>
            <a:chExt cx="414000" cy="422525"/>
          </a:xfrm>
          <a:solidFill>
            <a:schemeClr val="accent1"/>
          </a:solidFill>
        </p:grpSpPr>
        <p:sp>
          <p:nvSpPr>
            <p:cNvPr id="11" name="Google Shape;494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95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96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44" y="1463985"/>
            <a:ext cx="3395391" cy="1971675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1606378" y="1588333"/>
            <a:ext cx="1533525" cy="1386364"/>
          </a:xfrm>
          <a:prstGeom prst="ellipse">
            <a:avLst/>
          </a:prstGeom>
          <a:solidFill>
            <a:schemeClr val="accent4">
              <a:lumMod val="75000"/>
              <a:alpha val="4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24871"/>
              </p:ext>
            </p:extLst>
          </p:nvPr>
        </p:nvGraphicFramePr>
        <p:xfrm>
          <a:off x="4290078" y="1395953"/>
          <a:ext cx="4534247" cy="2219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Rounded Rectangle 20"/>
          <p:cNvSpPr/>
          <p:nvPr/>
        </p:nvSpPr>
        <p:spPr>
          <a:xfrm>
            <a:off x="5225834" y="3654461"/>
            <a:ext cx="3274427" cy="9153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Montserrat" panose="020B0604020202020204" charset="0"/>
              </a:rPr>
              <a:t>Comparison </a:t>
            </a:r>
            <a:r>
              <a:rPr lang="en-GB" sz="1000" b="1" dirty="0">
                <a:solidFill>
                  <a:schemeClr val="tx1"/>
                </a:solidFill>
                <a:latin typeface="Montserrat" panose="020B0604020202020204" charset="0"/>
              </a:rPr>
              <a:t>between </a:t>
            </a:r>
            <a:r>
              <a:rPr lang="en-GB" sz="1000" b="1" dirty="0" smtClean="0">
                <a:solidFill>
                  <a:schemeClr val="tx1"/>
                </a:solidFill>
                <a:latin typeface="Montserrat" panose="020B0604020202020204" charset="0"/>
              </a:rPr>
              <a:t>neighbourhoods</a:t>
            </a:r>
            <a:r>
              <a:rPr lang="en-GB" sz="1000" dirty="0" smtClean="0">
                <a:solidFill>
                  <a:schemeClr val="tx1"/>
                </a:solidFill>
                <a:latin typeface="Montserrat" panose="020B0604020202020204" charset="0"/>
              </a:rPr>
              <a:t>: from the sample that we have collected, we can conclude that </a:t>
            </a: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</a:rPr>
              <a:t>the </a:t>
            </a:r>
            <a:r>
              <a:rPr lang="en-GB" sz="1000" dirty="0" smtClean="0">
                <a:solidFill>
                  <a:schemeClr val="tx1"/>
                </a:solidFill>
                <a:latin typeface="Montserrat" panose="020B0604020202020204" charset="0"/>
              </a:rPr>
              <a:t>neighbourhoods with the higher average number of venues nearby have the higher average prices</a:t>
            </a:r>
          </a:p>
        </p:txBody>
      </p:sp>
      <p:sp>
        <p:nvSpPr>
          <p:cNvPr id="23" name="Google Shape;135;p19"/>
          <p:cNvSpPr txBox="1">
            <a:spLocks/>
          </p:cNvSpPr>
          <p:nvPr/>
        </p:nvSpPr>
        <p:spPr>
          <a:xfrm>
            <a:off x="508724" y="913763"/>
            <a:ext cx="8187599" cy="40068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>
              <a:spcBef>
                <a:spcPts val="600"/>
              </a:spcBef>
              <a:buClr>
                <a:srgbClr val="D9D9D9"/>
              </a:buClr>
              <a:buSzPts val="2400"/>
            </a:pPr>
            <a:r>
              <a:rPr lang="en-GB" b="1" dirty="0" smtClean="0">
                <a:solidFill>
                  <a:schemeClr val="dk1"/>
                </a:solidFill>
                <a:latin typeface="Montserrat" panose="020B0604020202020204" charset="0"/>
                <a:ea typeface="Muli"/>
                <a:cs typeface="Muli"/>
                <a:sym typeface="Muli"/>
              </a:rPr>
              <a:t>We selected four neighbourhoods to map how many venues are within a radius of 200 meters from each property</a:t>
            </a:r>
            <a:endParaRPr lang="en-GB" b="1" dirty="0">
              <a:solidFill>
                <a:schemeClr val="dk1"/>
              </a:solidFill>
              <a:latin typeface="Montserrat" panose="020B0604020202020204" charset="0"/>
              <a:ea typeface="Muli"/>
              <a:cs typeface="Muli"/>
              <a:sym typeface="Muli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67208" y="3654461"/>
            <a:ext cx="3274427" cy="9153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</a:rPr>
              <a:t>Comparison </a:t>
            </a:r>
            <a:r>
              <a:rPr lang="en-GB" sz="1000" b="1" dirty="0">
                <a:solidFill>
                  <a:schemeClr val="tx1"/>
                </a:solidFill>
                <a:latin typeface="Montserrat" panose="020B0604020202020204" charset="0"/>
              </a:rPr>
              <a:t>within each neighbourhood</a:t>
            </a: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</a:rPr>
              <a:t>: no correlation was found inside each neighbourhood between the location of the </a:t>
            </a:r>
            <a:r>
              <a:rPr lang="en-GB" sz="1000" dirty="0" smtClean="0">
                <a:solidFill>
                  <a:schemeClr val="tx1"/>
                </a:solidFill>
                <a:latin typeface="Montserrat" panose="020B0604020202020204" charset="0"/>
              </a:rPr>
              <a:t>property and </a:t>
            </a: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</a:rPr>
              <a:t>the </a:t>
            </a:r>
            <a:r>
              <a:rPr lang="en-GB" sz="1000" dirty="0" smtClean="0">
                <a:solidFill>
                  <a:schemeClr val="tx1"/>
                </a:solidFill>
                <a:latin typeface="Montserrat" panose="020B0604020202020204" charset="0"/>
              </a:rPr>
              <a:t>venues nearby </a:t>
            </a:r>
            <a:endParaRPr lang="en-GB" sz="1000" dirty="0">
              <a:solidFill>
                <a:schemeClr val="tx1"/>
              </a:solidFill>
              <a:latin typeface="Montserrat" panose="020B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6426" y="2386091"/>
            <a:ext cx="935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latin typeface="Montserrat" panose="020B0604020202020204" charset="0"/>
              </a:rPr>
              <a:t>Property</a:t>
            </a:r>
            <a:endParaRPr lang="en-GB" sz="1050" b="1" dirty="0">
              <a:latin typeface="Montserrat" panose="020B0604020202020204" charset="0"/>
            </a:endParaRPr>
          </a:p>
        </p:txBody>
      </p:sp>
      <p:sp>
        <p:nvSpPr>
          <p:cNvPr id="18" name="Google Shape;360;p39"/>
          <p:cNvSpPr/>
          <p:nvPr/>
        </p:nvSpPr>
        <p:spPr>
          <a:xfrm>
            <a:off x="2235695" y="2186310"/>
            <a:ext cx="287499" cy="231661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" name="Straight Connector 5"/>
          <p:cNvCxnSpPr>
            <a:endCxn id="17" idx="7"/>
          </p:cNvCxnSpPr>
          <p:nvPr/>
        </p:nvCxnSpPr>
        <p:spPr>
          <a:xfrm flipV="1">
            <a:off x="2443939" y="1791361"/>
            <a:ext cx="471384" cy="437704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030332">
            <a:off x="2148203" y="1742101"/>
            <a:ext cx="849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 smtClean="0">
                <a:latin typeface="Montserrat" panose="020B0604020202020204" charset="0"/>
              </a:rPr>
              <a:t>Radius 200m</a:t>
            </a:r>
            <a:endParaRPr lang="en-GB" sz="800" b="1" dirty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58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 template">
  <a:themeElements>
    <a:clrScheme name="Custom 347">
      <a:dk1>
        <a:srgbClr val="111111"/>
      </a:dk1>
      <a:lt1>
        <a:srgbClr val="FFFFFF"/>
      </a:lt1>
      <a:dk2>
        <a:srgbClr val="666666"/>
      </a:dk2>
      <a:lt2>
        <a:srgbClr val="EFEFEF"/>
      </a:lt2>
      <a:accent1>
        <a:srgbClr val="6B9FA4"/>
      </a:accent1>
      <a:accent2>
        <a:srgbClr val="B1D9DD"/>
      </a:accent2>
      <a:accent3>
        <a:srgbClr val="EBE399"/>
      </a:accent3>
      <a:accent4>
        <a:srgbClr val="FAF8E8"/>
      </a:accent4>
      <a:accent5>
        <a:srgbClr val="742E46"/>
      </a:accent5>
      <a:accent6>
        <a:srgbClr val="B98094"/>
      </a:accent6>
      <a:hlink>
        <a:srgbClr val="11111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562</Words>
  <Application>Microsoft Office PowerPoint</Application>
  <PresentationFormat>On-screen Show (16:9)</PresentationFormat>
  <Paragraphs>96</Paragraphs>
  <Slides>15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Muli</vt:lpstr>
      <vt:lpstr>Calibri</vt:lpstr>
      <vt:lpstr>Montserrat</vt:lpstr>
      <vt:lpstr>Wingdings</vt:lpstr>
      <vt:lpstr>Arial</vt:lpstr>
      <vt:lpstr>Base template</vt:lpstr>
      <vt:lpstr>PowerPoint Presentation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  <vt:lpstr>Code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Mafalda Fragoso</dc:creator>
  <cp:lastModifiedBy>Mafalda Fragoso</cp:lastModifiedBy>
  <cp:revision>38</cp:revision>
  <dcterms:modified xsi:type="dcterms:W3CDTF">2020-03-06T14:02:28Z</dcterms:modified>
</cp:coreProperties>
</file>