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75" r:id="rId4"/>
    <p:sldId id="276" r:id="rId5"/>
    <p:sldId id="278" r:id="rId6"/>
    <p:sldId id="279" r:id="rId7"/>
    <p:sldId id="266" r:id="rId8"/>
    <p:sldId id="267" r:id="rId9"/>
    <p:sldId id="269" r:id="rId10"/>
    <p:sldId id="280" r:id="rId11"/>
    <p:sldId id="281" r:id="rId12"/>
    <p:sldId id="282" r:id="rId13"/>
    <p:sldId id="258" r:id="rId14"/>
    <p:sldId id="284" r:id="rId15"/>
    <p:sldId id="283" r:id="rId16"/>
    <p:sldId id="272" r:id="rId17"/>
    <p:sldId id="273" r:id="rId18"/>
    <p:sldId id="265" r:id="rId19"/>
  </p:sldIdLst>
  <p:sldSz cx="9906000" cy="6858000" type="A4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EFA"/>
    <a:srgbClr val="5B9AC8"/>
    <a:srgbClr val="FDCB18"/>
    <a:srgbClr val="2DC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3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F9D2-0C79-473B-9515-5B05E979FE50}" type="datetimeFigureOut">
              <a:rPr lang="pt-PT" smtClean="0"/>
              <a:t>27/03/2020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4D1B-1D82-4E78-B001-D790435931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236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F9D2-0C79-473B-9515-5B05E979FE50}" type="datetimeFigureOut">
              <a:rPr lang="pt-PT" smtClean="0"/>
              <a:t>27/03/2020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4D1B-1D82-4E78-B001-D790435931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841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F9D2-0C79-473B-9515-5B05E979FE50}" type="datetimeFigureOut">
              <a:rPr lang="pt-PT" smtClean="0"/>
              <a:t>27/03/2020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4D1B-1D82-4E78-B001-D790435931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691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F9D2-0C79-473B-9515-5B05E979FE50}" type="datetimeFigureOut">
              <a:rPr lang="pt-PT" smtClean="0"/>
              <a:t>27/03/2020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4D1B-1D82-4E78-B001-D790435931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764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F9D2-0C79-473B-9515-5B05E979FE50}" type="datetimeFigureOut">
              <a:rPr lang="pt-PT" smtClean="0"/>
              <a:t>27/03/2020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4D1B-1D82-4E78-B001-D790435931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501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F9D2-0C79-473B-9515-5B05E979FE50}" type="datetimeFigureOut">
              <a:rPr lang="pt-PT" smtClean="0"/>
              <a:t>27/03/2020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4D1B-1D82-4E78-B001-D790435931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253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F9D2-0C79-473B-9515-5B05E979FE50}" type="datetimeFigureOut">
              <a:rPr lang="pt-PT" smtClean="0"/>
              <a:t>27/03/2020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4D1B-1D82-4E78-B001-D790435931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049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F9D2-0C79-473B-9515-5B05E979FE50}" type="datetimeFigureOut">
              <a:rPr lang="pt-PT" smtClean="0"/>
              <a:t>27/03/2020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4D1B-1D82-4E78-B001-D790435931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621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F9D2-0C79-473B-9515-5B05E979FE50}" type="datetimeFigureOut">
              <a:rPr lang="pt-PT" smtClean="0"/>
              <a:t>27/03/2020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4D1B-1D82-4E78-B001-D790435931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932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F9D2-0C79-473B-9515-5B05E979FE50}" type="datetimeFigureOut">
              <a:rPr lang="pt-PT" smtClean="0"/>
              <a:t>27/03/2020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4D1B-1D82-4E78-B001-D790435931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742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F9D2-0C79-473B-9515-5B05E979FE50}" type="datetimeFigureOut">
              <a:rPr lang="pt-PT" smtClean="0"/>
              <a:t>27/03/2020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4D1B-1D82-4E78-B001-D790435931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351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F9D2-0C79-473B-9515-5B05E979FE50}" type="datetimeFigureOut">
              <a:rPr lang="pt-PT" smtClean="0"/>
              <a:t>27/03/2020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94D1B-1D82-4E78-B001-D790435931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537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7263" y="1953419"/>
            <a:ext cx="7991475" cy="295116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rgbClr val="2DC5FA"/>
                </a:solidFill>
                <a:latin typeface="+mn-lt"/>
              </a:rPr>
              <a:t>The movie industry and the i</a:t>
            </a:r>
            <a:r>
              <a:rPr lang="en-US" sz="3600" b="1" dirty="0" smtClean="0">
                <a:solidFill>
                  <a:srgbClr val="2DC5FA"/>
                </a:solidFill>
                <a:latin typeface="+mn-lt"/>
              </a:rPr>
              <a:t>nfluential </a:t>
            </a:r>
            <a:br>
              <a:rPr lang="en-US" sz="3600" b="1" dirty="0" smtClean="0">
                <a:solidFill>
                  <a:srgbClr val="2DC5FA"/>
                </a:solidFill>
                <a:latin typeface="+mn-lt"/>
              </a:rPr>
            </a:br>
            <a:r>
              <a:rPr lang="en-US" sz="3600" b="1" dirty="0" smtClean="0">
                <a:solidFill>
                  <a:srgbClr val="2DC5FA"/>
                </a:solidFill>
                <a:latin typeface="+mn-lt"/>
              </a:rPr>
              <a:t>factors </a:t>
            </a:r>
            <a:r>
              <a:rPr lang="en-US" sz="3600" b="1" dirty="0">
                <a:solidFill>
                  <a:srgbClr val="2DC5FA"/>
                </a:solidFill>
                <a:latin typeface="+mn-lt"/>
              </a:rPr>
              <a:t>of </a:t>
            </a:r>
            <a:r>
              <a:rPr lang="en-US" sz="3600" b="1" dirty="0" smtClean="0">
                <a:solidFill>
                  <a:srgbClr val="2DC5FA"/>
                </a:solidFill>
                <a:latin typeface="+mn-lt"/>
              </a:rPr>
              <a:t>IMDb </a:t>
            </a:r>
            <a:r>
              <a:rPr lang="en-US" sz="3600" b="1" dirty="0">
                <a:solidFill>
                  <a:srgbClr val="2DC5FA"/>
                </a:solidFill>
                <a:latin typeface="+mn-lt"/>
              </a:rPr>
              <a:t>movie </a:t>
            </a:r>
            <a:r>
              <a:rPr lang="en-US" sz="3600" b="1" dirty="0" smtClean="0">
                <a:solidFill>
                  <a:srgbClr val="2DC5FA"/>
                </a:solidFill>
                <a:latin typeface="+mn-lt"/>
              </a:rPr>
              <a:t>ratings</a:t>
            </a:r>
            <a:r>
              <a:rPr lang="en-GB" sz="4000" b="1" dirty="0">
                <a:solidFill>
                  <a:srgbClr val="2DC5FA"/>
                </a:solidFill>
                <a:latin typeface="+mn-lt"/>
              </a:rPr>
              <a:t/>
            </a:r>
            <a:br>
              <a:rPr lang="en-GB" sz="4000" b="1" dirty="0">
                <a:solidFill>
                  <a:srgbClr val="2DC5FA"/>
                </a:solidFill>
                <a:latin typeface="+mn-lt"/>
              </a:rPr>
            </a:br>
            <a:r>
              <a:rPr lang="en-GB" sz="2700" dirty="0">
                <a:latin typeface="+mn-lt"/>
              </a:rPr>
              <a:t/>
            </a:r>
            <a:br>
              <a:rPr lang="en-GB" sz="2700" dirty="0">
                <a:latin typeface="+mn-lt"/>
              </a:rPr>
            </a:br>
            <a:r>
              <a:rPr lang="en-GB" sz="3600" dirty="0" smtClean="0">
                <a:latin typeface="+mn-lt"/>
              </a:rPr>
              <a:t/>
            </a:r>
            <a:br>
              <a:rPr lang="en-GB" sz="3600" dirty="0" smtClean="0">
                <a:latin typeface="+mn-lt"/>
              </a:rPr>
            </a:br>
            <a:r>
              <a:rPr lang="en-GB" sz="3100" b="1" dirty="0">
                <a:latin typeface="+mn-lt"/>
              </a:rPr>
              <a:t>Mafalda Fragoso</a:t>
            </a:r>
            <a:r>
              <a:rPr lang="en-GB" sz="2700" dirty="0" smtClean="0">
                <a:latin typeface="+mn-lt"/>
              </a:rPr>
              <a:t/>
            </a:r>
            <a:br>
              <a:rPr lang="en-GB" sz="2700" dirty="0" smtClean="0">
                <a:latin typeface="+mn-lt"/>
              </a:rPr>
            </a:br>
            <a:r>
              <a:rPr lang="en-GB" sz="2700" dirty="0" smtClean="0">
                <a:latin typeface="+mn-lt"/>
              </a:rPr>
              <a:t/>
            </a:r>
            <a:br>
              <a:rPr lang="en-GB" sz="2700" dirty="0" smtClean="0">
                <a:latin typeface="+mn-lt"/>
              </a:rPr>
            </a:br>
            <a:r>
              <a:rPr lang="en-GB" sz="2700" dirty="0">
                <a:latin typeface="+mn-lt"/>
              </a:rPr>
              <a:t/>
            </a:r>
            <a:br>
              <a:rPr lang="en-GB" sz="2700" dirty="0">
                <a:latin typeface="+mn-lt"/>
              </a:rPr>
            </a:br>
            <a:r>
              <a:rPr lang="en-GB" sz="2700" dirty="0" smtClean="0">
                <a:latin typeface="+mn-lt"/>
              </a:rPr>
              <a:t>Data </a:t>
            </a:r>
            <a:r>
              <a:rPr lang="en-GB" sz="2700" dirty="0">
                <a:latin typeface="+mn-lt"/>
              </a:rPr>
              <a:t>Analytics </a:t>
            </a:r>
            <a:r>
              <a:rPr lang="en-GB" sz="2700" dirty="0" smtClean="0">
                <a:latin typeface="+mn-lt"/>
              </a:rPr>
              <a:t>Bootcamp</a:t>
            </a:r>
            <a:r>
              <a:rPr lang="en-GB" sz="2700" dirty="0">
                <a:latin typeface="+mn-lt"/>
              </a:rPr>
              <a:t/>
            </a:r>
            <a:br>
              <a:rPr lang="en-GB" sz="2700" dirty="0">
                <a:latin typeface="+mn-lt"/>
              </a:rPr>
            </a:br>
            <a:r>
              <a:rPr lang="en-GB" sz="2700" dirty="0">
                <a:latin typeface="+mn-lt"/>
              </a:rPr>
              <a:t>27/03/2020</a:t>
            </a:r>
            <a:endParaRPr lang="en-GB" sz="27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6950" b="17877"/>
          <a:stretch/>
        </p:blipFill>
        <p:spPr>
          <a:xfrm>
            <a:off x="7465287" y="361950"/>
            <a:ext cx="2117111" cy="159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4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81038" y="127003"/>
            <a:ext cx="8543925" cy="806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 smtClean="0">
                <a:latin typeface="+mn-lt"/>
              </a:rPr>
              <a:t>Main findings</a:t>
            </a:r>
            <a:endParaRPr lang="en-GB" sz="2400" b="1" dirty="0"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81038" y="701678"/>
            <a:ext cx="854392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1038" y="881292"/>
            <a:ext cx="854392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No relationship found between average rating and number of votes</a:t>
            </a:r>
          </a:p>
          <a:p>
            <a:r>
              <a:rPr lang="en-US" sz="1600" dirty="0" smtClean="0"/>
              <a:t>(correlation </a:t>
            </a:r>
            <a:r>
              <a:rPr lang="en-US" sz="1600" dirty="0"/>
              <a:t>coefficient </a:t>
            </a:r>
            <a:r>
              <a:rPr lang="en-US" sz="1600" b="1" dirty="0">
                <a:solidFill>
                  <a:srgbClr val="C00000"/>
                </a:solidFill>
              </a:rPr>
              <a:t>0.17</a:t>
            </a:r>
            <a:r>
              <a:rPr lang="en-US" sz="1600" dirty="0"/>
              <a:t>)</a:t>
            </a:r>
            <a:endParaRPr lang="en-US" sz="1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6" r="6735" b="5302"/>
          <a:stretch/>
        </p:blipFill>
        <p:spPr>
          <a:xfrm>
            <a:off x="681038" y="1676458"/>
            <a:ext cx="8388446" cy="481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0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81038" y="127003"/>
            <a:ext cx="8543925" cy="806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 smtClean="0">
                <a:latin typeface="+mn-lt"/>
              </a:rPr>
              <a:t>Main findings</a:t>
            </a:r>
            <a:endParaRPr lang="en-GB" sz="2400" b="1" dirty="0"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81038" y="701678"/>
            <a:ext cx="854392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1038" y="881292"/>
            <a:ext cx="854392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No relationship found between average rating and duration of the movie</a:t>
            </a:r>
          </a:p>
          <a:p>
            <a:r>
              <a:rPr lang="en-US" sz="1600" dirty="0" smtClean="0"/>
              <a:t>(correlation </a:t>
            </a:r>
            <a:r>
              <a:rPr lang="en-US" sz="1600" dirty="0"/>
              <a:t>coefficient </a:t>
            </a:r>
            <a:r>
              <a:rPr lang="en-US" sz="1600" b="1" dirty="0">
                <a:solidFill>
                  <a:srgbClr val="C00000"/>
                </a:solidFill>
              </a:rPr>
              <a:t>0.16</a:t>
            </a:r>
            <a:r>
              <a:rPr lang="en-US" sz="1600" dirty="0" smtClean="0"/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6" r="7878" b="5047"/>
          <a:stretch/>
        </p:blipFill>
        <p:spPr>
          <a:xfrm>
            <a:off x="1020534" y="1676458"/>
            <a:ext cx="8003721" cy="485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0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81038" y="127003"/>
            <a:ext cx="8543925" cy="806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 smtClean="0">
                <a:latin typeface="+mn-lt"/>
              </a:rPr>
              <a:t>Main findings</a:t>
            </a:r>
            <a:endParaRPr lang="en-GB" sz="2400" b="1" dirty="0"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81038" y="701678"/>
            <a:ext cx="854392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1038" y="881292"/>
            <a:ext cx="854392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No relationship found between average rating and revenue of the movie</a:t>
            </a:r>
          </a:p>
          <a:p>
            <a:r>
              <a:rPr lang="en-US" sz="1600" dirty="0" smtClean="0"/>
              <a:t>(correlation </a:t>
            </a:r>
            <a:r>
              <a:rPr lang="en-US" sz="1600" dirty="0"/>
              <a:t>coefficient </a:t>
            </a:r>
            <a:r>
              <a:rPr lang="en-US" sz="1600" b="1" dirty="0" smtClean="0">
                <a:solidFill>
                  <a:srgbClr val="C00000"/>
                </a:solidFill>
              </a:rPr>
              <a:t>0.3</a:t>
            </a:r>
            <a:r>
              <a:rPr lang="en-US" sz="1600" dirty="0" smtClean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9" r="6923" b="5782"/>
          <a:stretch/>
        </p:blipFill>
        <p:spPr>
          <a:xfrm>
            <a:off x="864052" y="1496845"/>
            <a:ext cx="8177895" cy="4841654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480712" y="6260073"/>
            <a:ext cx="6944575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Higher </a:t>
            </a:r>
            <a:r>
              <a:rPr lang="en-US" sz="1600" dirty="0"/>
              <a:t>rating doesn’t </a:t>
            </a:r>
            <a:r>
              <a:rPr lang="en-US" sz="1600" dirty="0" smtClean="0"/>
              <a:t>necessarily correlate </a:t>
            </a:r>
            <a:r>
              <a:rPr lang="en-US" sz="1600" dirty="0"/>
              <a:t>with higher profits for a movie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2159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681038" y="127003"/>
            <a:ext cx="8543925" cy="806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 smtClean="0">
                <a:latin typeface="+mn-lt"/>
              </a:rPr>
              <a:t>Conclusions</a:t>
            </a:r>
            <a:endParaRPr lang="en-GB" sz="2400" b="1" dirty="0">
              <a:latin typeface="+mn-lt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681038" y="701678"/>
            <a:ext cx="854392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879"/>
          <a:stretch/>
        </p:blipFill>
        <p:spPr>
          <a:xfrm>
            <a:off x="261257" y="4261179"/>
            <a:ext cx="9492705" cy="11903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7" y="5327688"/>
            <a:ext cx="9503229" cy="11395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1037" y="1131882"/>
            <a:ext cx="8543925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ea typeface="Muli"/>
                <a:cs typeface="Muli"/>
                <a:sym typeface="Muli"/>
              </a:rPr>
              <a:t>The movie rating variable </a:t>
            </a:r>
            <a:r>
              <a:rPr lang="en-US" dirty="0" smtClean="0">
                <a:solidFill>
                  <a:schemeClr val="dk1"/>
                </a:solidFill>
                <a:ea typeface="Muli"/>
                <a:cs typeface="Muli"/>
                <a:sym typeface="Muli"/>
              </a:rPr>
              <a:t>is not correlated with the duration </a:t>
            </a:r>
            <a:r>
              <a:rPr lang="en-US" dirty="0">
                <a:solidFill>
                  <a:schemeClr val="dk1"/>
                </a:solidFill>
                <a:ea typeface="Muli"/>
                <a:cs typeface="Muli"/>
                <a:sym typeface="Muli"/>
              </a:rPr>
              <a:t>of the </a:t>
            </a:r>
            <a:r>
              <a:rPr lang="en-US" dirty="0" smtClean="0">
                <a:solidFill>
                  <a:schemeClr val="dk1"/>
                </a:solidFill>
                <a:ea typeface="Muli"/>
                <a:cs typeface="Muli"/>
                <a:sym typeface="Muli"/>
              </a:rPr>
              <a:t>movie, number </a:t>
            </a:r>
            <a:r>
              <a:rPr lang="en-US" dirty="0">
                <a:solidFill>
                  <a:schemeClr val="dk1"/>
                </a:solidFill>
                <a:ea typeface="Muli"/>
                <a:cs typeface="Muli"/>
                <a:sym typeface="Muli"/>
              </a:rPr>
              <a:t>of votes and </a:t>
            </a:r>
            <a:r>
              <a:rPr lang="en-US" dirty="0" smtClean="0">
                <a:solidFill>
                  <a:schemeClr val="dk1"/>
                </a:solidFill>
                <a:ea typeface="Muli"/>
                <a:cs typeface="Muli"/>
                <a:sym typeface="Muli"/>
              </a:rPr>
              <a:t>revenue</a:t>
            </a:r>
          </a:p>
          <a:p>
            <a:pPr marL="3619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dk1"/>
              </a:solidFill>
              <a:ea typeface="Muli"/>
              <a:cs typeface="Muli"/>
              <a:sym typeface="Muli"/>
            </a:endParaRPr>
          </a:p>
          <a:p>
            <a:pPr marL="3619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  <a:ea typeface="Muli"/>
                <a:cs typeface="Muli"/>
                <a:sym typeface="Muli"/>
              </a:rPr>
              <a:t>Technical/informative type of movies (documentary</a:t>
            </a:r>
            <a:r>
              <a:rPr lang="en-US" dirty="0">
                <a:solidFill>
                  <a:schemeClr val="dk1"/>
                </a:solidFill>
                <a:ea typeface="Muli"/>
                <a:cs typeface="Muli"/>
                <a:sym typeface="Muli"/>
              </a:rPr>
              <a:t>, Biography</a:t>
            </a:r>
            <a:r>
              <a:rPr lang="en-US" dirty="0" smtClean="0">
                <a:solidFill>
                  <a:schemeClr val="dk1"/>
                </a:solidFill>
                <a:ea typeface="Muli"/>
                <a:cs typeface="Muli"/>
                <a:sym typeface="Muli"/>
              </a:rPr>
              <a:t>, </a:t>
            </a:r>
            <a:r>
              <a:rPr lang="en-US" dirty="0">
                <a:solidFill>
                  <a:schemeClr val="dk1"/>
                </a:solidFill>
                <a:ea typeface="Muli"/>
                <a:cs typeface="Muli"/>
                <a:sym typeface="Muli"/>
              </a:rPr>
              <a:t>History) </a:t>
            </a:r>
            <a:r>
              <a:rPr lang="en-US" dirty="0" smtClean="0">
                <a:solidFill>
                  <a:schemeClr val="dk1"/>
                </a:solidFill>
                <a:ea typeface="Muli"/>
                <a:cs typeface="Muli"/>
                <a:sym typeface="Muli"/>
              </a:rPr>
              <a:t>are </a:t>
            </a:r>
            <a:r>
              <a:rPr lang="en-US" dirty="0">
                <a:solidFill>
                  <a:schemeClr val="dk1"/>
                </a:solidFill>
                <a:ea typeface="Muli"/>
                <a:cs typeface="Muli"/>
                <a:sym typeface="Muli"/>
              </a:rPr>
              <a:t>more likely to have higher </a:t>
            </a:r>
            <a:r>
              <a:rPr lang="en-US" dirty="0" smtClean="0">
                <a:solidFill>
                  <a:schemeClr val="dk1"/>
                </a:solidFill>
                <a:ea typeface="Muli"/>
                <a:cs typeface="Muli"/>
                <a:sym typeface="Muli"/>
              </a:rPr>
              <a:t>ratings while movies </a:t>
            </a:r>
            <a:r>
              <a:rPr lang="en-US" dirty="0">
                <a:solidFill>
                  <a:schemeClr val="dk1"/>
                </a:solidFill>
                <a:ea typeface="Muli"/>
                <a:cs typeface="Muli"/>
                <a:sym typeface="Muli"/>
              </a:rPr>
              <a:t>in the cluster of action, horror, sci.fi are more likely to have lower </a:t>
            </a:r>
            <a:r>
              <a:rPr lang="en-US" dirty="0" smtClean="0">
                <a:solidFill>
                  <a:schemeClr val="dk1"/>
                </a:solidFill>
                <a:ea typeface="Muli"/>
                <a:cs typeface="Muli"/>
                <a:sym typeface="Muli"/>
              </a:rPr>
              <a:t>ratings</a:t>
            </a:r>
          </a:p>
          <a:p>
            <a:pPr marL="3619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dk1"/>
              </a:solidFill>
              <a:ea typeface="Muli"/>
              <a:cs typeface="Muli"/>
              <a:sym typeface="Muli"/>
            </a:endParaRPr>
          </a:p>
          <a:p>
            <a:pPr marL="3619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ea typeface="Muli"/>
                <a:cs typeface="Muli"/>
              </a:rPr>
              <a:t>Strong positive linear relationship between revenue and </a:t>
            </a:r>
            <a:r>
              <a:rPr lang="en-US" dirty="0" smtClean="0">
                <a:solidFill>
                  <a:schemeClr val="dk1"/>
                </a:solidFill>
                <a:ea typeface="Muli"/>
                <a:cs typeface="Muli"/>
              </a:rPr>
              <a:t>budget meaning that m</a:t>
            </a:r>
            <a:r>
              <a:rPr lang="en-GB" dirty="0" smtClean="0"/>
              <a:t>ore </a:t>
            </a:r>
            <a:r>
              <a:rPr lang="en-GB" dirty="0"/>
              <a:t>investment results in more payback</a:t>
            </a:r>
          </a:p>
          <a:p>
            <a:pPr marL="3619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ea typeface="Muli"/>
              <a:cs typeface="Muli"/>
            </a:endParaRPr>
          </a:p>
          <a:p>
            <a:pPr marL="3619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ea typeface="Muli"/>
              <a:cs typeface="Muli"/>
              <a:sym typeface="Muli"/>
            </a:endParaRPr>
          </a:p>
          <a:p>
            <a:pPr marL="3619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17565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7263" y="1953419"/>
            <a:ext cx="7991475" cy="2951162"/>
          </a:xfrm>
        </p:spPr>
        <p:txBody>
          <a:bodyPr anchor="t">
            <a:normAutofit fontScale="90000"/>
          </a:bodyPr>
          <a:lstStyle/>
          <a:p>
            <a:r>
              <a:rPr lang="en-GB" sz="5300" b="1" dirty="0" smtClean="0">
                <a:solidFill>
                  <a:srgbClr val="2DC5FA"/>
                </a:solidFill>
                <a:latin typeface="+mn-lt"/>
              </a:rPr>
              <a:t>Thank you.</a:t>
            </a:r>
            <a:r>
              <a:rPr lang="en-GB" sz="2700" dirty="0">
                <a:latin typeface="+mn-lt"/>
              </a:rPr>
              <a:t/>
            </a:r>
            <a:br>
              <a:rPr lang="en-GB" sz="2700" dirty="0">
                <a:latin typeface="+mn-lt"/>
              </a:rPr>
            </a:br>
            <a:r>
              <a:rPr lang="en-GB" sz="3600" b="1" dirty="0" smtClean="0">
                <a:solidFill>
                  <a:srgbClr val="2DC5FA"/>
                </a:solidFill>
                <a:latin typeface="+mn-lt"/>
              </a:rPr>
              <a:t/>
            </a:r>
            <a:br>
              <a:rPr lang="en-GB" sz="3600" b="1" dirty="0" smtClean="0">
                <a:solidFill>
                  <a:srgbClr val="2DC5FA"/>
                </a:solidFill>
                <a:latin typeface="+mn-lt"/>
              </a:rPr>
            </a:br>
            <a:r>
              <a:rPr lang="en-GB" sz="3600" dirty="0" smtClean="0">
                <a:latin typeface="+mn-lt"/>
              </a:rPr>
              <a:t/>
            </a:r>
            <a:br>
              <a:rPr lang="en-GB" sz="3600" dirty="0" smtClean="0">
                <a:latin typeface="+mn-lt"/>
              </a:rPr>
            </a:br>
            <a:r>
              <a:rPr lang="en-GB" sz="3100" b="1" dirty="0">
                <a:latin typeface="+mn-lt"/>
              </a:rPr>
              <a:t>Mafalda Fragoso</a:t>
            </a:r>
            <a:r>
              <a:rPr lang="en-GB" sz="2700" dirty="0" smtClean="0">
                <a:latin typeface="+mn-lt"/>
              </a:rPr>
              <a:t/>
            </a:r>
            <a:br>
              <a:rPr lang="en-GB" sz="2700" dirty="0" smtClean="0">
                <a:latin typeface="+mn-lt"/>
              </a:rPr>
            </a:br>
            <a:r>
              <a:rPr lang="en-GB" sz="2700" dirty="0" smtClean="0">
                <a:latin typeface="+mn-lt"/>
              </a:rPr>
              <a:t/>
            </a:r>
            <a:br>
              <a:rPr lang="en-GB" sz="2700" dirty="0" smtClean="0">
                <a:latin typeface="+mn-lt"/>
              </a:rPr>
            </a:br>
            <a:r>
              <a:rPr lang="en-GB" sz="2700" dirty="0">
                <a:latin typeface="+mn-lt"/>
              </a:rPr>
              <a:t/>
            </a:r>
            <a:br>
              <a:rPr lang="en-GB" sz="2700" dirty="0">
                <a:latin typeface="+mn-lt"/>
              </a:rPr>
            </a:br>
            <a:r>
              <a:rPr lang="en-GB" sz="2700" dirty="0" smtClean="0">
                <a:latin typeface="+mn-lt"/>
              </a:rPr>
              <a:t>Data </a:t>
            </a:r>
            <a:r>
              <a:rPr lang="en-GB" sz="2700" dirty="0">
                <a:latin typeface="+mn-lt"/>
              </a:rPr>
              <a:t>Analytics </a:t>
            </a:r>
            <a:r>
              <a:rPr lang="en-GB" sz="2700" dirty="0" smtClean="0">
                <a:latin typeface="+mn-lt"/>
              </a:rPr>
              <a:t>Bootcamp</a:t>
            </a:r>
            <a:r>
              <a:rPr lang="en-GB" sz="2700" dirty="0">
                <a:latin typeface="+mn-lt"/>
              </a:rPr>
              <a:t/>
            </a:r>
            <a:br>
              <a:rPr lang="en-GB" sz="2700" dirty="0">
                <a:latin typeface="+mn-lt"/>
              </a:rPr>
            </a:br>
            <a:r>
              <a:rPr lang="en-GB" sz="2700" dirty="0">
                <a:latin typeface="+mn-lt"/>
              </a:rPr>
              <a:t>27/03/2020</a:t>
            </a:r>
            <a:endParaRPr lang="en-GB" sz="27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6950" b="17877"/>
          <a:stretch/>
        </p:blipFill>
        <p:spPr>
          <a:xfrm>
            <a:off x="7465287" y="361950"/>
            <a:ext cx="2117111" cy="159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b="1" dirty="0" err="1">
                <a:solidFill>
                  <a:srgbClr val="2DC5FA"/>
                </a:solidFill>
                <a:latin typeface="+mn-lt"/>
              </a:rPr>
              <a:t>Appendix</a:t>
            </a:r>
            <a:endParaRPr lang="pt-PT" b="1" dirty="0">
              <a:solidFill>
                <a:srgbClr val="2DC5FA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289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1038" y="127003"/>
            <a:ext cx="8543925" cy="806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 smtClean="0">
                <a:latin typeface="+mn-lt"/>
              </a:rPr>
              <a:t>OLS Regression Results</a:t>
            </a:r>
            <a:endParaRPr lang="en-GB" sz="2400" b="1" dirty="0">
              <a:latin typeface="+mn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1038" y="701678"/>
            <a:ext cx="854392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071562"/>
            <a:ext cx="78867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5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114425"/>
            <a:ext cx="7486650" cy="462915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1038" y="127003"/>
            <a:ext cx="8543925" cy="806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 smtClean="0">
                <a:latin typeface="+mn-lt"/>
              </a:rPr>
              <a:t>OLS Regression Results</a:t>
            </a:r>
            <a:endParaRPr lang="en-GB" sz="2400" b="1" dirty="0">
              <a:latin typeface="+mn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81038" y="701678"/>
            <a:ext cx="854392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62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1038" y="127003"/>
            <a:ext cx="8543925" cy="806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 smtClean="0">
                <a:latin typeface="+mn-lt"/>
              </a:rPr>
              <a:t>Revenue and budget distribution</a:t>
            </a:r>
            <a:endParaRPr lang="en-GB" sz="2400" b="1" dirty="0">
              <a:latin typeface="+mn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1038" y="701678"/>
            <a:ext cx="854392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9006"/>
            <a:ext cx="9906000" cy="297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1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1038" y="127003"/>
            <a:ext cx="8543925" cy="806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 smtClean="0">
                <a:latin typeface="+mn-lt"/>
              </a:rPr>
              <a:t>Table of contents</a:t>
            </a:r>
            <a:endParaRPr lang="en-GB" sz="2400" b="1" dirty="0">
              <a:latin typeface="+mn-lt"/>
            </a:endParaRPr>
          </a:p>
        </p:txBody>
      </p:sp>
      <p:pic>
        <p:nvPicPr>
          <p:cNvPr id="1030" name="Picture 6" descr="IMDb Cinema &amp; TV – Apps no Google Pla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8"/>
          <a:stretch/>
        </p:blipFill>
        <p:spPr bwMode="auto">
          <a:xfrm>
            <a:off x="0" y="1190445"/>
            <a:ext cx="9907448" cy="476178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681038" y="701678"/>
            <a:ext cx="854392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190444"/>
            <a:ext cx="9906000" cy="4839419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</p:spPr>
        <p:txBody>
          <a:bodyPr wrap="square" rtlCol="0" anchor="t">
            <a:noAutofit/>
          </a:bodyPr>
          <a:lstStyle/>
          <a:p>
            <a:pPr marL="1257300" lvl="2" indent="-342900">
              <a:lnSpc>
                <a:spcPct val="200000"/>
              </a:lnSpc>
              <a:buAutoNum type="arabicPeriod"/>
            </a:pPr>
            <a:endParaRPr lang="en-GB" sz="1200" b="1" dirty="0" smtClean="0"/>
          </a:p>
          <a:p>
            <a:pPr marL="1257300" lvl="2" indent="-342900">
              <a:lnSpc>
                <a:spcPct val="200000"/>
              </a:lnSpc>
              <a:buAutoNum type="arabicPeriod"/>
            </a:pPr>
            <a:r>
              <a:rPr lang="en-GB" sz="2400" b="1" dirty="0" smtClean="0"/>
              <a:t>Goals of the project</a:t>
            </a:r>
          </a:p>
          <a:p>
            <a:pPr marL="1257300" lvl="2" indent="-342900">
              <a:lnSpc>
                <a:spcPct val="200000"/>
              </a:lnSpc>
              <a:buAutoNum type="arabicPeriod"/>
            </a:pPr>
            <a:r>
              <a:rPr lang="en-GB" sz="2400" b="1" dirty="0" smtClean="0"/>
              <a:t>Methodology</a:t>
            </a:r>
          </a:p>
          <a:p>
            <a:pPr marL="1257300" lvl="2" indent="-342900">
              <a:lnSpc>
                <a:spcPct val="200000"/>
              </a:lnSpc>
              <a:buAutoNum type="arabicPeriod"/>
            </a:pPr>
            <a:r>
              <a:rPr lang="en-GB" sz="2400" b="1" dirty="0" smtClean="0"/>
              <a:t>Main findings</a:t>
            </a:r>
          </a:p>
        </p:txBody>
      </p:sp>
      <p:pic>
        <p:nvPicPr>
          <p:cNvPr id="1034" name="Picture 10" descr="IMDb Logo - Red Bee Medi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87" b="22244"/>
          <a:stretch/>
        </p:blipFill>
        <p:spPr bwMode="auto">
          <a:xfrm>
            <a:off x="948905" y="4181046"/>
            <a:ext cx="2158948" cy="117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8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1038" y="127003"/>
            <a:ext cx="8543925" cy="806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 smtClean="0">
                <a:latin typeface="+mn-lt"/>
              </a:rPr>
              <a:t>Goals of the project</a:t>
            </a:r>
            <a:endParaRPr lang="en-GB" sz="2400" b="1" dirty="0">
              <a:latin typeface="+mn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1038" y="701678"/>
            <a:ext cx="854392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135;p19"/>
          <p:cNvSpPr txBox="1">
            <a:spLocks/>
          </p:cNvSpPr>
          <p:nvPr/>
        </p:nvSpPr>
        <p:spPr>
          <a:xfrm>
            <a:off x="838906" y="1647826"/>
            <a:ext cx="8043600" cy="55549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spcBef>
                <a:spcPts val="600"/>
              </a:spcBef>
              <a:buClr>
                <a:srgbClr val="D9D9D9"/>
              </a:buClr>
              <a:buSzPts val="2400"/>
            </a:pPr>
            <a:r>
              <a:rPr lang="en-US" sz="1800" b="1" dirty="0" smtClean="0">
                <a:solidFill>
                  <a:schemeClr val="dk1"/>
                </a:solidFill>
                <a:latin typeface="+mn-lt"/>
                <a:ea typeface="Muli"/>
                <a:cs typeface="Muli"/>
                <a:sym typeface="Muli"/>
              </a:rPr>
              <a:t>Research purpose</a:t>
            </a:r>
            <a:endParaRPr lang="en-US" sz="1800" b="1" dirty="0">
              <a:solidFill>
                <a:schemeClr val="dk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10" name="Google Shape;135;p19"/>
          <p:cNvSpPr txBox="1">
            <a:spLocks/>
          </p:cNvSpPr>
          <p:nvPr/>
        </p:nvSpPr>
        <p:spPr>
          <a:xfrm>
            <a:off x="838906" y="2244149"/>
            <a:ext cx="8043600" cy="18611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19100" indent="-34290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1600" dirty="0" smtClean="0">
                <a:solidFill>
                  <a:schemeClr val="dk1"/>
                </a:solidFill>
                <a:latin typeface="+mn-lt"/>
                <a:ea typeface="Muli"/>
                <a:cs typeface="Muli"/>
                <a:sym typeface="Muli"/>
              </a:rPr>
              <a:t>Exploratory analysis on the movie industry (2019)</a:t>
            </a:r>
          </a:p>
          <a:p>
            <a:pPr marL="419100" indent="-34290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endParaRPr lang="en-US" sz="1600" dirty="0" smtClean="0">
              <a:solidFill>
                <a:schemeClr val="dk1"/>
              </a:solidFill>
              <a:latin typeface="+mn-lt"/>
              <a:ea typeface="Muli"/>
              <a:cs typeface="Muli"/>
              <a:sym typeface="Muli"/>
            </a:endParaRPr>
          </a:p>
          <a:p>
            <a:pPr marL="419100" indent="-34290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1600" dirty="0" smtClean="0">
                <a:solidFill>
                  <a:schemeClr val="dk1"/>
                </a:solidFill>
                <a:latin typeface="+mn-lt"/>
                <a:ea typeface="Muli"/>
                <a:cs typeface="Muli"/>
                <a:sym typeface="Muli"/>
              </a:rPr>
              <a:t>Understand the influential </a:t>
            </a:r>
            <a:r>
              <a:rPr lang="en-US" sz="1600" dirty="0">
                <a:solidFill>
                  <a:schemeClr val="dk1"/>
                </a:solidFill>
                <a:latin typeface="+mn-lt"/>
                <a:ea typeface="Muli"/>
                <a:cs typeface="Muli"/>
                <a:sym typeface="Muli"/>
              </a:rPr>
              <a:t>factors of </a:t>
            </a:r>
            <a:r>
              <a:rPr lang="en-US" sz="1600" dirty="0" err="1" smtClean="0">
                <a:solidFill>
                  <a:schemeClr val="dk1"/>
                </a:solidFill>
                <a:latin typeface="+mn-lt"/>
                <a:ea typeface="Muli"/>
                <a:cs typeface="Muli"/>
                <a:sym typeface="Muli"/>
              </a:rPr>
              <a:t>IMDd</a:t>
            </a:r>
            <a:r>
              <a:rPr lang="en-US" sz="1600" dirty="0" smtClean="0">
                <a:solidFill>
                  <a:schemeClr val="dk1"/>
                </a:solidFill>
                <a:latin typeface="+mn-lt"/>
                <a:ea typeface="Muli"/>
                <a:cs typeface="Muli"/>
                <a:sym typeface="Muli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+mn-lt"/>
                <a:ea typeface="Muli"/>
                <a:cs typeface="Muli"/>
                <a:sym typeface="Muli"/>
              </a:rPr>
              <a:t>movie ratings: </a:t>
            </a:r>
            <a:endParaRPr lang="en-US" sz="1600" dirty="0" smtClean="0">
              <a:solidFill>
                <a:schemeClr val="dk1"/>
              </a:solidFill>
              <a:latin typeface="+mn-lt"/>
              <a:ea typeface="Muli"/>
              <a:cs typeface="Muli"/>
              <a:sym typeface="Muli"/>
            </a:endParaRPr>
          </a:p>
          <a:p>
            <a:pPr marL="876300" lvl="1" indent="-342900">
              <a:spcBef>
                <a:spcPts val="6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dk1"/>
                </a:solidFill>
                <a:latin typeface="+mn-lt"/>
                <a:ea typeface="Muli"/>
                <a:cs typeface="Muli"/>
                <a:sym typeface="Muli"/>
              </a:rPr>
              <a:t>Is the </a:t>
            </a:r>
            <a:r>
              <a:rPr lang="en-US" sz="1600" dirty="0">
                <a:solidFill>
                  <a:schemeClr val="dk1"/>
                </a:solidFill>
                <a:latin typeface="+mn-lt"/>
                <a:ea typeface="Muli"/>
                <a:cs typeface="Muli"/>
                <a:sym typeface="Muli"/>
              </a:rPr>
              <a:t>movie rating variable </a:t>
            </a:r>
            <a:r>
              <a:rPr lang="en-US" sz="1600" dirty="0" smtClean="0">
                <a:solidFill>
                  <a:schemeClr val="dk1"/>
                </a:solidFill>
                <a:latin typeface="+mn-lt"/>
                <a:ea typeface="Muli"/>
                <a:cs typeface="Muli"/>
                <a:sym typeface="Muli"/>
              </a:rPr>
              <a:t>correlated </a:t>
            </a:r>
            <a:r>
              <a:rPr lang="en-US" sz="1600" dirty="0">
                <a:solidFill>
                  <a:schemeClr val="dk1"/>
                </a:solidFill>
                <a:latin typeface="+mn-lt"/>
                <a:ea typeface="Muli"/>
                <a:cs typeface="Muli"/>
                <a:sym typeface="Muli"/>
              </a:rPr>
              <a:t>with the </a:t>
            </a:r>
            <a:r>
              <a:rPr lang="en-US" sz="1600" dirty="0" smtClean="0">
                <a:solidFill>
                  <a:schemeClr val="dk1"/>
                </a:solidFill>
                <a:latin typeface="+mn-lt"/>
                <a:ea typeface="Muli"/>
                <a:cs typeface="Muli"/>
                <a:sym typeface="Muli"/>
              </a:rPr>
              <a:t>duration </a:t>
            </a:r>
            <a:r>
              <a:rPr lang="en-US" sz="1600" dirty="0">
                <a:solidFill>
                  <a:schemeClr val="dk1"/>
                </a:solidFill>
                <a:latin typeface="+mn-lt"/>
                <a:ea typeface="Muli"/>
                <a:cs typeface="Muli"/>
                <a:sym typeface="Muli"/>
              </a:rPr>
              <a:t>of the movie, genre of the movie, number of votes and </a:t>
            </a:r>
            <a:r>
              <a:rPr lang="en-US" sz="1600" dirty="0" smtClean="0">
                <a:solidFill>
                  <a:schemeClr val="dk1"/>
                </a:solidFill>
                <a:latin typeface="+mn-lt"/>
                <a:ea typeface="Muli"/>
                <a:cs typeface="Muli"/>
                <a:sym typeface="Muli"/>
              </a:rPr>
              <a:t>revenue?</a:t>
            </a:r>
            <a:endParaRPr lang="en-US" sz="1600" dirty="0">
              <a:solidFill>
                <a:schemeClr val="dk1"/>
              </a:solidFill>
              <a:latin typeface="+mn-lt"/>
              <a:ea typeface="Muli"/>
              <a:cs typeface="Muli"/>
              <a:sym typeface="Muli"/>
            </a:endParaRPr>
          </a:p>
          <a:p>
            <a:pPr marL="419100" indent="-34290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endParaRPr lang="en-US" sz="1600" dirty="0" smtClean="0">
              <a:solidFill>
                <a:schemeClr val="dk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86317"/>
            <a:ext cx="9906000" cy="111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4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1038" y="127003"/>
            <a:ext cx="8543925" cy="806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 smtClean="0">
                <a:latin typeface="+mn-lt"/>
              </a:rPr>
              <a:t>Methodology</a:t>
            </a:r>
            <a:endParaRPr lang="en-GB" sz="2400" b="1" dirty="0">
              <a:latin typeface="+mn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1038" y="701678"/>
            <a:ext cx="854392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32939" y="1122466"/>
            <a:ext cx="299381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Data gathering</a:t>
            </a:r>
          </a:p>
          <a:p>
            <a:endParaRPr lang="en-US" sz="1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IMDb » open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The </a:t>
            </a:r>
            <a:r>
              <a:rPr lang="en-US" sz="1300" dirty="0"/>
              <a:t>Movie Database </a:t>
            </a:r>
            <a:r>
              <a:rPr lang="en-US" sz="1300" dirty="0" smtClean="0"/>
              <a:t> »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50432"/>
          <a:stretch/>
        </p:blipFill>
        <p:spPr>
          <a:xfrm>
            <a:off x="4141846" y="2477928"/>
            <a:ext cx="5493588" cy="8246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846" y="1097357"/>
            <a:ext cx="5398969" cy="1228279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937460" y="953357"/>
            <a:ext cx="288000" cy="288000"/>
          </a:xfrm>
          <a:prstGeom prst="ellipse">
            <a:avLst/>
          </a:prstGeom>
          <a:solidFill>
            <a:srgbClr val="636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bg1"/>
                </a:solidFill>
              </a:rPr>
              <a:t>1</a:t>
            </a:r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37460" y="2431802"/>
            <a:ext cx="288000" cy="288000"/>
          </a:xfrm>
          <a:prstGeom prst="ellipse">
            <a:avLst/>
          </a:prstGeom>
          <a:solidFill>
            <a:srgbClr val="636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bg1"/>
                </a:solidFill>
              </a:rPr>
              <a:t>1</a:t>
            </a:r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2939" y="2417515"/>
            <a:ext cx="2993814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1600" b="1" dirty="0" smtClean="0"/>
              <a:t>Data cleaning</a:t>
            </a:r>
          </a:p>
          <a:p>
            <a:endParaRPr lang="en-US" sz="1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Joined several tables from the IMDb open datasets with the information needed for the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Joined the final IMDb dataset with the data gathered from the API of The </a:t>
            </a:r>
            <a:r>
              <a:rPr lang="en-US" sz="1300" dirty="0"/>
              <a:t>Movie </a:t>
            </a:r>
            <a:r>
              <a:rPr lang="en-US" sz="1300" dirty="0" smtClean="0"/>
              <a:t>Database (revenue and budget variables)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Data </a:t>
            </a:r>
            <a:r>
              <a:rPr lang="en-US" sz="1300" dirty="0"/>
              <a:t>cleaning included </a:t>
            </a:r>
            <a:r>
              <a:rPr lang="en-US" sz="1300" dirty="0" smtClean="0"/>
              <a:t>checking </a:t>
            </a:r>
            <a:r>
              <a:rPr lang="en-US" sz="1300" dirty="0"/>
              <a:t>for missing </a:t>
            </a:r>
            <a:r>
              <a:rPr lang="en-US" sz="1300" dirty="0" smtClean="0"/>
              <a:t>values, number </a:t>
            </a:r>
            <a:r>
              <a:rPr lang="en-US" sz="1300" dirty="0"/>
              <a:t>of </a:t>
            </a:r>
            <a:r>
              <a:rPr lang="en-US" sz="1300" dirty="0" smtClean="0"/>
              <a:t>duplicates, low variance and data </a:t>
            </a:r>
            <a:r>
              <a:rPr lang="en-US" sz="1300" dirty="0"/>
              <a:t>types </a:t>
            </a:r>
            <a:endParaRPr lang="en-US" sz="1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Sample of</a:t>
            </a:r>
            <a:r>
              <a:rPr lang="en-US" sz="1300" dirty="0"/>
              <a:t> </a:t>
            </a:r>
            <a:r>
              <a:rPr lang="en-US" sz="1300" dirty="0" smtClean="0"/>
              <a:t>1640 movies after cleaning the data</a:t>
            </a:r>
            <a:endParaRPr lang="en-US" sz="1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" r="4812"/>
          <a:stretch/>
        </p:blipFill>
        <p:spPr>
          <a:xfrm>
            <a:off x="4033658" y="4076713"/>
            <a:ext cx="5619299" cy="1603022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3937460" y="3989667"/>
            <a:ext cx="288000" cy="288000"/>
          </a:xfrm>
          <a:prstGeom prst="ellipse">
            <a:avLst/>
          </a:prstGeom>
          <a:solidFill>
            <a:srgbClr val="636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bg1"/>
                </a:solidFill>
              </a:rPr>
              <a:t>2</a:t>
            </a:r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23020" y="2552700"/>
            <a:ext cx="220980" cy="1671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613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1038" y="127003"/>
            <a:ext cx="8543925" cy="806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 smtClean="0">
                <a:latin typeface="+mn-lt"/>
              </a:rPr>
              <a:t>Main findings</a:t>
            </a:r>
            <a:endParaRPr lang="en-GB" sz="2400" b="1" dirty="0">
              <a:latin typeface="+mn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1038" y="701678"/>
            <a:ext cx="854392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26" y="1587135"/>
            <a:ext cx="8370139" cy="518670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81038" y="1044582"/>
            <a:ext cx="81869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The top movies released in 2019 based on </a:t>
            </a:r>
            <a:r>
              <a:rPr lang="en-US" b="1" dirty="0"/>
              <a:t>revenue </a:t>
            </a:r>
            <a:endParaRPr lang="en-US" b="1" dirty="0" smtClean="0"/>
          </a:p>
          <a:p>
            <a:r>
              <a:rPr lang="en-US" sz="1400" dirty="0" smtClean="0"/>
              <a:t>(revenue in UDS millions - Cumulative </a:t>
            </a:r>
            <a:r>
              <a:rPr lang="en-US" sz="1400" dirty="0"/>
              <a:t>Worldwide </a:t>
            </a:r>
            <a:r>
              <a:rPr lang="en-US" sz="1400" dirty="0" smtClean="0"/>
              <a:t>Gross)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302999" y="1035752"/>
            <a:ext cx="1542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IMDb rating</a:t>
            </a:r>
            <a:endParaRPr lang="en-GB" sz="1200" dirty="0"/>
          </a:p>
        </p:txBody>
      </p:sp>
      <p:sp>
        <p:nvSpPr>
          <p:cNvPr id="21" name="Oval 20"/>
          <p:cNvSpPr/>
          <p:nvPr/>
        </p:nvSpPr>
        <p:spPr>
          <a:xfrm>
            <a:off x="2123540" y="3669805"/>
            <a:ext cx="360000" cy="216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00" dirty="0" smtClean="0"/>
              <a:t>6,5</a:t>
            </a:r>
            <a:endParaRPr lang="pt-PT" sz="1200" dirty="0"/>
          </a:p>
        </p:txBody>
      </p:sp>
      <p:sp>
        <p:nvSpPr>
          <p:cNvPr id="22" name="Oval 21"/>
          <p:cNvSpPr/>
          <p:nvPr/>
        </p:nvSpPr>
        <p:spPr>
          <a:xfrm>
            <a:off x="2739102" y="3441205"/>
            <a:ext cx="360000" cy="216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00" dirty="0" smtClean="0"/>
              <a:t>7,0</a:t>
            </a:r>
            <a:endParaRPr lang="pt-PT" sz="1200" dirty="0"/>
          </a:p>
        </p:txBody>
      </p:sp>
      <p:sp>
        <p:nvSpPr>
          <p:cNvPr id="23" name="Oval 22"/>
          <p:cNvSpPr/>
          <p:nvPr/>
        </p:nvSpPr>
        <p:spPr>
          <a:xfrm>
            <a:off x="3373230" y="3415804"/>
            <a:ext cx="360000" cy="216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00" dirty="0" smtClean="0"/>
              <a:t>7,8</a:t>
            </a:r>
            <a:endParaRPr lang="pt-PT" sz="1200" dirty="0"/>
          </a:p>
        </p:txBody>
      </p:sp>
      <p:sp>
        <p:nvSpPr>
          <p:cNvPr id="24" name="Oval 23"/>
          <p:cNvSpPr/>
          <p:nvPr/>
        </p:nvSpPr>
        <p:spPr>
          <a:xfrm>
            <a:off x="3983688" y="3381936"/>
            <a:ext cx="360000" cy="216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00" dirty="0" smtClean="0"/>
              <a:t>6,8</a:t>
            </a:r>
            <a:endParaRPr lang="pt-PT" sz="1200" dirty="0"/>
          </a:p>
        </p:txBody>
      </p:sp>
      <p:sp>
        <p:nvSpPr>
          <p:cNvPr id="25" name="Oval 24"/>
          <p:cNvSpPr/>
          <p:nvPr/>
        </p:nvSpPr>
        <p:spPr>
          <a:xfrm>
            <a:off x="4635848" y="3373469"/>
            <a:ext cx="360000" cy="216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00" dirty="0" smtClean="0"/>
              <a:t>8,5</a:t>
            </a:r>
            <a:endParaRPr lang="pt-PT" sz="1200" dirty="0"/>
          </a:p>
        </p:txBody>
      </p:sp>
      <p:sp>
        <p:nvSpPr>
          <p:cNvPr id="26" name="Oval 25"/>
          <p:cNvSpPr/>
          <p:nvPr/>
        </p:nvSpPr>
        <p:spPr>
          <a:xfrm>
            <a:off x="5282114" y="3314204"/>
            <a:ext cx="360000" cy="216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00" dirty="0" smtClean="0"/>
              <a:t>6,9</a:t>
            </a:r>
            <a:endParaRPr lang="pt-PT" sz="1200" dirty="0"/>
          </a:p>
        </p:txBody>
      </p:sp>
      <p:sp>
        <p:nvSpPr>
          <p:cNvPr id="27" name="Oval 26"/>
          <p:cNvSpPr/>
          <p:nvPr/>
        </p:nvSpPr>
        <p:spPr>
          <a:xfrm>
            <a:off x="5867669" y="3225205"/>
            <a:ext cx="360000" cy="216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00" dirty="0" smtClean="0"/>
              <a:t>7,5</a:t>
            </a:r>
            <a:endParaRPr lang="pt-PT" sz="1200" dirty="0"/>
          </a:p>
        </p:txBody>
      </p:sp>
      <p:sp>
        <p:nvSpPr>
          <p:cNvPr id="28" name="Oval 27"/>
          <p:cNvSpPr/>
          <p:nvPr/>
        </p:nvSpPr>
        <p:spPr>
          <a:xfrm>
            <a:off x="6500520" y="3106059"/>
            <a:ext cx="360000" cy="216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00" dirty="0" smtClean="0"/>
              <a:t>7,0</a:t>
            </a:r>
            <a:endParaRPr lang="pt-PT" sz="1200" dirty="0"/>
          </a:p>
        </p:txBody>
      </p:sp>
      <p:sp>
        <p:nvSpPr>
          <p:cNvPr id="29" name="Oval 28"/>
          <p:cNvSpPr/>
          <p:nvPr/>
        </p:nvSpPr>
        <p:spPr>
          <a:xfrm>
            <a:off x="7133371" y="2890059"/>
            <a:ext cx="360000" cy="216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00" dirty="0" smtClean="0"/>
              <a:t>6,9</a:t>
            </a:r>
            <a:endParaRPr lang="pt-PT" sz="1200" dirty="0"/>
          </a:p>
        </p:txBody>
      </p:sp>
      <p:sp>
        <p:nvSpPr>
          <p:cNvPr id="30" name="Oval 29"/>
          <p:cNvSpPr/>
          <p:nvPr/>
        </p:nvSpPr>
        <p:spPr>
          <a:xfrm>
            <a:off x="7804443" y="2088293"/>
            <a:ext cx="360000" cy="216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PT" sz="1200" dirty="0" smtClean="0"/>
              <a:t>8,4</a:t>
            </a:r>
            <a:endParaRPr lang="pt-PT" sz="1200" dirty="0"/>
          </a:p>
        </p:txBody>
      </p:sp>
      <p:sp>
        <p:nvSpPr>
          <p:cNvPr id="31" name="Oval 30"/>
          <p:cNvSpPr/>
          <p:nvPr/>
        </p:nvSpPr>
        <p:spPr>
          <a:xfrm>
            <a:off x="7921574" y="1055560"/>
            <a:ext cx="360000" cy="216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pt-PT" sz="1200" dirty="0"/>
          </a:p>
        </p:txBody>
      </p:sp>
      <p:sp>
        <p:nvSpPr>
          <p:cNvPr id="32" name="Rectangle 31"/>
          <p:cNvSpPr/>
          <p:nvPr/>
        </p:nvSpPr>
        <p:spPr>
          <a:xfrm>
            <a:off x="7921574" y="1333375"/>
            <a:ext cx="360000" cy="216000"/>
          </a:xfrm>
          <a:prstGeom prst="rect">
            <a:avLst/>
          </a:prstGeom>
          <a:solidFill>
            <a:srgbClr val="636EF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pt-PT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8302999" y="1314042"/>
            <a:ext cx="1542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Revenue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11488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1038" y="127003"/>
            <a:ext cx="8543925" cy="806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 smtClean="0">
                <a:latin typeface="+mn-lt"/>
              </a:rPr>
              <a:t>Main findings</a:t>
            </a:r>
            <a:endParaRPr lang="en-GB" sz="2400" b="1" dirty="0">
              <a:latin typeface="+mn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1038" y="701678"/>
            <a:ext cx="854392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81038" y="1596372"/>
            <a:ext cx="33829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The average rating variable follows a normal distribution with a mean of 5,97</a:t>
            </a:r>
          </a:p>
          <a:p>
            <a:endParaRPr lang="en-US" b="1" dirty="0" smtClean="0"/>
          </a:p>
          <a:p>
            <a:r>
              <a:rPr lang="en-US" sz="1400" dirty="0" smtClean="0"/>
              <a:t>(rating scale from 1 to 10)</a:t>
            </a:r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3" t="16082" b="9829"/>
          <a:stretch/>
        </p:blipFill>
        <p:spPr>
          <a:xfrm>
            <a:off x="4394200" y="968381"/>
            <a:ext cx="5043936" cy="25088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681038" y="1222382"/>
            <a:ext cx="2017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5B9AC8"/>
                </a:solidFill>
              </a:rPr>
              <a:t>Rating distribution </a:t>
            </a:r>
            <a:endParaRPr lang="pt-PT" dirty="0">
              <a:solidFill>
                <a:srgbClr val="5B9AC8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81038" y="4843339"/>
            <a:ext cx="338296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The </a:t>
            </a:r>
            <a:r>
              <a:rPr lang="en-US" sz="1600" b="1" dirty="0" smtClean="0"/>
              <a:t>duration of the movie </a:t>
            </a:r>
            <a:r>
              <a:rPr lang="en-US" sz="1600" b="1" dirty="0" smtClean="0"/>
              <a:t>variable follows a normal distribution with a mean of 98 minutes</a:t>
            </a:r>
          </a:p>
          <a:p>
            <a:endParaRPr lang="en-US" b="1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681038" y="4469349"/>
            <a:ext cx="351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5B9AC8"/>
                </a:solidFill>
              </a:rPr>
              <a:t>Duration of the movie distribution </a:t>
            </a:r>
            <a:endParaRPr lang="pt-PT" dirty="0">
              <a:solidFill>
                <a:srgbClr val="5B9AC8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81038" y="3824773"/>
            <a:ext cx="918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6" t="17037" b="10469"/>
          <a:stretch/>
        </p:blipFill>
        <p:spPr>
          <a:xfrm>
            <a:off x="4394200" y="4157539"/>
            <a:ext cx="5043935" cy="24484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15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0"/>
          <a:stretch/>
        </p:blipFill>
        <p:spPr>
          <a:xfrm>
            <a:off x="681038" y="1508126"/>
            <a:ext cx="8731164" cy="505777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81038" y="127003"/>
            <a:ext cx="8543925" cy="806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 smtClean="0">
                <a:latin typeface="+mn-lt"/>
              </a:rPr>
              <a:t>Main findings</a:t>
            </a:r>
            <a:endParaRPr lang="en-GB" sz="2400" b="1" dirty="0">
              <a:latin typeface="+mn-lt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81038" y="701678"/>
            <a:ext cx="854392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1038" y="1044582"/>
            <a:ext cx="85439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The most representative genres in my sample are Drama, Comedy, Thriller and Action</a:t>
            </a:r>
            <a:endParaRPr lang="en-US" b="1" dirty="0" smtClean="0"/>
          </a:p>
          <a:p>
            <a:r>
              <a:rPr lang="en-US" sz="1400" dirty="0" smtClean="0"/>
              <a:t>(note: each movie can have until 3 genres classification)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555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8" b="5586"/>
          <a:stretch/>
        </p:blipFill>
        <p:spPr>
          <a:xfrm>
            <a:off x="561295" y="1250624"/>
            <a:ext cx="8537121" cy="463626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1038" y="127003"/>
            <a:ext cx="8543925" cy="806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 smtClean="0">
                <a:latin typeface="+mn-lt"/>
              </a:rPr>
              <a:t>Main findings</a:t>
            </a:r>
            <a:endParaRPr lang="en-GB" sz="2400" b="1" dirty="0">
              <a:latin typeface="+mn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81038" y="701678"/>
            <a:ext cx="854392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81038" y="881292"/>
            <a:ext cx="8543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Distribution of average rating vs number of movies per gender </a:t>
            </a:r>
            <a:endParaRPr lang="en-US" b="1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946715" y="5796524"/>
            <a:ext cx="8278247" cy="91940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There are less movies classified as technical/informative  (documentary, Biography, History) but they are more likely to have higher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Movies in the cluster of action, horror, sci.fi are more likely to have lower ratings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694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6" b="5351"/>
          <a:stretch/>
        </p:blipFill>
        <p:spPr>
          <a:xfrm>
            <a:off x="681038" y="1250624"/>
            <a:ext cx="8979941" cy="497976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81038" y="127003"/>
            <a:ext cx="8543925" cy="806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 smtClean="0">
                <a:latin typeface="+mn-lt"/>
              </a:rPr>
              <a:t>Main findings</a:t>
            </a:r>
            <a:endParaRPr lang="en-GB" sz="2400" b="1" dirty="0"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81038" y="701678"/>
            <a:ext cx="854392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1038" y="881292"/>
            <a:ext cx="854392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Strong positive linear relationship between revenue and </a:t>
            </a:r>
            <a:r>
              <a:rPr lang="en-US" b="1" dirty="0" smtClean="0"/>
              <a:t>budget</a:t>
            </a:r>
          </a:p>
          <a:p>
            <a:r>
              <a:rPr lang="en-US" sz="1600" dirty="0" smtClean="0"/>
              <a:t>(correlation coefficient </a:t>
            </a:r>
            <a:r>
              <a:rPr lang="en-US" sz="1600" b="1" dirty="0" smtClean="0">
                <a:solidFill>
                  <a:schemeClr val="accent6"/>
                </a:solidFill>
              </a:rPr>
              <a:t>0.76</a:t>
            </a:r>
            <a:r>
              <a:rPr lang="en-US" sz="1600" dirty="0" smtClean="0"/>
              <a:t>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80386" y="6172986"/>
            <a:ext cx="5345227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 smtClean="0"/>
              <a:t>More investment results in more payback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38925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620</TotalTime>
  <Words>476</Words>
  <Application>Microsoft Office PowerPoint</Application>
  <PresentationFormat>A4 Paper (210x297 mm)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Muli</vt:lpstr>
      <vt:lpstr>Office Theme</vt:lpstr>
      <vt:lpstr>The movie industry and the influential  factors of IMDb movie ratings   Mafalda Fragoso   Data Analytics Bootcamp 27/03/2020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   Mafalda Fragoso   Data Analytics Bootcamp 27/03/2020</vt:lpstr>
      <vt:lpstr>Appendix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Mafalda Fragoso</dc:creator>
  <cp:lastModifiedBy>Mafalda Fragoso</cp:lastModifiedBy>
  <cp:revision>44</cp:revision>
  <dcterms:created xsi:type="dcterms:W3CDTF">2020-02-20T20:40:09Z</dcterms:created>
  <dcterms:modified xsi:type="dcterms:W3CDTF">2020-03-27T14:58:23Z</dcterms:modified>
</cp:coreProperties>
</file>