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GillSans-bold.fntdata"/><Relationship Id="rId12" Type="http://schemas.openxmlformats.org/officeDocument/2006/relationships/slide" Target="slides/slide7.xml"/><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98ab8151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98ab8151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da106d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da106d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da106d9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da106d9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a106d9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a106d9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da106d9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da106d9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da106d9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da106d9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da106d93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da106d93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98ab8151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98ab8151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8ab815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8ab815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8ab8151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8ab8151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4527c73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4527c73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4527c7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a4527c7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98ab8151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98ab8151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8ab8151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98ab8151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98ab8151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98ab8151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98ab8151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98ab8151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4" name="Shape 14"/>
        <p:cNvGrpSpPr/>
        <p:nvPr/>
      </p:nvGrpSpPr>
      <p:grpSpPr>
        <a:xfrm>
          <a:off x="0" y="0"/>
          <a:ext cx="0" cy="0"/>
          <a:chOff x="0" y="0"/>
          <a:chExt cx="0" cy="0"/>
        </a:xfrm>
      </p:grpSpPr>
      <p:sp>
        <p:nvSpPr>
          <p:cNvPr id="15" name="Google Shape;15;p2"/>
          <p:cNvSpPr/>
          <p:nvPr/>
        </p:nvSpPr>
        <p:spPr>
          <a:xfrm>
            <a:off x="334900" y="2314324"/>
            <a:ext cx="844710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 type="subTitle"/>
          </p:nvPr>
        </p:nvSpPr>
        <p:spPr>
          <a:xfrm>
            <a:off x="435896" y="1871584"/>
            <a:ext cx="8245200" cy="442800"/>
          </a:xfrm>
          <a:prstGeom prst="rect">
            <a:avLst/>
          </a:prstGeom>
          <a:noFill/>
          <a:ln>
            <a:noFill/>
          </a:ln>
        </p:spPr>
        <p:txBody>
          <a:bodyPr anchorCtr="0" anchor="t" bIns="34275" lIns="68575" spcFirstLastPara="1" rIns="68575" wrap="square" tIns="34275">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8" name="Google Shape;18;p2"/>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2"/>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2"/>
          <p:cNvSpPr txBox="1"/>
          <p:nvPr>
            <p:ph idx="12" type="sldNum"/>
          </p:nvPr>
        </p:nvSpPr>
        <p:spPr>
          <a:xfrm>
            <a:off x="7918725" y="4467103"/>
            <a:ext cx="762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78" name="Shape 78"/>
        <p:cNvGrpSpPr/>
        <p:nvPr/>
      </p:nvGrpSpPr>
      <p:grpSpPr>
        <a:xfrm>
          <a:off x="0" y="0"/>
          <a:ext cx="0" cy="0"/>
          <a:chOff x="0" y="0"/>
          <a:chExt cx="0" cy="0"/>
        </a:xfrm>
      </p:grpSpPr>
      <p:sp>
        <p:nvSpPr>
          <p:cNvPr id="79" name="Google Shape;79;p11"/>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1"/>
          <p:cNvSpPr txBox="1"/>
          <p:nvPr>
            <p:ph idx="1" type="body"/>
          </p:nvPr>
        </p:nvSpPr>
        <p:spPr>
          <a:xfrm rot="5400000">
            <a:off x="3250956" y="-1063048"/>
            <a:ext cx="2642100" cy="82722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298450" lvl="1" marL="914400" algn="l">
              <a:spcBef>
                <a:spcPts val="500"/>
              </a:spcBef>
              <a:spcAft>
                <a:spcPts val="0"/>
              </a:spcAft>
              <a:buSzPts val="1100"/>
              <a:buChar char="◼"/>
              <a:defRPr/>
            </a:lvl2pPr>
            <a:lvl3pPr indent="-292100" lvl="2" marL="1371600" algn="l">
              <a:spcBef>
                <a:spcPts val="500"/>
              </a:spcBef>
              <a:spcAft>
                <a:spcPts val="0"/>
              </a:spcAft>
              <a:buSzPts val="10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2" name="Google Shape;82;p1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6629401" y="449794"/>
            <a:ext cx="2180100" cy="4362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5437324" y="1698995"/>
            <a:ext cx="3887400" cy="15030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2"/>
          <p:cNvSpPr txBox="1"/>
          <p:nvPr>
            <p:ph idx="1" type="body"/>
          </p:nvPr>
        </p:nvSpPr>
        <p:spPr>
          <a:xfrm rot="5400000">
            <a:off x="1598552" y="-510655"/>
            <a:ext cx="3887400" cy="59223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9" name="Google Shape;89;p12"/>
          <p:cNvSpPr txBox="1"/>
          <p:nvPr>
            <p:ph idx="10" type="dt"/>
          </p:nvPr>
        </p:nvSpPr>
        <p:spPr>
          <a:xfrm>
            <a:off x="6745255" y="4467103"/>
            <a:ext cx="996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2"/>
          <p:cNvSpPr txBox="1"/>
          <p:nvPr>
            <p:ph idx="11" type="ftr"/>
          </p:nvPr>
        </p:nvSpPr>
        <p:spPr>
          <a:xfrm>
            <a:off x="581192" y="4463858"/>
            <a:ext cx="5922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2"/>
          <p:cNvSpPr txBox="1"/>
          <p:nvPr>
            <p:ph idx="12" type="sldNum"/>
          </p:nvPr>
        </p:nvSpPr>
        <p:spPr>
          <a:xfrm>
            <a:off x="7834961" y="4467103"/>
            <a:ext cx="873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txBox="1"/>
          <p:nvPr>
            <p:ph type="title"/>
          </p:nvPr>
        </p:nvSpPr>
        <p:spPr>
          <a:xfrm>
            <a:off x="311700" y="445025"/>
            <a:ext cx="8520600" cy="707400"/>
          </a:xfrm>
          <a:prstGeom prst="rect">
            <a:avLst/>
          </a:prstGeom>
        </p:spPr>
        <p:txBody>
          <a:bodyPr anchorCtr="0" anchor="b" bIns="34275" lIns="68575" spcFirstLastPara="1" rIns="68575" wrap="square" tIns="34275">
            <a:normAutofit/>
          </a:bodyPr>
          <a:lstStyle>
            <a:lvl1pPr lvl="0" rtl="0">
              <a:spcBef>
                <a:spcPts val="0"/>
              </a:spcBef>
              <a:spcAft>
                <a:spcPts val="0"/>
              </a:spcAft>
              <a:buSzPts val="2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3"/>
          <p:cNvSpPr txBox="1"/>
          <p:nvPr>
            <p:ph idx="1" type="body"/>
          </p:nvPr>
        </p:nvSpPr>
        <p:spPr>
          <a:xfrm>
            <a:off x="311700" y="1266325"/>
            <a:ext cx="8520600" cy="3302700"/>
          </a:xfrm>
          <a:prstGeom prst="rect">
            <a:avLst/>
          </a:prstGeom>
        </p:spPr>
        <p:txBody>
          <a:bodyPr anchorCtr="0" anchor="ctr" bIns="34275" lIns="68575" spcFirstLastPara="1" rIns="68575" wrap="square" tIns="34275">
            <a:normAutofit/>
          </a:bodyPr>
          <a:lstStyle>
            <a:lvl1pPr indent="-304800" lvl="0" marL="457200" rtl="0">
              <a:spcBef>
                <a:spcPts val="300"/>
              </a:spcBef>
              <a:spcAft>
                <a:spcPts val="0"/>
              </a:spcAft>
              <a:buSzPts val="1200"/>
              <a:buChar char="◼"/>
              <a:defRPr/>
            </a:lvl1pPr>
            <a:lvl2pPr indent="-298450" lvl="1" marL="914400" rtl="0">
              <a:spcBef>
                <a:spcPts val="500"/>
              </a:spcBef>
              <a:spcAft>
                <a:spcPts val="0"/>
              </a:spcAft>
              <a:buSzPts val="1100"/>
              <a:buChar char="◼"/>
              <a:defRPr/>
            </a:lvl2pPr>
            <a:lvl3pPr indent="-292100" lvl="2" marL="1371600" rtl="0">
              <a:spcBef>
                <a:spcPts val="500"/>
              </a:spcBef>
              <a:spcAft>
                <a:spcPts val="0"/>
              </a:spcAft>
              <a:buSzPts val="1000"/>
              <a:buChar char="◼"/>
              <a:defRPr/>
            </a:lvl3pPr>
            <a:lvl4pPr indent="-279400" lvl="3" marL="1828800" rtl="0">
              <a:spcBef>
                <a:spcPts val="500"/>
              </a:spcBef>
              <a:spcAft>
                <a:spcPts val="0"/>
              </a:spcAft>
              <a:buSzPts val="800"/>
              <a:buChar char="◼"/>
              <a:defRPr/>
            </a:lvl4pPr>
            <a:lvl5pPr indent="-279400" lvl="4" marL="2286000" rtl="0">
              <a:spcBef>
                <a:spcPts val="500"/>
              </a:spcBef>
              <a:spcAft>
                <a:spcPts val="0"/>
              </a:spcAft>
              <a:buSzPts val="800"/>
              <a:buChar char="◼"/>
              <a:defRPr/>
            </a:lvl5pPr>
            <a:lvl6pPr indent="-279400" lvl="5" marL="2743200" rtl="0">
              <a:spcBef>
                <a:spcPts val="500"/>
              </a:spcBef>
              <a:spcAft>
                <a:spcPts val="0"/>
              </a:spcAft>
              <a:buSzPts val="800"/>
              <a:buChar char="◼"/>
              <a:defRPr/>
            </a:lvl6pPr>
            <a:lvl7pPr indent="-279400" lvl="6" marL="3200400" rtl="0">
              <a:spcBef>
                <a:spcPts val="500"/>
              </a:spcBef>
              <a:spcAft>
                <a:spcPts val="0"/>
              </a:spcAft>
              <a:buSzPts val="800"/>
              <a:buChar char="◼"/>
              <a:defRPr/>
            </a:lvl7pPr>
            <a:lvl8pPr indent="-279400" lvl="7" marL="3657600" rtl="0">
              <a:spcBef>
                <a:spcPts val="500"/>
              </a:spcBef>
              <a:spcAft>
                <a:spcPts val="0"/>
              </a:spcAft>
              <a:buSzPts val="800"/>
              <a:buChar char="◼"/>
              <a:defRPr/>
            </a:lvl8pPr>
            <a:lvl9pPr indent="-279400" lvl="8" marL="4114800" rtl="0">
              <a:spcBef>
                <a:spcPts val="500"/>
              </a:spcBef>
              <a:spcAft>
                <a:spcPts val="500"/>
              </a:spcAft>
              <a:buSzPts val="800"/>
              <a:buChar char="◼"/>
              <a:defRPr/>
            </a:lvl9pPr>
          </a:lstStyle>
          <a:p/>
        </p:txBody>
      </p:sp>
      <p:sp>
        <p:nvSpPr>
          <p:cNvPr id="96" name="Google Shape;96;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21" name="Shape 21"/>
        <p:cNvGrpSpPr/>
        <p:nvPr/>
      </p:nvGrpSpPr>
      <p:grpSpPr>
        <a:xfrm>
          <a:off x="0" y="0"/>
          <a:ext cx="0" cy="0"/>
          <a:chOff x="0" y="0"/>
          <a:chExt cx="0" cy="0"/>
        </a:xfrm>
      </p:grpSpPr>
      <p:sp>
        <p:nvSpPr>
          <p:cNvPr id="22" name="Google Shape;22;p3"/>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5" name="Google Shape;25;p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28" name="Shape 28"/>
        <p:cNvGrpSpPr/>
        <p:nvPr/>
      </p:nvGrpSpPr>
      <p:grpSpPr>
        <a:xfrm>
          <a:off x="0" y="0"/>
          <a:ext cx="0" cy="0"/>
          <a:chOff x="0" y="0"/>
          <a:chExt cx="0" cy="0"/>
        </a:xfrm>
      </p:grpSpPr>
      <p:sp>
        <p:nvSpPr>
          <p:cNvPr id="29" name="Google Shape;29;p4"/>
          <p:cNvSpPr/>
          <p:nvPr/>
        </p:nvSpPr>
        <p:spPr>
          <a:xfrm>
            <a:off x="335863" y="3856481"/>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435895" y="2282933"/>
            <a:ext cx="8272200" cy="11232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b="0" sz="270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4"/>
          <p:cNvSpPr txBox="1"/>
          <p:nvPr>
            <p:ph idx="1" type="body"/>
          </p:nvPr>
        </p:nvSpPr>
        <p:spPr>
          <a:xfrm>
            <a:off x="435894" y="3406063"/>
            <a:ext cx="8272200" cy="450300"/>
          </a:xfrm>
          <a:prstGeom prst="rect">
            <a:avLst/>
          </a:prstGeom>
          <a:noFill/>
          <a:ln>
            <a:noFill/>
          </a:ln>
        </p:spPr>
        <p:txBody>
          <a:bodyPr anchorCtr="0" anchor="t" bIns="34275" lIns="68575" spcFirstLastPara="1" rIns="68575" wrap="square" tIns="34275">
            <a:normAutofit/>
          </a:bodyPr>
          <a:lstStyle>
            <a:lvl1pPr indent="-228600" lvl="0" marL="457200" algn="l">
              <a:spcBef>
                <a:spcPts val="300"/>
              </a:spcBef>
              <a:spcAft>
                <a:spcPts val="0"/>
              </a:spcAft>
              <a:buSzPts val="1200"/>
              <a:buNone/>
              <a:defRPr sz="1400" cap="none">
                <a:solidFill>
                  <a:schemeClr val="accent2"/>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32" name="Google Shape;32;p4"/>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4"/>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35" name="Shape 35"/>
        <p:cNvGrpSpPr/>
        <p:nvPr/>
      </p:nvGrpSpPr>
      <p:grpSpPr>
        <a:xfrm>
          <a:off x="0" y="0"/>
          <a:ext cx="0" cy="0"/>
          <a:chOff x="0" y="0"/>
          <a:chExt cx="0" cy="0"/>
        </a:xfrm>
      </p:grpSpPr>
      <p:sp>
        <p:nvSpPr>
          <p:cNvPr id="36" name="Google Shape;36;p5"/>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 type="body"/>
          </p:nvPr>
        </p:nvSpPr>
        <p:spPr>
          <a:xfrm>
            <a:off x="435895"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39" name="Google Shape;39;p5"/>
          <p:cNvSpPr txBox="1"/>
          <p:nvPr>
            <p:ph idx="2" type="body"/>
          </p:nvPr>
        </p:nvSpPr>
        <p:spPr>
          <a:xfrm>
            <a:off x="4641313"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40" name="Google Shape;40;p5"/>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5"/>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5"/>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 type="body"/>
          </p:nvPr>
        </p:nvSpPr>
        <p:spPr>
          <a:xfrm>
            <a:off x="665414" y="1688169"/>
            <a:ext cx="3815400" cy="40200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47" name="Google Shape;47;p6"/>
          <p:cNvSpPr txBox="1"/>
          <p:nvPr>
            <p:ph idx="2" type="body"/>
          </p:nvPr>
        </p:nvSpPr>
        <p:spPr>
          <a:xfrm>
            <a:off x="435896"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48" name="Google Shape;48;p6"/>
          <p:cNvSpPr txBox="1"/>
          <p:nvPr>
            <p:ph idx="3" type="body"/>
          </p:nvPr>
        </p:nvSpPr>
        <p:spPr>
          <a:xfrm>
            <a:off x="4892801" y="1688169"/>
            <a:ext cx="3815400" cy="41490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49" name="Google Shape;49;p6"/>
          <p:cNvSpPr txBox="1"/>
          <p:nvPr>
            <p:ph idx="4" type="body"/>
          </p:nvPr>
        </p:nvSpPr>
        <p:spPr>
          <a:xfrm>
            <a:off x="4663282"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50" name="Google Shape;50;p6"/>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6"/>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53" name="Shape 53"/>
        <p:cNvGrpSpPr/>
        <p:nvPr/>
      </p:nvGrpSpPr>
      <p:grpSpPr>
        <a:xfrm>
          <a:off x="0" y="0"/>
          <a:ext cx="0" cy="0"/>
          <a:chOff x="0" y="0"/>
          <a:chExt cx="0" cy="0"/>
        </a:xfrm>
      </p:grpSpPr>
      <p:sp>
        <p:nvSpPr>
          <p:cNvPr id="54" name="Google Shape;54;p7"/>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7"/>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
        <p:nvSpPr>
          <p:cNvPr id="57" name="Google Shape;57;p7"/>
          <p:cNvSpPr/>
          <p:nvPr/>
        </p:nvSpPr>
        <p:spPr>
          <a:xfrm>
            <a:off x="330512"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431921" y="547244"/>
            <a:ext cx="8272200" cy="7413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335863" y="3856480"/>
            <a:ext cx="8473800" cy="956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435894" y="3946722"/>
            <a:ext cx="3682200" cy="5172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D58AC"/>
              </a:buClr>
              <a:buSzPts val="1500"/>
              <a:buFont typeface="Gill Sans"/>
              <a:buNone/>
              <a:defRPr b="0" sz="150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 type="body"/>
          </p:nvPr>
        </p:nvSpPr>
        <p:spPr>
          <a:xfrm>
            <a:off x="335862" y="450900"/>
            <a:ext cx="8469600" cy="3153600"/>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67" name="Google Shape;67;p9"/>
          <p:cNvSpPr txBox="1"/>
          <p:nvPr>
            <p:ph idx="2" type="body"/>
          </p:nvPr>
        </p:nvSpPr>
        <p:spPr>
          <a:xfrm>
            <a:off x="4305617" y="3946722"/>
            <a:ext cx="4402500" cy="517200"/>
          </a:xfrm>
          <a:prstGeom prst="rect">
            <a:avLst/>
          </a:prstGeom>
          <a:noFill/>
          <a:ln>
            <a:noFill/>
          </a:ln>
        </p:spPr>
        <p:txBody>
          <a:bodyPr anchorCtr="0" anchor="ctr" bIns="34275" lIns="68575" spcFirstLastPara="1" rIns="68575" wrap="square" tIns="34275">
            <a:normAutofit/>
          </a:bodyPr>
          <a:lstStyle>
            <a:lvl1pPr indent="-228600" lvl="0" marL="457200" algn="r">
              <a:spcBef>
                <a:spcPts val="200"/>
              </a:spcBef>
              <a:spcAft>
                <a:spcPts val="0"/>
              </a:spcAft>
              <a:buSzPts val="800"/>
              <a:buNone/>
              <a:defRPr sz="800">
                <a:solidFill>
                  <a:schemeClr val="lt1"/>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68" name="Google Shape;68;p9"/>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9"/>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800"/>
              <a:buFont typeface="Gill Sans"/>
              <a:buNone/>
              <a:defRPr b="0" sz="18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ph idx="2" type="pic"/>
          </p:nvPr>
        </p:nvSpPr>
        <p:spPr>
          <a:xfrm>
            <a:off x="335863" y="449794"/>
            <a:ext cx="8468100" cy="2667900"/>
          </a:xfrm>
          <a:prstGeom prst="rect">
            <a:avLst/>
          </a:prstGeom>
          <a:noFill/>
          <a:ln>
            <a:noFill/>
          </a:ln>
        </p:spPr>
      </p:sp>
      <p:sp>
        <p:nvSpPr>
          <p:cNvPr id="74" name="Google Shape;74;p10"/>
          <p:cNvSpPr txBox="1"/>
          <p:nvPr>
            <p:ph idx="1" type="body"/>
          </p:nvPr>
        </p:nvSpPr>
        <p:spPr>
          <a:xfrm>
            <a:off x="435894" y="3945095"/>
            <a:ext cx="8272200" cy="449100"/>
          </a:xfrm>
          <a:prstGeom prst="rect">
            <a:avLst/>
          </a:prstGeom>
          <a:noFill/>
          <a:ln>
            <a:noFill/>
          </a:ln>
        </p:spPr>
        <p:txBody>
          <a:bodyPr anchorCtr="0" anchor="ctr" bIns="34275" lIns="68575" spcFirstLastPara="1" rIns="68575" wrap="square" tIns="34275">
            <a:normAutofit/>
          </a:bodyPr>
          <a:lstStyle>
            <a:lvl1pPr indent="-228600" lvl="0" marL="457200" algn="l">
              <a:spcBef>
                <a:spcPts val="200"/>
              </a:spcBef>
              <a:spcAft>
                <a:spcPts val="0"/>
              </a:spcAft>
              <a:buSzPts val="800"/>
              <a:buNone/>
              <a:defRPr sz="9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75" name="Google Shape;75;p10"/>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0"/>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 name="Google Shape;7;p1"/>
          <p:cNvSpPr txBox="1"/>
          <p:nvPr>
            <p:ph idx="1" type="body"/>
          </p:nvPr>
        </p:nvSpPr>
        <p:spPr>
          <a:xfrm>
            <a:off x="435894" y="1752002"/>
            <a:ext cx="8272200" cy="26421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l"/>
              <a:t>‹#›</a:t>
            </a:fld>
            <a:endParaRPr/>
          </a:p>
        </p:txBody>
      </p:sp>
      <p:sp>
        <p:nvSpPr>
          <p:cNvPr id="11" name="Google Shape;11;p1"/>
          <p:cNvSpPr/>
          <p:nvPr/>
        </p:nvSpPr>
        <p:spPr>
          <a:xfrm>
            <a:off x="334901" y="342900"/>
            <a:ext cx="2777400" cy="71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6031610" y="340232"/>
            <a:ext cx="2777400" cy="738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3181373" y="342900"/>
            <a:ext cx="2777400" cy="687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435893" y="765323"/>
            <a:ext cx="8245200" cy="110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solidFill>
                  <a:srgbClr val="1A3260"/>
                </a:solidFill>
              </a:rPr>
              <a:t>ANDROID MALWARE DETECTION</a:t>
            </a:r>
            <a:endParaRPr/>
          </a:p>
        </p:txBody>
      </p:sp>
      <p:sp>
        <p:nvSpPr>
          <p:cNvPr id="102" name="Google Shape;102;p14"/>
          <p:cNvSpPr txBox="1"/>
          <p:nvPr>
            <p:ph idx="1" type="subTitle"/>
          </p:nvPr>
        </p:nvSpPr>
        <p:spPr>
          <a:xfrm>
            <a:off x="435896" y="1871584"/>
            <a:ext cx="8245200" cy="442800"/>
          </a:xfrm>
          <a:prstGeom prst="rect">
            <a:avLst/>
          </a:prstGeom>
        </p:spPr>
        <p:txBody>
          <a:bodyPr anchorCtr="0" anchor="t" bIns="34275" lIns="68575" spcFirstLastPara="1" rIns="68575" wrap="square" tIns="34275">
            <a:normAutofit fontScale="77500" lnSpcReduction="20000"/>
          </a:bodyPr>
          <a:lstStyle/>
          <a:p>
            <a:pPr indent="0" lvl="0" marL="0" rtl="0" algn="l">
              <a:lnSpc>
                <a:spcPct val="115000"/>
              </a:lnSpc>
              <a:spcBef>
                <a:spcPts val="400"/>
              </a:spcBef>
              <a:spcAft>
                <a:spcPts val="0"/>
              </a:spcAft>
              <a:buClr>
                <a:schemeClr val="dk1"/>
              </a:buClr>
              <a:buSzPct val="68750"/>
              <a:buFont typeface="Arial"/>
              <a:buNone/>
            </a:pPr>
            <a:r>
              <a:rPr lang="pl" sz="1600">
                <a:solidFill>
                  <a:srgbClr val="4590B8"/>
                </a:solidFill>
                <a:latin typeface="Arial"/>
                <a:ea typeface="Arial"/>
                <a:cs typeface="Arial"/>
                <a:sym typeface="Arial"/>
              </a:rPr>
              <a:t>Martyna Kuśmierz,  Wiktoria Koniecko</a:t>
            </a:r>
            <a:endParaRPr sz="1600">
              <a:solidFill>
                <a:srgbClr val="4590B8"/>
              </a:solidFill>
              <a:latin typeface="Arial"/>
              <a:ea typeface="Arial"/>
              <a:cs typeface="Arial"/>
              <a:sym typeface="Arial"/>
            </a:endParaRPr>
          </a:p>
          <a:p>
            <a:pPr indent="0" lvl="0" marL="0" rtl="0" algn="l">
              <a:spcBef>
                <a:spcPts val="600"/>
              </a:spcBef>
              <a:spcAft>
                <a:spcPts val="5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Wyniki</a:t>
            </a:r>
            <a:endParaRPr sz="4100"/>
          </a:p>
        </p:txBody>
      </p:sp>
      <p:sp>
        <p:nvSpPr>
          <p:cNvPr id="166" name="Google Shape;166;p23"/>
          <p:cNvSpPr txBox="1"/>
          <p:nvPr>
            <p:ph idx="1" type="body"/>
          </p:nvPr>
        </p:nvSpPr>
        <p:spPr>
          <a:xfrm>
            <a:off x="435900" y="1671001"/>
            <a:ext cx="4066800" cy="1841400"/>
          </a:xfrm>
          <a:prstGeom prst="rect">
            <a:avLst/>
          </a:prstGeom>
        </p:spPr>
        <p:txBody>
          <a:bodyPr anchorCtr="0" anchor="ctr" bIns="34275" lIns="68575" spcFirstLastPara="1" rIns="68575" wrap="square" tIns="34275">
            <a:normAutofit/>
          </a:bodyPr>
          <a:lstStyle/>
          <a:p>
            <a:pPr indent="0" lvl="0" marL="0" rtl="0" algn="l">
              <a:spcBef>
                <a:spcPts val="300"/>
              </a:spcBef>
              <a:spcAft>
                <a:spcPts val="0"/>
              </a:spcAft>
              <a:buNone/>
            </a:pPr>
            <a:r>
              <a:rPr lang="pl" sz="1600"/>
              <a:t>Jako najlepsze parametry okazały się:</a:t>
            </a:r>
            <a:endParaRPr sz="1600"/>
          </a:p>
          <a:p>
            <a:pPr indent="-317500" lvl="0" marL="457200" rtl="0" algn="l">
              <a:spcBef>
                <a:spcPts val="500"/>
              </a:spcBef>
              <a:spcAft>
                <a:spcPts val="0"/>
              </a:spcAft>
              <a:buSzPts val="1400"/>
              <a:buChar char="◼"/>
            </a:pPr>
            <a:r>
              <a:rPr lang="pl" sz="1600"/>
              <a:t>n_estimators = 1000</a:t>
            </a:r>
            <a:endParaRPr sz="1600"/>
          </a:p>
          <a:p>
            <a:pPr indent="-317500" lvl="0" marL="457200" rtl="0" algn="l">
              <a:spcBef>
                <a:spcPts val="0"/>
              </a:spcBef>
              <a:spcAft>
                <a:spcPts val="0"/>
              </a:spcAft>
              <a:buSzPts val="1400"/>
              <a:buChar char="◼"/>
            </a:pPr>
            <a:r>
              <a:rPr lang="pl" sz="1600"/>
              <a:t>max_depth = 18</a:t>
            </a:r>
            <a:endParaRPr sz="1600"/>
          </a:p>
          <a:p>
            <a:pPr indent="-317500" lvl="0" marL="457200" rtl="0" algn="l">
              <a:spcBef>
                <a:spcPts val="0"/>
              </a:spcBef>
              <a:spcAft>
                <a:spcPts val="0"/>
              </a:spcAft>
              <a:buSzPts val="1400"/>
              <a:buChar char="◼"/>
            </a:pPr>
            <a:r>
              <a:rPr lang="pl" sz="1600"/>
              <a:t>min_samples_split = 6</a:t>
            </a:r>
            <a:endParaRPr sz="1600"/>
          </a:p>
          <a:p>
            <a:pPr indent="0" lvl="0" marL="0" rtl="0" algn="l">
              <a:spcBef>
                <a:spcPts val="500"/>
              </a:spcBef>
              <a:spcAft>
                <a:spcPts val="500"/>
              </a:spcAft>
              <a:buNone/>
            </a:pPr>
            <a:r>
              <a:t/>
            </a:r>
            <a:endParaRPr/>
          </a:p>
        </p:txBody>
      </p:sp>
      <p:sp>
        <p:nvSpPr>
          <p:cNvPr id="167" name="Google Shape;167;p23"/>
          <p:cNvSpPr txBox="1"/>
          <p:nvPr>
            <p:ph idx="2" type="body"/>
          </p:nvPr>
        </p:nvSpPr>
        <p:spPr>
          <a:xfrm>
            <a:off x="4641313" y="1671002"/>
            <a:ext cx="4066800" cy="27249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t/>
            </a:r>
            <a:endParaRPr/>
          </a:p>
        </p:txBody>
      </p:sp>
      <p:pic>
        <p:nvPicPr>
          <p:cNvPr id="168" name="Google Shape;168;p23"/>
          <p:cNvPicPr preferRelativeResize="0"/>
          <p:nvPr/>
        </p:nvPicPr>
        <p:blipFill>
          <a:blip r:embed="rId3">
            <a:alphaModFix/>
          </a:blip>
          <a:stretch>
            <a:fillRect/>
          </a:stretch>
        </p:blipFill>
        <p:spPr>
          <a:xfrm>
            <a:off x="435888" y="3895852"/>
            <a:ext cx="3876675" cy="228600"/>
          </a:xfrm>
          <a:prstGeom prst="rect">
            <a:avLst/>
          </a:prstGeom>
          <a:noFill/>
          <a:ln>
            <a:noFill/>
          </a:ln>
        </p:spPr>
      </p:pic>
      <p:pic>
        <p:nvPicPr>
          <p:cNvPr id="169" name="Google Shape;169;p23"/>
          <p:cNvPicPr preferRelativeResize="0"/>
          <p:nvPr/>
        </p:nvPicPr>
        <p:blipFill>
          <a:blip r:embed="rId4">
            <a:alphaModFix/>
          </a:blip>
          <a:stretch>
            <a:fillRect/>
          </a:stretch>
        </p:blipFill>
        <p:spPr>
          <a:xfrm>
            <a:off x="421600" y="4254702"/>
            <a:ext cx="3905250" cy="238125"/>
          </a:xfrm>
          <a:prstGeom prst="rect">
            <a:avLst/>
          </a:prstGeom>
          <a:noFill/>
          <a:ln>
            <a:noFill/>
          </a:ln>
        </p:spPr>
      </p:pic>
      <p:pic>
        <p:nvPicPr>
          <p:cNvPr id="170" name="Google Shape;170;p23"/>
          <p:cNvPicPr preferRelativeResize="0"/>
          <p:nvPr/>
        </p:nvPicPr>
        <p:blipFill>
          <a:blip r:embed="rId5">
            <a:alphaModFix/>
          </a:blip>
          <a:stretch>
            <a:fillRect/>
          </a:stretch>
        </p:blipFill>
        <p:spPr>
          <a:xfrm>
            <a:off x="5006863" y="1462525"/>
            <a:ext cx="3335725" cy="3452825"/>
          </a:xfrm>
          <a:prstGeom prst="rect">
            <a:avLst/>
          </a:prstGeom>
          <a:noFill/>
          <a:ln>
            <a:noFill/>
          </a:ln>
        </p:spPr>
      </p:pic>
      <p:pic>
        <p:nvPicPr>
          <p:cNvPr id="171" name="Google Shape;171;p23"/>
          <p:cNvPicPr preferRelativeResize="0"/>
          <p:nvPr/>
        </p:nvPicPr>
        <p:blipFill>
          <a:blip r:embed="rId6">
            <a:alphaModFix/>
          </a:blip>
          <a:stretch>
            <a:fillRect/>
          </a:stretch>
        </p:blipFill>
        <p:spPr>
          <a:xfrm>
            <a:off x="450175" y="3512525"/>
            <a:ext cx="3876675" cy="2755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Wnioski</a:t>
            </a:r>
            <a:endParaRPr sz="3600"/>
          </a:p>
        </p:txBody>
      </p:sp>
      <p:sp>
        <p:nvSpPr>
          <p:cNvPr id="177" name="Google Shape;177;p24"/>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rPr lang="pl" sz="1800"/>
              <a:t>Wyniki modelu były bardzo wysokie, jednak podczas prezentacji otrzymałyśmy sugestię dotyczącą sprawdzenia wpływu daty na predykcyjność modelu. Okazało się, że miała ona największy wpływ oraz znacznie większy niż inne zmienne. Sugeruje to sztuczność zbioru, ponieważ w tym przypadku nie powinna mieć takiego znaczenia. Z tego powodu zdecydowałyśmy się na usunięcie jej.</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Druga wersja - preprocessing</a:t>
            </a:r>
            <a:endParaRPr sz="3600"/>
          </a:p>
        </p:txBody>
      </p:sp>
      <p:sp>
        <p:nvSpPr>
          <p:cNvPr id="183" name="Google Shape;183;p25"/>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30200" lvl="0" marL="457200" rtl="0" algn="l">
              <a:spcBef>
                <a:spcPts val="300"/>
              </a:spcBef>
              <a:spcAft>
                <a:spcPts val="0"/>
              </a:spcAft>
              <a:buSzPts val="1600"/>
              <a:buChar char="◼"/>
            </a:pPr>
            <a:r>
              <a:rPr lang="pl" sz="1800"/>
              <a:t>Usunięcie kolumny daty</a:t>
            </a:r>
            <a:endParaRPr sz="1800"/>
          </a:p>
          <a:p>
            <a:pPr indent="-330200" lvl="0" marL="457200" rtl="0" algn="l">
              <a:spcBef>
                <a:spcPts val="0"/>
              </a:spcBef>
              <a:spcAft>
                <a:spcPts val="0"/>
              </a:spcAft>
              <a:buSzPts val="1600"/>
              <a:buChar char="◼"/>
            </a:pPr>
            <a:r>
              <a:rPr lang="pl" sz="1800"/>
              <a:t>Zaktualizowane przekształcenia niektórych zmiennych w celu otrzymania większej </a:t>
            </a:r>
            <a:r>
              <a:rPr lang="pl" sz="1800"/>
              <a:t>predykcyjności</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a:t>
            </a:r>
            <a:r>
              <a:rPr lang="pl" sz="3600"/>
              <a:t>yniki</a:t>
            </a:r>
            <a:endParaRPr sz="3600"/>
          </a:p>
        </p:txBody>
      </p:sp>
      <p:sp>
        <p:nvSpPr>
          <p:cNvPr id="189" name="Google Shape;189;p26"/>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t/>
            </a:r>
            <a:endParaRPr/>
          </a:p>
        </p:txBody>
      </p:sp>
      <p:pic>
        <p:nvPicPr>
          <p:cNvPr id="190" name="Google Shape;190;p26"/>
          <p:cNvPicPr preferRelativeResize="0"/>
          <p:nvPr/>
        </p:nvPicPr>
        <p:blipFill>
          <a:blip r:embed="rId3">
            <a:alphaModFix/>
          </a:blip>
          <a:stretch>
            <a:fillRect/>
          </a:stretch>
        </p:blipFill>
        <p:spPr>
          <a:xfrm>
            <a:off x="3733450" y="1467088"/>
            <a:ext cx="4895850" cy="3362325"/>
          </a:xfrm>
          <a:prstGeom prst="rect">
            <a:avLst/>
          </a:prstGeom>
          <a:noFill/>
          <a:ln>
            <a:noFill/>
          </a:ln>
        </p:spPr>
      </p:pic>
      <p:sp>
        <p:nvSpPr>
          <p:cNvPr id="191" name="Google Shape;191;p26"/>
          <p:cNvSpPr txBox="1"/>
          <p:nvPr/>
        </p:nvSpPr>
        <p:spPr>
          <a:xfrm>
            <a:off x="458900" y="1755100"/>
            <a:ext cx="3044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800">
                <a:latin typeface="Gill Sans"/>
                <a:ea typeface="Gill Sans"/>
                <a:cs typeface="Gill Sans"/>
                <a:sym typeface="Gill Sans"/>
              </a:rPr>
              <a:t>W drugiej wersji modeli, dodatkowo rozważałyśmy Averaging i Weights, natomiast GradientBoosting i AdaBoosting dawały zbyt słabe wyniki, więc zostały odrzucone.</a:t>
            </a:r>
            <a:endParaRPr sz="1800">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4752175" y="645925"/>
            <a:ext cx="3943076" cy="4138550"/>
          </a:xfrm>
          <a:prstGeom prst="rect">
            <a:avLst/>
          </a:prstGeom>
          <a:noFill/>
          <a:ln>
            <a:noFill/>
          </a:ln>
        </p:spPr>
      </p:pic>
      <p:sp>
        <p:nvSpPr>
          <p:cNvPr id="197" name="Google Shape;197;p27"/>
          <p:cNvSpPr txBox="1"/>
          <p:nvPr/>
        </p:nvSpPr>
        <p:spPr>
          <a:xfrm>
            <a:off x="730750" y="1178775"/>
            <a:ext cx="313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800">
                <a:latin typeface="Gill Sans"/>
                <a:ea typeface="Gill Sans"/>
                <a:cs typeface="Gill Sans"/>
                <a:sym typeface="Gill Sans"/>
              </a:rPr>
              <a:t>Confusion matrix dla Random Forest</a:t>
            </a:r>
            <a:endParaRPr sz="19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31921"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Wyniki po h</a:t>
            </a:r>
            <a:r>
              <a:rPr lang="pl" sz="3600"/>
              <a:t>iperparametryzacji</a:t>
            </a:r>
            <a:endParaRPr sz="3600"/>
          </a:p>
        </p:txBody>
      </p:sp>
      <p:pic>
        <p:nvPicPr>
          <p:cNvPr id="203" name="Google Shape;203;p28"/>
          <p:cNvPicPr preferRelativeResize="0"/>
          <p:nvPr/>
        </p:nvPicPr>
        <p:blipFill>
          <a:blip r:embed="rId3">
            <a:alphaModFix/>
          </a:blip>
          <a:stretch>
            <a:fillRect/>
          </a:stretch>
        </p:blipFill>
        <p:spPr>
          <a:xfrm>
            <a:off x="5287600" y="1484444"/>
            <a:ext cx="3416518" cy="3550157"/>
          </a:xfrm>
          <a:prstGeom prst="rect">
            <a:avLst/>
          </a:prstGeom>
          <a:noFill/>
          <a:ln>
            <a:noFill/>
          </a:ln>
        </p:spPr>
      </p:pic>
      <p:pic>
        <p:nvPicPr>
          <p:cNvPr id="204" name="Google Shape;204;p28"/>
          <p:cNvPicPr preferRelativeResize="0"/>
          <p:nvPr/>
        </p:nvPicPr>
        <p:blipFill>
          <a:blip r:embed="rId4">
            <a:alphaModFix/>
          </a:blip>
          <a:stretch>
            <a:fillRect/>
          </a:stretch>
        </p:blipFill>
        <p:spPr>
          <a:xfrm>
            <a:off x="652600" y="2802319"/>
            <a:ext cx="4238625"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Wnioski</a:t>
            </a:r>
            <a:endParaRPr sz="3600"/>
          </a:p>
        </p:txBody>
      </p:sp>
      <p:sp>
        <p:nvSpPr>
          <p:cNvPr id="210" name="Google Shape;210;p29"/>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42900" lvl="0" marL="457200" rtl="0" algn="l">
              <a:spcBef>
                <a:spcPts val="300"/>
              </a:spcBef>
              <a:spcAft>
                <a:spcPts val="0"/>
              </a:spcAft>
              <a:buSzPts val="1800"/>
              <a:buChar char="◼"/>
            </a:pPr>
            <a:r>
              <a:rPr lang="pl" sz="1800"/>
              <a:t>Po usunięciu daty wyniki wyszły znacznie gorsze - potwierdza to sztuczność zbioru danych.</a:t>
            </a:r>
            <a:endParaRPr sz="1800"/>
          </a:p>
          <a:p>
            <a:pPr indent="-342900" lvl="0" marL="457200" rtl="0" algn="l">
              <a:spcBef>
                <a:spcPts val="0"/>
              </a:spcBef>
              <a:spcAft>
                <a:spcPts val="0"/>
              </a:spcAft>
              <a:buSzPts val="1800"/>
              <a:buChar char="◼"/>
            </a:pPr>
            <a:r>
              <a:rPr lang="pl" sz="1800"/>
              <a:t>Random Forest okazał się najlepszy dla naszego zbioru danych.</a:t>
            </a:r>
            <a:endParaRPr sz="1800"/>
          </a:p>
          <a:p>
            <a:pPr indent="-342900" lvl="0" marL="457200" rtl="0" algn="l">
              <a:spcBef>
                <a:spcPts val="0"/>
              </a:spcBef>
              <a:spcAft>
                <a:spcPts val="0"/>
              </a:spcAft>
              <a:buSzPts val="1800"/>
              <a:buChar char="◼"/>
            </a:pPr>
            <a:r>
              <a:rPr lang="pl" sz="1800"/>
              <a:t>Wynik na poziomie około 71%.</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ctrTitle"/>
          </p:nvPr>
        </p:nvSpPr>
        <p:spPr>
          <a:xfrm>
            <a:off x="435893" y="765323"/>
            <a:ext cx="8245200" cy="110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Dziękujemy za uwagę</a:t>
            </a:r>
            <a:endParaRPr sz="4500"/>
          </a:p>
        </p:txBody>
      </p:sp>
      <p:sp>
        <p:nvSpPr>
          <p:cNvPr id="216" name="Google Shape;216;p30"/>
          <p:cNvSpPr txBox="1"/>
          <p:nvPr>
            <p:ph idx="1" type="subTitle"/>
          </p:nvPr>
        </p:nvSpPr>
        <p:spPr>
          <a:xfrm>
            <a:off x="435896" y="1871584"/>
            <a:ext cx="8245200" cy="442800"/>
          </a:xfrm>
          <a:prstGeom prst="rect">
            <a:avLst/>
          </a:prstGeom>
        </p:spPr>
        <p:txBody>
          <a:bodyPr anchorCtr="0" anchor="t" bIns="34275" lIns="68575" spcFirstLastPara="1" rIns="68575" wrap="square" tIns="34275">
            <a:normAutofit/>
          </a:bodyPr>
          <a:lstStyle/>
          <a:p>
            <a:pPr indent="0" lvl="0" marL="0" rtl="0" algn="l">
              <a:spcBef>
                <a:spcPts val="200"/>
              </a:spcBef>
              <a:spcAft>
                <a:spcPts val="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I</a:t>
            </a:r>
            <a:r>
              <a:rPr lang="pl" sz="3600"/>
              <a:t>nformacje o zbiorze danych</a:t>
            </a:r>
            <a:endParaRPr sz="3600"/>
          </a:p>
        </p:txBody>
      </p:sp>
      <p:sp>
        <p:nvSpPr>
          <p:cNvPr id="108" name="Google Shape;108;p15"/>
          <p:cNvSpPr txBox="1"/>
          <p:nvPr>
            <p:ph idx="1" type="body"/>
          </p:nvPr>
        </p:nvSpPr>
        <p:spPr>
          <a:xfrm>
            <a:off x="435900" y="3731851"/>
            <a:ext cx="8272200" cy="1209300"/>
          </a:xfrm>
          <a:prstGeom prst="rect">
            <a:avLst/>
          </a:prstGeom>
        </p:spPr>
        <p:txBody>
          <a:bodyPr anchorCtr="0" anchor="ctr" bIns="34275" lIns="68575" spcFirstLastPara="1" rIns="68575" wrap="square" tIns="34275">
            <a:normAutofit/>
          </a:bodyPr>
          <a:lstStyle/>
          <a:p>
            <a:pPr indent="-304800" lvl="0" marL="457200" rtl="0" algn="l">
              <a:spcBef>
                <a:spcPts val="300"/>
              </a:spcBef>
              <a:spcAft>
                <a:spcPts val="0"/>
              </a:spcAft>
              <a:buSzPts val="1200"/>
              <a:buChar char="◼"/>
            </a:pPr>
            <a:r>
              <a:rPr lang="pl"/>
              <a:t>355630 wierszy i 86 kolumn</a:t>
            </a:r>
            <a:endParaRPr/>
          </a:p>
          <a:p>
            <a:pPr indent="-304800" lvl="0" marL="457200" rtl="0" algn="l">
              <a:spcBef>
                <a:spcPts val="0"/>
              </a:spcBef>
              <a:spcAft>
                <a:spcPts val="0"/>
              </a:spcAft>
              <a:buSzPts val="1200"/>
              <a:buChar char="◼"/>
            </a:pPr>
            <a:r>
              <a:rPr lang="pl"/>
              <a:t>Głównie kolumny dotyczące pakietów - długości, czasu wysłania, jego cech</a:t>
            </a:r>
            <a:endParaRPr/>
          </a:p>
          <a:p>
            <a:pPr indent="-304800" lvl="0" marL="457200" rtl="0" algn="l">
              <a:spcBef>
                <a:spcPts val="0"/>
              </a:spcBef>
              <a:spcAft>
                <a:spcPts val="0"/>
              </a:spcAft>
              <a:buSzPts val="1200"/>
              <a:buChar char="◼"/>
            </a:pPr>
            <a:r>
              <a:rPr lang="pl"/>
              <a:t>Dodatkowe informacje o IP i portach</a:t>
            </a:r>
            <a:endParaRPr/>
          </a:p>
          <a:p>
            <a:pPr indent="-304800" lvl="0" marL="457200" rtl="0" algn="l">
              <a:spcBef>
                <a:spcPts val="0"/>
              </a:spcBef>
              <a:spcAft>
                <a:spcPts val="0"/>
              </a:spcAft>
              <a:buSzPts val="1200"/>
              <a:buChar char="◼"/>
            </a:pPr>
            <a:r>
              <a:rPr lang="pl"/>
              <a:t>Cel: klasyfikacja typu złośliwego oprogramowania</a:t>
            </a:r>
            <a:endParaRPr/>
          </a:p>
          <a:p>
            <a:pPr indent="0" lvl="0" marL="457200" rtl="0" algn="l">
              <a:spcBef>
                <a:spcPts val="500"/>
              </a:spcBef>
              <a:spcAft>
                <a:spcPts val="500"/>
              </a:spcAft>
              <a:buNone/>
            </a:pPr>
            <a:r>
              <a:rPr lang="pl"/>
              <a:t>ht</a:t>
            </a:r>
            <a:r>
              <a:rPr lang="pl"/>
              <a:t>t</a:t>
            </a:r>
            <a:r>
              <a:rPr lang="pl"/>
              <a:t>ps://www.kaggle.com/datasets/subhajournal/android-malware-detection?select=Android_Malware.csv</a:t>
            </a:r>
            <a:endParaRPr/>
          </a:p>
        </p:txBody>
      </p:sp>
      <p:pic>
        <p:nvPicPr>
          <p:cNvPr id="109" name="Google Shape;109;p15"/>
          <p:cNvPicPr preferRelativeResize="0"/>
          <p:nvPr/>
        </p:nvPicPr>
        <p:blipFill>
          <a:blip r:embed="rId3">
            <a:alphaModFix/>
          </a:blip>
          <a:stretch>
            <a:fillRect/>
          </a:stretch>
        </p:blipFill>
        <p:spPr>
          <a:xfrm>
            <a:off x="1696525" y="1382004"/>
            <a:ext cx="5416960" cy="2140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pl" sz="3600"/>
              <a:t>Typy złośliwego oprogramowania</a:t>
            </a:r>
            <a:endParaRPr/>
          </a:p>
        </p:txBody>
      </p:sp>
      <p:sp>
        <p:nvSpPr>
          <p:cNvPr id="115" name="Google Shape;115;p16"/>
          <p:cNvSpPr txBox="1"/>
          <p:nvPr>
            <p:ph idx="1" type="body"/>
          </p:nvPr>
        </p:nvSpPr>
        <p:spPr>
          <a:xfrm>
            <a:off x="435900" y="1635376"/>
            <a:ext cx="8272200" cy="3327600"/>
          </a:xfrm>
          <a:prstGeom prst="rect">
            <a:avLst/>
          </a:prstGeom>
        </p:spPr>
        <p:txBody>
          <a:bodyPr anchorCtr="0" anchor="ctr" bIns="34275" lIns="68575" spcFirstLastPara="1" rIns="68575" wrap="square" tIns="34275">
            <a:normAutofit fontScale="92500" lnSpcReduction="20000"/>
          </a:bodyPr>
          <a:lstStyle/>
          <a:p>
            <a:pPr indent="-351948" lvl="0" marL="457200" rtl="0" algn="l">
              <a:lnSpc>
                <a:spcPct val="115000"/>
              </a:lnSpc>
              <a:spcBef>
                <a:spcPts val="600"/>
              </a:spcBef>
              <a:spcAft>
                <a:spcPts val="0"/>
              </a:spcAft>
              <a:buSzPct val="100000"/>
              <a:buChar char="◼"/>
            </a:pPr>
            <a:r>
              <a:rPr lang="pl" sz="2100"/>
              <a:t>Android Adware </a:t>
            </a:r>
            <a:r>
              <a:rPr lang="pl" sz="2100"/>
              <a:t>- niechciane oprogramowanie służące do wyświetlania reklam na Twoim ekranie.</a:t>
            </a:r>
            <a:endParaRPr sz="2100"/>
          </a:p>
          <a:p>
            <a:pPr indent="-351948" lvl="0" marL="457200" rtl="0" algn="l">
              <a:lnSpc>
                <a:spcPct val="115000"/>
              </a:lnSpc>
              <a:spcBef>
                <a:spcPts val="0"/>
              </a:spcBef>
              <a:spcAft>
                <a:spcPts val="0"/>
              </a:spcAft>
              <a:buSzPct val="100000"/>
              <a:buChar char="◼"/>
            </a:pPr>
            <a:r>
              <a:rPr lang="pl" sz="2100"/>
              <a:t>Android SMS Adware </a:t>
            </a:r>
            <a:r>
              <a:rPr lang="pl" sz="2100"/>
              <a:t>- oprogramowanie wysyłające wiadomości SMS na numery z taryfą specjalną lub wpisujące Twój numer na niechcianą, płatną subskrypcję.</a:t>
            </a:r>
            <a:endParaRPr sz="2100"/>
          </a:p>
          <a:p>
            <a:pPr indent="-351948" lvl="0" marL="457200" rtl="0" algn="l">
              <a:lnSpc>
                <a:spcPct val="115000"/>
              </a:lnSpc>
              <a:spcBef>
                <a:spcPts val="0"/>
              </a:spcBef>
              <a:spcAft>
                <a:spcPts val="0"/>
              </a:spcAft>
              <a:buSzPct val="100000"/>
              <a:buChar char="◼"/>
            </a:pPr>
            <a:r>
              <a:rPr lang="pl" sz="2100"/>
              <a:t>Android Scareware</a:t>
            </a:r>
            <a:r>
              <a:rPr lang="pl" sz="2100"/>
              <a:t> - (fałszywe oprogramowanie antywirusowe) to nazwa dowolnego programu, który zasypuje użytkownika przerażającymi wiadomościami o zainfekowaniu systemu wirusami i namawiającymi użytkownika do pobrania różnych aplikacji bezpieczeństwa</a:t>
            </a:r>
            <a:endParaRPr sz="2100"/>
          </a:p>
          <a:p>
            <a:pPr indent="-351948" lvl="0" marL="457200" rtl="0" algn="l">
              <a:lnSpc>
                <a:spcPct val="115000"/>
              </a:lnSpc>
              <a:spcBef>
                <a:spcPts val="0"/>
              </a:spcBef>
              <a:spcAft>
                <a:spcPts val="0"/>
              </a:spcAft>
              <a:buSzPct val="100000"/>
              <a:buChar char="◼"/>
            </a:pPr>
            <a:r>
              <a:rPr lang="pl" sz="2100"/>
              <a:t>Benign </a:t>
            </a:r>
            <a:r>
              <a:rPr lang="pl" sz="2100"/>
              <a:t>– nieszkodliwy wirus</a:t>
            </a:r>
            <a:endParaRPr sz="2100"/>
          </a:p>
          <a:p>
            <a:pPr indent="0" lvl="0" marL="0" rtl="0" algn="l">
              <a:lnSpc>
                <a:spcPct val="115000"/>
              </a:lnSpc>
              <a:spcBef>
                <a:spcPts val="600"/>
              </a:spcBef>
              <a:spcAft>
                <a:spcPts val="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pl" sz="3600"/>
              <a:t>Krok 1 - Preprocessing</a:t>
            </a:r>
            <a:endParaRPr/>
          </a:p>
        </p:txBody>
      </p:sp>
      <p:sp>
        <p:nvSpPr>
          <p:cNvPr id="121" name="Google Shape;121;p17"/>
          <p:cNvSpPr txBox="1"/>
          <p:nvPr>
            <p:ph idx="1" type="body"/>
          </p:nvPr>
        </p:nvSpPr>
        <p:spPr>
          <a:xfrm>
            <a:off x="435895" y="1671002"/>
            <a:ext cx="4066800" cy="2724900"/>
          </a:xfrm>
          <a:prstGeom prst="rect">
            <a:avLst/>
          </a:prstGeom>
        </p:spPr>
        <p:txBody>
          <a:bodyPr anchorCtr="0" anchor="ctr" bIns="34275" lIns="68575" spcFirstLastPara="1" rIns="68575" wrap="square" tIns="34275">
            <a:normAutofit/>
          </a:bodyPr>
          <a:lstStyle/>
          <a:p>
            <a:pPr indent="-317500" lvl="0" marL="457200" rtl="0" algn="l">
              <a:spcBef>
                <a:spcPts val="300"/>
              </a:spcBef>
              <a:spcAft>
                <a:spcPts val="0"/>
              </a:spcAft>
              <a:buSzPts val="1400"/>
              <a:buAutoNum type="arabicPeriod"/>
            </a:pPr>
            <a:r>
              <a:rPr lang="pl" sz="1600"/>
              <a:t>Usunięcie powtarzającej się kolumny oraz indeksu.</a:t>
            </a:r>
            <a:endParaRPr sz="1600"/>
          </a:p>
          <a:p>
            <a:pPr indent="-317500" lvl="0" marL="457200" rtl="0" algn="l">
              <a:spcBef>
                <a:spcPts val="0"/>
              </a:spcBef>
              <a:spcAft>
                <a:spcPts val="0"/>
              </a:spcAft>
              <a:buSzPts val="1400"/>
              <a:buAutoNum type="arabicPeriod"/>
            </a:pPr>
            <a:r>
              <a:rPr lang="pl" sz="1600"/>
              <a:t>Podzielenie daty na miesiąc, dzień i godzinę</a:t>
            </a:r>
            <a:endParaRPr sz="1600"/>
          </a:p>
          <a:p>
            <a:pPr indent="-317500" lvl="0" marL="457200" rtl="0" algn="l">
              <a:spcBef>
                <a:spcPts val="0"/>
              </a:spcBef>
              <a:spcAft>
                <a:spcPts val="0"/>
              </a:spcAft>
              <a:buSzPts val="1400"/>
              <a:buAutoNum type="arabicPeriod"/>
            </a:pPr>
            <a:r>
              <a:rPr lang="pl" sz="1600"/>
              <a:t>Zamiana pojedynczych napisów na NaN, a następnie zastąpienie NaN medianą. </a:t>
            </a:r>
            <a:endParaRPr sz="1600"/>
          </a:p>
          <a:p>
            <a:pPr indent="-317500" lvl="0" marL="457200" rtl="0" algn="l">
              <a:spcBef>
                <a:spcPts val="0"/>
              </a:spcBef>
              <a:spcAft>
                <a:spcPts val="0"/>
              </a:spcAft>
              <a:buSzPts val="1400"/>
              <a:buAutoNum type="arabicPeriod"/>
            </a:pPr>
            <a:r>
              <a:rPr lang="pl" sz="1600"/>
              <a:t>Usunięcie kolumn z pojedynczą wartością. </a:t>
            </a:r>
            <a:endParaRPr sz="1600"/>
          </a:p>
          <a:p>
            <a:pPr indent="-317500" lvl="0" marL="457200" rtl="0" algn="l">
              <a:spcBef>
                <a:spcPts val="0"/>
              </a:spcBef>
              <a:spcAft>
                <a:spcPts val="0"/>
              </a:spcAft>
              <a:buSzPts val="1400"/>
              <a:buAutoNum type="arabicPeriod"/>
            </a:pPr>
            <a:r>
              <a:rPr lang="pl" sz="1600"/>
              <a:t>Zamiana zmiennych kategorycznych. </a:t>
            </a:r>
            <a:endParaRPr/>
          </a:p>
        </p:txBody>
      </p:sp>
      <p:sp>
        <p:nvSpPr>
          <p:cNvPr id="122" name="Google Shape;122;p17"/>
          <p:cNvSpPr txBox="1"/>
          <p:nvPr>
            <p:ph idx="2" type="body"/>
          </p:nvPr>
        </p:nvSpPr>
        <p:spPr>
          <a:xfrm>
            <a:off x="4641313" y="1671002"/>
            <a:ext cx="4066800" cy="27249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t/>
            </a:r>
            <a:endParaRPr/>
          </a:p>
        </p:txBody>
      </p:sp>
      <p:pic>
        <p:nvPicPr>
          <p:cNvPr id="123" name="Google Shape;123;p17"/>
          <p:cNvPicPr preferRelativeResize="0"/>
          <p:nvPr/>
        </p:nvPicPr>
        <p:blipFill>
          <a:blip r:embed="rId3">
            <a:alphaModFix/>
          </a:blip>
          <a:stretch>
            <a:fillRect/>
          </a:stretch>
        </p:blipFill>
        <p:spPr>
          <a:xfrm>
            <a:off x="4612550" y="1704700"/>
            <a:ext cx="4124325" cy="265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Preprocessing cd</a:t>
            </a:r>
            <a:endParaRPr sz="3600"/>
          </a:p>
        </p:txBody>
      </p:sp>
      <p:sp>
        <p:nvSpPr>
          <p:cNvPr id="129" name="Google Shape;129;p18"/>
          <p:cNvSpPr txBox="1"/>
          <p:nvPr>
            <p:ph idx="1" type="body"/>
          </p:nvPr>
        </p:nvSpPr>
        <p:spPr>
          <a:xfrm>
            <a:off x="435900" y="1671000"/>
            <a:ext cx="4066800" cy="2394000"/>
          </a:xfrm>
          <a:prstGeom prst="rect">
            <a:avLst/>
          </a:prstGeom>
        </p:spPr>
        <p:txBody>
          <a:bodyPr anchorCtr="0" anchor="ctr" bIns="34275" lIns="68575" spcFirstLastPara="1" rIns="68575" wrap="square" tIns="34275">
            <a:normAutofit lnSpcReduction="10000"/>
          </a:bodyPr>
          <a:lstStyle/>
          <a:p>
            <a:pPr indent="0" lvl="0" marL="0" rtl="0" algn="l">
              <a:spcBef>
                <a:spcPts val="300"/>
              </a:spcBef>
              <a:spcAft>
                <a:spcPts val="0"/>
              </a:spcAft>
              <a:buNone/>
            </a:pPr>
            <a:r>
              <a:t/>
            </a:r>
            <a:endParaRPr sz="1600"/>
          </a:p>
          <a:p>
            <a:pPr indent="-317500" lvl="0" marL="457200" rtl="0" algn="l">
              <a:spcBef>
                <a:spcPts val="500"/>
              </a:spcBef>
              <a:spcAft>
                <a:spcPts val="0"/>
              </a:spcAft>
              <a:buSzPts val="1400"/>
              <a:buAutoNum type="arabicPeriod"/>
            </a:pPr>
            <a:r>
              <a:rPr lang="pl" sz="1600"/>
              <a:t>Grupowanie zmiennych takie jak adresy IP (sposób przekształcenia zmieniony po uwagach grupy walidacyjnej).</a:t>
            </a:r>
            <a:endParaRPr sz="1600"/>
          </a:p>
          <a:p>
            <a:pPr indent="-317500" lvl="0" marL="457200" rtl="0" algn="l">
              <a:spcBef>
                <a:spcPts val="0"/>
              </a:spcBef>
              <a:spcAft>
                <a:spcPts val="0"/>
              </a:spcAft>
              <a:buSzPts val="1400"/>
              <a:buAutoNum type="arabicPeriod"/>
            </a:pPr>
            <a:r>
              <a:rPr lang="pl" sz="1600"/>
              <a:t>Zmiana wartości w kolumnach gdzie wartość 0 wynosi ponad 30%</a:t>
            </a:r>
            <a:endParaRPr sz="1600"/>
          </a:p>
          <a:p>
            <a:pPr indent="-317500" lvl="0" marL="457200" rtl="0" algn="l">
              <a:spcBef>
                <a:spcPts val="0"/>
              </a:spcBef>
              <a:spcAft>
                <a:spcPts val="0"/>
              </a:spcAft>
              <a:buSzPts val="1400"/>
              <a:buAutoNum type="arabicPeriod"/>
            </a:pPr>
            <a:r>
              <a:rPr lang="pl" sz="1600"/>
              <a:t>Logarytmiczne przekształcenia. </a:t>
            </a:r>
            <a:endParaRPr sz="1800"/>
          </a:p>
          <a:p>
            <a:pPr indent="-317500" lvl="0" marL="457200" rtl="0" algn="l">
              <a:spcBef>
                <a:spcPts val="0"/>
              </a:spcBef>
              <a:spcAft>
                <a:spcPts val="0"/>
              </a:spcAft>
              <a:buSzPts val="1400"/>
              <a:buAutoNum type="arabicPeriod"/>
            </a:pPr>
            <a:r>
              <a:rPr lang="pl" sz="1600"/>
              <a:t>Usunięcie silnie skorelowanych zmiennych na podstawie GINI</a:t>
            </a:r>
            <a:endParaRPr sz="1600"/>
          </a:p>
          <a:p>
            <a:pPr indent="-317500" lvl="0" marL="457200" rtl="0" algn="l">
              <a:spcBef>
                <a:spcPts val="0"/>
              </a:spcBef>
              <a:spcAft>
                <a:spcPts val="0"/>
              </a:spcAft>
              <a:buSzPts val="1400"/>
              <a:buAutoNum type="arabicPeriod"/>
            </a:pPr>
            <a:r>
              <a:rPr lang="pl" sz="1600"/>
              <a:t>Normalizacja.</a:t>
            </a:r>
            <a:endParaRPr/>
          </a:p>
        </p:txBody>
      </p:sp>
      <p:sp>
        <p:nvSpPr>
          <p:cNvPr id="130" name="Google Shape;130;p18"/>
          <p:cNvSpPr txBox="1"/>
          <p:nvPr>
            <p:ph idx="2" type="body"/>
          </p:nvPr>
        </p:nvSpPr>
        <p:spPr>
          <a:xfrm>
            <a:off x="4641313" y="1671002"/>
            <a:ext cx="4066800" cy="2724900"/>
          </a:xfrm>
          <a:prstGeom prst="rect">
            <a:avLst/>
          </a:prstGeom>
        </p:spPr>
        <p:txBody>
          <a:bodyPr anchorCtr="0" anchor="ctr" bIns="34275" lIns="68575" spcFirstLastPara="1" rIns="68575" wrap="square" tIns="34275">
            <a:normAutofit/>
          </a:bodyPr>
          <a:lstStyle/>
          <a:p>
            <a:pPr indent="-317500" lvl="0" marL="457200" rtl="0" algn="l">
              <a:spcBef>
                <a:spcPts val="300"/>
              </a:spcBef>
              <a:spcAft>
                <a:spcPts val="0"/>
              </a:spcAft>
              <a:buSzPts val="1400"/>
              <a:buAutoNum type="arabicPeriod"/>
            </a:pPr>
            <a:r>
              <a:t/>
            </a:r>
            <a:endParaRPr/>
          </a:p>
        </p:txBody>
      </p:sp>
      <p:pic>
        <p:nvPicPr>
          <p:cNvPr id="131" name="Google Shape;131;p18"/>
          <p:cNvPicPr preferRelativeResize="0"/>
          <p:nvPr/>
        </p:nvPicPr>
        <p:blipFill>
          <a:blip r:embed="rId3">
            <a:alphaModFix/>
          </a:blip>
          <a:stretch>
            <a:fillRect/>
          </a:stretch>
        </p:blipFill>
        <p:spPr>
          <a:xfrm>
            <a:off x="4572000" y="1758025"/>
            <a:ext cx="4147000" cy="2550850"/>
          </a:xfrm>
          <a:prstGeom prst="rect">
            <a:avLst/>
          </a:prstGeom>
          <a:noFill/>
          <a:ln>
            <a:noFill/>
          </a:ln>
        </p:spPr>
      </p:pic>
      <p:sp>
        <p:nvSpPr>
          <p:cNvPr id="132" name="Google Shape;132;p18"/>
          <p:cNvSpPr txBox="1"/>
          <p:nvPr/>
        </p:nvSpPr>
        <p:spPr>
          <a:xfrm>
            <a:off x="741625" y="4430150"/>
            <a:ext cx="589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l" sz="1600">
                <a:solidFill>
                  <a:srgbClr val="434343"/>
                </a:solidFill>
                <a:latin typeface="Gill Sans"/>
                <a:ea typeface="Gill Sans"/>
                <a:cs typeface="Gill Sans"/>
                <a:sym typeface="Gill Sans"/>
              </a:rPr>
              <a:t>W wyniku preprocessingu nastąpiła redukcja kolumn z 86 do 39.</a:t>
            </a:r>
            <a:endParaRPr sz="1600">
              <a:solidFill>
                <a:srgbClr val="434343"/>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Krok 2 - Budowa modeli</a:t>
            </a:r>
            <a:endParaRPr sz="3600"/>
          </a:p>
        </p:txBody>
      </p:sp>
      <p:sp>
        <p:nvSpPr>
          <p:cNvPr id="138" name="Google Shape;138;p19"/>
          <p:cNvSpPr txBox="1"/>
          <p:nvPr>
            <p:ph idx="1" type="body"/>
          </p:nvPr>
        </p:nvSpPr>
        <p:spPr>
          <a:xfrm>
            <a:off x="435895" y="1671002"/>
            <a:ext cx="4066800" cy="2724900"/>
          </a:xfrm>
          <a:prstGeom prst="rect">
            <a:avLst/>
          </a:prstGeom>
        </p:spPr>
        <p:txBody>
          <a:bodyPr anchorCtr="0" anchor="ctr" bIns="34275" lIns="68575" spcFirstLastPara="1" rIns="68575" wrap="square" tIns="34275">
            <a:normAutofit/>
          </a:bodyPr>
          <a:lstStyle/>
          <a:p>
            <a:pPr indent="0" lvl="0" marL="0" rtl="0" algn="l">
              <a:spcBef>
                <a:spcPts val="300"/>
              </a:spcBef>
              <a:spcAft>
                <a:spcPts val="0"/>
              </a:spcAft>
              <a:buNone/>
            </a:pPr>
            <a:r>
              <a:rPr lang="pl" sz="1600"/>
              <a:t>Wybór 6 modeli:</a:t>
            </a:r>
            <a:endParaRPr sz="1600"/>
          </a:p>
          <a:p>
            <a:pPr indent="-317500" lvl="0" marL="457200" rtl="0" algn="l">
              <a:spcBef>
                <a:spcPts val="500"/>
              </a:spcBef>
              <a:spcAft>
                <a:spcPts val="0"/>
              </a:spcAft>
              <a:buSzPts val="1400"/>
              <a:buChar char="◼"/>
            </a:pPr>
            <a:r>
              <a:rPr lang="pl" sz="1600"/>
              <a:t>Averaging, </a:t>
            </a:r>
            <a:endParaRPr sz="1600"/>
          </a:p>
          <a:p>
            <a:pPr indent="-317500" lvl="0" marL="457200" rtl="0" algn="l">
              <a:spcBef>
                <a:spcPts val="0"/>
              </a:spcBef>
              <a:spcAft>
                <a:spcPts val="0"/>
              </a:spcAft>
              <a:buSzPts val="1400"/>
              <a:buChar char="◼"/>
            </a:pPr>
            <a:r>
              <a:rPr lang="pl" sz="1600"/>
              <a:t>Stacking Classifier, </a:t>
            </a:r>
            <a:endParaRPr sz="1600"/>
          </a:p>
          <a:p>
            <a:pPr indent="-317500" lvl="0" marL="457200" rtl="0" algn="l">
              <a:spcBef>
                <a:spcPts val="0"/>
              </a:spcBef>
              <a:spcAft>
                <a:spcPts val="0"/>
              </a:spcAft>
              <a:buSzPts val="1400"/>
              <a:buChar char="◼"/>
            </a:pPr>
            <a:r>
              <a:rPr lang="pl" sz="1600"/>
              <a:t>Random Forest, </a:t>
            </a:r>
            <a:endParaRPr sz="1600"/>
          </a:p>
          <a:p>
            <a:pPr indent="-317500" lvl="0" marL="457200" rtl="0" algn="l">
              <a:spcBef>
                <a:spcPts val="0"/>
              </a:spcBef>
              <a:spcAft>
                <a:spcPts val="0"/>
              </a:spcAft>
              <a:buSzPts val="1400"/>
              <a:buChar char="◼"/>
            </a:pPr>
            <a:r>
              <a:rPr lang="pl" sz="1600"/>
              <a:t>AdaBoost, </a:t>
            </a:r>
            <a:endParaRPr sz="1600"/>
          </a:p>
          <a:p>
            <a:pPr indent="-317500" lvl="0" marL="457200" rtl="0" algn="l">
              <a:spcBef>
                <a:spcPts val="0"/>
              </a:spcBef>
              <a:spcAft>
                <a:spcPts val="0"/>
              </a:spcAft>
              <a:buSzPts val="1400"/>
              <a:buChar char="◼"/>
            </a:pPr>
            <a:r>
              <a:rPr lang="pl" sz="1600"/>
              <a:t>GradientBoosting </a:t>
            </a:r>
            <a:endParaRPr sz="1600"/>
          </a:p>
          <a:p>
            <a:pPr indent="-317500" lvl="0" marL="457200" rtl="0" algn="l">
              <a:spcBef>
                <a:spcPts val="0"/>
              </a:spcBef>
              <a:spcAft>
                <a:spcPts val="0"/>
              </a:spcAft>
              <a:buSzPts val="1400"/>
              <a:buChar char="◼"/>
            </a:pPr>
            <a:r>
              <a:rPr lang="pl" sz="1600"/>
              <a:t>XGBoost</a:t>
            </a:r>
            <a:endParaRPr sz="1600"/>
          </a:p>
          <a:p>
            <a:pPr indent="0" lvl="0" marL="0" rtl="0" algn="l">
              <a:spcBef>
                <a:spcPts val="500"/>
              </a:spcBef>
              <a:spcAft>
                <a:spcPts val="500"/>
              </a:spcAft>
              <a:buNone/>
            </a:pPr>
            <a:r>
              <a:t/>
            </a:r>
            <a:endParaRPr/>
          </a:p>
        </p:txBody>
      </p:sp>
      <p:sp>
        <p:nvSpPr>
          <p:cNvPr id="139" name="Google Shape;139;p19"/>
          <p:cNvSpPr txBox="1"/>
          <p:nvPr>
            <p:ph idx="2" type="body"/>
          </p:nvPr>
        </p:nvSpPr>
        <p:spPr>
          <a:xfrm>
            <a:off x="4641325" y="1671000"/>
            <a:ext cx="4066800" cy="1737000"/>
          </a:xfrm>
          <a:prstGeom prst="rect">
            <a:avLst/>
          </a:prstGeom>
        </p:spPr>
        <p:txBody>
          <a:bodyPr anchorCtr="0" anchor="ctr" bIns="34275" lIns="68575" spcFirstLastPara="1" rIns="68575" wrap="square" tIns="34275">
            <a:normAutofit/>
          </a:bodyPr>
          <a:lstStyle/>
          <a:p>
            <a:pPr indent="0" lvl="0" marL="0" rtl="0" algn="l">
              <a:spcBef>
                <a:spcPts val="300"/>
              </a:spcBef>
              <a:spcAft>
                <a:spcPts val="0"/>
              </a:spcAft>
              <a:buNone/>
            </a:pPr>
            <a:r>
              <a:rPr lang="pl" sz="1600"/>
              <a:t>Modele oceniane na podstawie:</a:t>
            </a:r>
            <a:endParaRPr sz="1600"/>
          </a:p>
          <a:p>
            <a:pPr indent="-317500" lvl="0" marL="457200" rtl="0" algn="l">
              <a:spcBef>
                <a:spcPts val="500"/>
              </a:spcBef>
              <a:spcAft>
                <a:spcPts val="0"/>
              </a:spcAft>
              <a:buSzPts val="1400"/>
              <a:buChar char="◼"/>
            </a:pPr>
            <a:r>
              <a:rPr lang="pl" sz="1600"/>
              <a:t>Train i test accuracy score</a:t>
            </a:r>
            <a:endParaRPr sz="1600"/>
          </a:p>
          <a:p>
            <a:pPr indent="-317500" lvl="0" marL="457200" rtl="0" algn="l">
              <a:spcBef>
                <a:spcPts val="0"/>
              </a:spcBef>
              <a:spcAft>
                <a:spcPts val="0"/>
              </a:spcAft>
              <a:buSzPts val="1400"/>
              <a:buChar char="◼"/>
            </a:pPr>
            <a:r>
              <a:rPr lang="pl" sz="1600"/>
              <a:t>Confusion matrix</a:t>
            </a:r>
            <a:endParaRPr sz="1600"/>
          </a:p>
          <a:p>
            <a:pPr indent="-317500" lvl="0" marL="457200" rtl="0" algn="l">
              <a:spcBef>
                <a:spcPts val="0"/>
              </a:spcBef>
              <a:spcAft>
                <a:spcPts val="0"/>
              </a:spcAft>
              <a:buSzPts val="1400"/>
              <a:buChar char="◼"/>
            </a:pPr>
            <a:r>
              <a:rPr lang="pl" sz="1600"/>
              <a:t>Krzywa ROC i pole pod nią (AUC)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Wyniki</a:t>
            </a:r>
            <a:endParaRPr sz="3600"/>
          </a:p>
        </p:txBody>
      </p:sp>
      <p:sp>
        <p:nvSpPr>
          <p:cNvPr id="145" name="Google Shape;145;p20"/>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t/>
            </a:r>
            <a:endParaRPr/>
          </a:p>
        </p:txBody>
      </p:sp>
      <p:pic>
        <p:nvPicPr>
          <p:cNvPr id="146" name="Google Shape;146;p20"/>
          <p:cNvPicPr preferRelativeResize="0"/>
          <p:nvPr/>
        </p:nvPicPr>
        <p:blipFill>
          <a:blip r:embed="rId3">
            <a:alphaModFix/>
          </a:blip>
          <a:stretch>
            <a:fillRect/>
          </a:stretch>
        </p:blipFill>
        <p:spPr>
          <a:xfrm>
            <a:off x="1357275" y="1443873"/>
            <a:ext cx="6429450" cy="338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35895"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Random Forest</a:t>
            </a:r>
            <a:endParaRPr sz="3600"/>
          </a:p>
        </p:txBody>
      </p:sp>
      <p:pic>
        <p:nvPicPr>
          <p:cNvPr id="152" name="Google Shape;152;p21"/>
          <p:cNvPicPr preferRelativeResize="0"/>
          <p:nvPr/>
        </p:nvPicPr>
        <p:blipFill>
          <a:blip r:embed="rId3">
            <a:alphaModFix/>
          </a:blip>
          <a:stretch>
            <a:fillRect/>
          </a:stretch>
        </p:blipFill>
        <p:spPr>
          <a:xfrm>
            <a:off x="4945513" y="1493642"/>
            <a:ext cx="3458413" cy="3551884"/>
          </a:xfrm>
          <a:prstGeom prst="rect">
            <a:avLst/>
          </a:prstGeom>
          <a:noFill/>
          <a:ln>
            <a:noFill/>
          </a:ln>
        </p:spPr>
      </p:pic>
      <p:sp>
        <p:nvSpPr>
          <p:cNvPr id="153" name="Google Shape;153;p21"/>
          <p:cNvSpPr txBox="1"/>
          <p:nvPr>
            <p:ph idx="1" type="body"/>
          </p:nvPr>
        </p:nvSpPr>
        <p:spPr>
          <a:xfrm>
            <a:off x="435895" y="1725377"/>
            <a:ext cx="4066800" cy="2724900"/>
          </a:xfrm>
          <a:prstGeom prst="rect">
            <a:avLst/>
          </a:prstGeom>
        </p:spPr>
        <p:txBody>
          <a:bodyPr anchorCtr="0" anchor="ctr" bIns="34275" lIns="68575" spcFirstLastPara="1" rIns="68575" wrap="square" tIns="34275">
            <a:normAutofit/>
          </a:bodyPr>
          <a:lstStyle/>
          <a:p>
            <a:pPr indent="-317500" lvl="0" marL="457200" rtl="0" algn="l">
              <a:spcBef>
                <a:spcPts val="300"/>
              </a:spcBef>
              <a:spcAft>
                <a:spcPts val="0"/>
              </a:spcAft>
              <a:buSzPts val="1400"/>
              <a:buChar char="◼"/>
            </a:pPr>
            <a:r>
              <a:rPr lang="pl" sz="1600"/>
              <a:t>Model poprawnie klasyfikuje Android Adware i Benign.</a:t>
            </a:r>
            <a:endParaRPr sz="1600"/>
          </a:p>
          <a:p>
            <a:pPr indent="-317500" lvl="0" marL="457200" rtl="0" algn="l">
              <a:spcBef>
                <a:spcPts val="0"/>
              </a:spcBef>
              <a:spcAft>
                <a:spcPts val="0"/>
              </a:spcAft>
              <a:buSzPts val="1400"/>
              <a:buChar char="◼"/>
            </a:pPr>
            <a:r>
              <a:rPr lang="pl" sz="1600"/>
              <a:t>Zdarzają się błędy przy kwalifikacji Android Scareware oraz Android SMS Adware</a:t>
            </a:r>
            <a:endParaRPr sz="1600"/>
          </a:p>
        </p:txBody>
      </p:sp>
      <p:sp>
        <p:nvSpPr>
          <p:cNvPr id="154" name="Google Shape;154;p21"/>
          <p:cNvSpPr txBox="1"/>
          <p:nvPr>
            <p:ph idx="2" type="body"/>
          </p:nvPr>
        </p:nvSpPr>
        <p:spPr>
          <a:xfrm>
            <a:off x="4641313" y="1671002"/>
            <a:ext cx="4066800" cy="2724900"/>
          </a:xfrm>
          <a:prstGeom prst="rect">
            <a:avLst/>
          </a:prstGeom>
        </p:spPr>
        <p:txBody>
          <a:bodyPr anchorCtr="0" anchor="ctr" bIns="34275" lIns="68575" spcFirstLastPara="1" rIns="68575" wrap="square" tIns="34275">
            <a:normAutofit/>
          </a:bodyPr>
          <a:lstStyle/>
          <a:p>
            <a:pPr indent="0" lvl="0" marL="0" rtl="0" algn="l">
              <a:spcBef>
                <a:spcPts val="300"/>
              </a:spcBef>
              <a:spcAft>
                <a:spcPts val="5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pl" sz="3600"/>
              <a:t>Krok 3 - Hiperparametryzacja</a:t>
            </a:r>
            <a:endParaRPr sz="3600"/>
          </a:p>
        </p:txBody>
      </p:sp>
      <p:sp>
        <p:nvSpPr>
          <p:cNvPr id="160" name="Google Shape;160;p22"/>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lnSpcReduction="10000"/>
          </a:bodyPr>
          <a:lstStyle/>
          <a:p>
            <a:pPr indent="0" lvl="0" marL="0" rtl="0" algn="l">
              <a:spcBef>
                <a:spcPts val="300"/>
              </a:spcBef>
              <a:spcAft>
                <a:spcPts val="0"/>
              </a:spcAft>
              <a:buNone/>
            </a:pPr>
            <a:r>
              <a:rPr lang="pl" sz="1800"/>
              <a:t>Parametry wzięte pod uwagę:</a:t>
            </a:r>
            <a:endParaRPr sz="1800"/>
          </a:p>
          <a:p>
            <a:pPr indent="-342900" lvl="0" marL="457200" rtl="0" algn="l">
              <a:spcBef>
                <a:spcPts val="500"/>
              </a:spcBef>
              <a:spcAft>
                <a:spcPts val="0"/>
              </a:spcAft>
              <a:buSzPts val="1800"/>
              <a:buChar char="◼"/>
            </a:pPr>
            <a:r>
              <a:rPr lang="pl" sz="1800"/>
              <a:t>n_estimators = [900, 1000, 1100] - ile drzew decyzyjnych zostanie uruchomionych w trakcie procesu tworzenia modelu </a:t>
            </a:r>
            <a:endParaRPr sz="1800"/>
          </a:p>
          <a:p>
            <a:pPr indent="-342900" lvl="0" marL="457200" rtl="0" algn="l">
              <a:spcBef>
                <a:spcPts val="0"/>
              </a:spcBef>
              <a:spcAft>
                <a:spcPts val="0"/>
              </a:spcAft>
              <a:buSzPts val="1800"/>
              <a:buChar char="◼"/>
            </a:pPr>
            <a:r>
              <a:rPr lang="pl" sz="1800"/>
              <a:t>max_depth = [14, 16, 18] - maksymalna liczba poziomów dozwolona w każdym drzewie decyzyjnym </a:t>
            </a:r>
            <a:endParaRPr sz="1800"/>
          </a:p>
          <a:p>
            <a:pPr indent="-342900" lvl="0" marL="457200" rtl="0" algn="l">
              <a:spcBef>
                <a:spcPts val="0"/>
              </a:spcBef>
              <a:spcAft>
                <a:spcPts val="0"/>
              </a:spcAft>
              <a:buSzPts val="1800"/>
              <a:buChar char="◼"/>
            </a:pPr>
            <a:r>
              <a:rPr lang="pl" sz="1800"/>
              <a:t>min_samples_split = [2, 4, 6] - minimalna liczba próbek wymagana w każdym węźle liścia</a:t>
            </a:r>
            <a:endParaRPr sz="1800"/>
          </a:p>
          <a:p>
            <a:pPr indent="0" lvl="0" marL="0" rtl="0" algn="l">
              <a:spcBef>
                <a:spcPts val="500"/>
              </a:spcBef>
              <a:spcAft>
                <a:spcPts val="0"/>
              </a:spcAft>
              <a:buNone/>
            </a:pPr>
            <a:r>
              <a:t/>
            </a:r>
            <a:endParaRPr/>
          </a:p>
          <a:p>
            <a:pPr indent="0" lvl="0" marL="0" rtl="0" algn="l">
              <a:spcBef>
                <a:spcPts val="500"/>
              </a:spcBef>
              <a:spcAft>
                <a:spcPts val="0"/>
              </a:spcAft>
              <a:buClr>
                <a:schemeClr val="dk1"/>
              </a:buClr>
              <a:buSzPts val="1100"/>
              <a:buFont typeface="Arial"/>
              <a:buNone/>
            </a:pPr>
            <a:r>
              <a:t/>
            </a:r>
            <a:endParaRPr/>
          </a:p>
          <a:p>
            <a:pPr indent="0" lvl="0" marL="0" rtl="0" algn="l">
              <a:spcBef>
                <a:spcPts val="500"/>
              </a:spcBef>
              <a:spcAft>
                <a:spcPts val="5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ywidenda">
  <a:themeElements>
    <a:clrScheme name="Dywidenda">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