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uckiest Guy"/>
      <p:regular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LuckiestGuy-regular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499e00082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499e00082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499e0008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499e0008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99e00082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499e0008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499e00082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499e00082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499e00082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499e00082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499e00082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499e00082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a3b6269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a3b6269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64475" y="2895025"/>
            <a:ext cx="9661011" cy="2398516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7" name="Google Shape;17;p2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19" name="Google Shape;119;p2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5" name="Google Shape;20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CUSTOM_10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 Profesor">
  <p:cSld name="TITLE_AND_TWO_COLUMNS_1">
    <p:bg>
      <p:bgPr>
        <a:solidFill>
          <a:srgbClr val="B9D27A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83750" y="540600"/>
            <a:ext cx="8776500" cy="4414200"/>
          </a:xfrm>
          <a:prstGeom prst="roundRect">
            <a:avLst>
              <a:gd fmla="val 2088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370975" y="643950"/>
            <a:ext cx="3835200" cy="4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5"/>
          <p:cNvSpPr txBox="1"/>
          <p:nvPr>
            <p:ph idx="1" type="subTitle"/>
          </p:nvPr>
        </p:nvSpPr>
        <p:spPr>
          <a:xfrm>
            <a:off x="1321700" y="188700"/>
            <a:ext cx="7542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4" name="Google Shape;224;p5"/>
          <p:cNvSpPr/>
          <p:nvPr/>
        </p:nvSpPr>
        <p:spPr>
          <a:xfrm>
            <a:off x="-1876700" y="125"/>
            <a:ext cx="1810800" cy="5143500"/>
          </a:xfrm>
          <a:prstGeom prst="roundRect">
            <a:avLst>
              <a:gd fmla="val 4167" name="adj"/>
            </a:avLst>
          </a:prstGeom>
          <a:solidFill>
            <a:srgbClr val="D6E8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/>
              <a:t>Elementos</a:t>
            </a:r>
            <a:endParaRPr i="1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 Estudiante">
  <p:cSld name="TITLE_AND_TWO_COLUMNS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183750" y="540600"/>
            <a:ext cx="8776500" cy="4414200"/>
          </a:xfrm>
          <a:prstGeom prst="roundRect">
            <a:avLst>
              <a:gd fmla="val 2088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308900" y="188700"/>
            <a:ext cx="11637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Estudiante</a:t>
            </a:r>
            <a:r>
              <a:rPr b="1" lang="es-419">
                <a:solidFill>
                  <a:srgbClr val="FFFFFF"/>
                </a:solidFill>
              </a:rPr>
              <a:t>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0" name="Google Shape;230;p6"/>
          <p:cNvSpPr txBox="1"/>
          <p:nvPr>
            <p:ph idx="1" type="subTitle"/>
          </p:nvPr>
        </p:nvSpPr>
        <p:spPr>
          <a:xfrm>
            <a:off x="1472600" y="188700"/>
            <a:ext cx="7392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1" name="Google Shape;231;p6"/>
          <p:cNvSpPr txBox="1"/>
          <p:nvPr>
            <p:ph type="title"/>
          </p:nvPr>
        </p:nvSpPr>
        <p:spPr>
          <a:xfrm>
            <a:off x="370975" y="643950"/>
            <a:ext cx="3835200" cy="42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"/>
          <p:cNvSpPr/>
          <p:nvPr/>
        </p:nvSpPr>
        <p:spPr>
          <a:xfrm>
            <a:off x="-1876700" y="125"/>
            <a:ext cx="1810800" cy="5143500"/>
          </a:xfrm>
          <a:prstGeom prst="roundRect">
            <a:avLst>
              <a:gd fmla="val 4167" name="adj"/>
            </a:avLst>
          </a:prstGeom>
          <a:solidFill>
            <a:srgbClr val="D6E8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000"/>
              <a:t>Elementos</a:t>
            </a:r>
            <a:endParaRPr i="1"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ucid.app/lucidchart/5441ce77-c7ea-4464-857a-41008947e09e/edit?viewport_loc=-4684%2C-627%2C4277%2C1918%2CHWEp-vi-RSFO&amp;invitationId=inv_11b26000-8e21-4634-8c77-c396c58d94f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Prepacial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 </a:t>
            </a:r>
            <a:endParaRPr/>
          </a:p>
        </p:txBody>
      </p:sp>
      <p:sp>
        <p:nvSpPr>
          <p:cNvPr id="238" name="Google Shape;238;p7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Empresa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/>
          </a:p>
        </p:txBody>
      </p:sp>
      <p:sp>
        <p:nvSpPr>
          <p:cNvPr id="244" name="Google Shape;244;p8"/>
          <p:cNvSpPr txBox="1"/>
          <p:nvPr/>
        </p:nvSpPr>
        <p:spPr>
          <a:xfrm>
            <a:off x="544350" y="705450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419" sz="200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¿Qué se solicita finalmente? (problema)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Desarrollar un programa que modele un sistema de peaje y gestione las estaciones de dicho peaje.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/>
          </a:p>
        </p:txBody>
      </p:sp>
      <p:sp>
        <p:nvSpPr>
          <p:cNvPr id="250" name="Google Shape;250;p9"/>
          <p:cNvSpPr txBox="1"/>
          <p:nvPr/>
        </p:nvSpPr>
        <p:spPr>
          <a:xfrm>
            <a:off x="544350" y="888725"/>
            <a:ext cx="7902300" cy="4026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419" sz="200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¿Qué información es relevante dado el problema anterior?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Calcule tarifas según el tipo de vehículo y condiciones específicas.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Registre la información de los vehículos que pasan por la estación.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Relacione vehículos con conductores y recaudadores.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 funcionalidad para generar reportes y consultar datos.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Proporcione una implementación en Java, junto con pruebas unitarias para los métodos clave.</a:t>
            </a:r>
            <a:br>
              <a:rPr lang="es-419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56" name="Google Shape;256;p10"/>
          <p:cNvSpPr txBox="1"/>
          <p:nvPr/>
        </p:nvSpPr>
        <p:spPr>
          <a:xfrm>
            <a:off x="544350" y="705450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Times New Roman"/>
                <a:ea typeface="Times New Roman"/>
                <a:cs typeface="Times New Roman"/>
                <a:sym typeface="Times New Roman"/>
              </a:rPr>
              <a:t>¿Cómo se agrupa la información relevante?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50" y="1316413"/>
            <a:ext cx="33528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350" y="3040450"/>
            <a:ext cx="25336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5800" y="1316425"/>
            <a:ext cx="37832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65" name="Google Shape;265;p11"/>
          <p:cNvSpPr txBox="1"/>
          <p:nvPr/>
        </p:nvSpPr>
        <p:spPr>
          <a:xfrm>
            <a:off x="544350" y="705450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b="1" lang="es-419" sz="200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¿Qué funcionalidades se solicitan finalmente?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b="1" lang="es-419" sz="20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(Create) - Almacenar la información de las estaciones de peaje.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899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b="1"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(Read) - Obtener la información 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las estaciones de peaje.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(Update) - Editar/Actualizar la 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las estaciones de peaje.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599" lvl="0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b="1"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(Delete) - Eliminar la 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</a:t>
            </a: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las estaciones de peaje.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71" name="Google Shape;271;p12"/>
          <p:cNvSpPr txBox="1"/>
          <p:nvPr/>
        </p:nvSpPr>
        <p:spPr>
          <a:xfrm>
            <a:off x="544350" y="705450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Times New Roman"/>
                <a:ea typeface="Times New Roman"/>
                <a:cs typeface="Times New Roman"/>
                <a:sym typeface="Times New Roman"/>
              </a:rPr>
              <a:t>2.    Descomposición: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¿Cómo se distribuyen las funcionalidades?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s-419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https://lucid.app/lucidchart/5441ce77-c7ea-4464-857a-41008947e09e/edit?viewport_loc=-4684%2C-627%2C4277%2C1918%2CHWEp-vi-RSFO&amp;invitationId=inv_11b26000-8e21-4634-8c77-c396c58d94fb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77" name="Google Shape;277;p13"/>
          <p:cNvSpPr txBox="1"/>
          <p:nvPr/>
        </p:nvSpPr>
        <p:spPr>
          <a:xfrm>
            <a:off x="544350" y="467475"/>
            <a:ext cx="7902300" cy="4557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2.	</a:t>
            </a:r>
            <a:r>
              <a:rPr b="1" lang="es-419" sz="2000">
                <a:latin typeface="Times New Roman"/>
                <a:ea typeface="Times New Roman"/>
                <a:cs typeface="Times New Roman"/>
                <a:sym typeface="Times New Roman"/>
              </a:rPr>
              <a:t>Descomposición: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¿Qué debo hacer para probar las funcionalidades?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objetos de prueba: carros, motos, camiones, conductores, recaudadores, estación.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Verificar: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Cálculos correctos de peajes según reglas.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se actualiza el total recaudado.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se asignan y listan correctamente los vehículos.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los filtros y búsquedas funcionan correctamente.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los reportes imprimen lo esperado.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Usar pruebas unitarias (con JUnit) para validar cada método.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Times New Roman"/>
                <a:ea typeface="Times New Roman"/>
                <a:cs typeface="Times New Roman"/>
                <a:sym typeface="Times New Roman"/>
              </a:rPr>
              <a:t>Ejemplo: siguiente diapositiva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697350" y="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chemeClr val="dk1"/>
                </a:solidFill>
              </a:rPr>
              <a:t>Pensamiento Computacional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83" name="Google Shape;283;p14"/>
          <p:cNvSpPr txBox="1"/>
          <p:nvPr/>
        </p:nvSpPr>
        <p:spPr>
          <a:xfrm>
            <a:off x="544350" y="417050"/>
            <a:ext cx="7902300" cy="4608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450" y="417050"/>
            <a:ext cx="6839924" cy="46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