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795d612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795d612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7795d6128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7795d6128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7795d6128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7795d612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7b785b5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7b785b5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9dc50b1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9dc50b1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9dc50b1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9dc50b1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9dc50b1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9dc50b1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Python para Engenharia.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923950" y="3636925"/>
            <a:ext cx="4204200" cy="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Semana da engenharia - DEEA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Ministrantes: Maria Fernanda Cavalcante, Henrique Severino Da Cunha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latin typeface="Times New Roman"/>
                <a:ea typeface="Times New Roman"/>
                <a:cs typeface="Times New Roman"/>
                <a:sym typeface="Times New Roman"/>
              </a:rPr>
              <a:t>Por que python?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15537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972000" y="1513350"/>
            <a:ext cx="2116800" cy="10584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 title="Captura de tela 2025-05-12 0740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7043" y="959525"/>
            <a:ext cx="3966956" cy="310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/>
          <p:nvPr/>
        </p:nvSpPr>
        <p:spPr>
          <a:xfrm>
            <a:off x="3464400" y="1513350"/>
            <a:ext cx="2116800" cy="10584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1080000" y="1566300"/>
            <a:ext cx="19008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Simples e legível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tem sintaxe clara, ideal para iniciantes.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3549600" y="1598400"/>
            <a:ext cx="19008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Versatilidade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Usado em web, ciência de dados, automação e mais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972000" y="3206550"/>
            <a:ext cx="4609200" cy="10272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1130400" y="3376800"/>
            <a:ext cx="4161600" cy="6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Grande comunidade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e suporte abundantes facilitam o aprendizado.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1419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11100" y="324300"/>
            <a:ext cx="7038900" cy="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Onde Pode ser Usado?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1267200" y="120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267200" y="159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1267200" y="198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1267200" y="237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1267200" y="471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1267200" y="432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1267200" y="393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1267200" y="354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1267200" y="315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5"/>
          <p:cNvSpPr/>
          <p:nvPr/>
        </p:nvSpPr>
        <p:spPr>
          <a:xfrm>
            <a:off x="1267200" y="276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/>
          <p:nvPr/>
        </p:nvSpPr>
        <p:spPr>
          <a:xfrm>
            <a:off x="2672400" y="1982400"/>
            <a:ext cx="13020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Tensor Flow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>
            <a:off x="2672400" y="2372400"/>
            <a:ext cx="13020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Matplotlib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5"/>
          <p:cNvSpPr/>
          <p:nvPr/>
        </p:nvSpPr>
        <p:spPr>
          <a:xfrm>
            <a:off x="2672400" y="4712400"/>
            <a:ext cx="11310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PyGame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2672400" y="432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/>
          <p:nvPr/>
        </p:nvSpPr>
        <p:spPr>
          <a:xfrm>
            <a:off x="2672400" y="3932400"/>
            <a:ext cx="14052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SQLAlchemy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/>
          <p:nvPr/>
        </p:nvSpPr>
        <p:spPr>
          <a:xfrm>
            <a:off x="2672400" y="3542400"/>
            <a:ext cx="14052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FastAPI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/>
          <p:nvPr/>
        </p:nvSpPr>
        <p:spPr>
          <a:xfrm>
            <a:off x="2672400" y="3152400"/>
            <a:ext cx="14052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BeautifulSoap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/>
          <p:nvPr/>
        </p:nvSpPr>
        <p:spPr>
          <a:xfrm>
            <a:off x="2672400" y="2762400"/>
            <a:ext cx="9723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Seaborn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/>
          <p:nvPr/>
        </p:nvSpPr>
        <p:spPr>
          <a:xfrm>
            <a:off x="2672400" y="1592400"/>
            <a:ext cx="13020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Scikit-learn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/>
          <p:nvPr/>
        </p:nvSpPr>
        <p:spPr>
          <a:xfrm>
            <a:off x="2672400" y="1202400"/>
            <a:ext cx="813600" cy="316800"/>
          </a:xfrm>
          <a:prstGeom prst="roundRect">
            <a:avLst>
              <a:gd fmla="val 16667" name="adj"/>
            </a:avLst>
          </a:prstGeom>
          <a:solidFill>
            <a:srgbClr val="0145AC"/>
          </a:solidFill>
          <a:ln cap="flat" cmpd="sng" w="9525">
            <a:solidFill>
              <a:srgbClr val="2021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Pandas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2239500" y="123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2239500" y="162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/>
          <p:nvPr/>
        </p:nvSpPr>
        <p:spPr>
          <a:xfrm>
            <a:off x="2239500" y="201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2239500" y="240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2239500" y="318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5"/>
          <p:cNvSpPr/>
          <p:nvPr/>
        </p:nvSpPr>
        <p:spPr>
          <a:xfrm>
            <a:off x="2239500" y="279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5"/>
          <p:cNvSpPr/>
          <p:nvPr/>
        </p:nvSpPr>
        <p:spPr>
          <a:xfrm>
            <a:off x="2239500" y="435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2239500" y="396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2239500" y="357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2239500" y="4748400"/>
            <a:ext cx="274200" cy="244800"/>
          </a:xfrm>
          <a:prstGeom prst="mathPlus">
            <a:avLst>
              <a:gd fmla="val 23520" name="adj1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5"/>
          <p:cNvSpPr/>
          <p:nvPr/>
        </p:nvSpPr>
        <p:spPr>
          <a:xfrm>
            <a:off x="3644700" y="123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4019100" y="162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4077600" y="201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157400" y="240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5"/>
          <p:cNvSpPr/>
          <p:nvPr/>
        </p:nvSpPr>
        <p:spPr>
          <a:xfrm>
            <a:off x="3803400" y="279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/>
          <p:nvPr/>
        </p:nvSpPr>
        <p:spPr>
          <a:xfrm>
            <a:off x="4157400" y="318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/>
          <p:nvPr/>
        </p:nvSpPr>
        <p:spPr>
          <a:xfrm>
            <a:off x="4237200" y="357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/>
          <p:nvPr/>
        </p:nvSpPr>
        <p:spPr>
          <a:xfrm>
            <a:off x="4237200" y="3932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/>
          <p:nvPr/>
        </p:nvSpPr>
        <p:spPr>
          <a:xfrm>
            <a:off x="3644700" y="435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5"/>
          <p:cNvSpPr/>
          <p:nvPr/>
        </p:nvSpPr>
        <p:spPr>
          <a:xfrm>
            <a:off x="3803400" y="4748400"/>
            <a:ext cx="274200" cy="244800"/>
          </a:xfrm>
          <a:prstGeom prst="mathEqual">
            <a:avLst>
              <a:gd fmla="val 23520" name="adj1"/>
              <a:gd fmla="val 11760" name="adj2"/>
            </a:avLst>
          </a:prstGeom>
          <a:solidFill>
            <a:srgbClr val="202124"/>
          </a:solidFill>
          <a:ln cap="flat" cmpd="sng" w="9525">
            <a:solidFill>
              <a:srgbClr val="0145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5"/>
          <p:cNvSpPr txBox="1"/>
          <p:nvPr/>
        </p:nvSpPr>
        <p:spPr>
          <a:xfrm>
            <a:off x="1332000" y="1170600"/>
            <a:ext cx="813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Python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5"/>
          <p:cNvSpPr txBox="1"/>
          <p:nvPr/>
        </p:nvSpPr>
        <p:spPr>
          <a:xfrm>
            <a:off x="4077600" y="1170600"/>
            <a:ext cx="158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Manipulation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4431600" y="1549200"/>
            <a:ext cx="158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Machine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5"/>
          <p:cNvSpPr txBox="1"/>
          <p:nvPr/>
        </p:nvSpPr>
        <p:spPr>
          <a:xfrm>
            <a:off x="4455000" y="1982400"/>
            <a:ext cx="158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Deep Learning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4527600" y="2349600"/>
            <a:ext cx="158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Visualization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5"/>
          <p:cNvSpPr txBox="1"/>
          <p:nvPr/>
        </p:nvSpPr>
        <p:spPr>
          <a:xfrm>
            <a:off x="4157400" y="2716800"/>
            <a:ext cx="15816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Advanced Charts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511400" y="3150000"/>
            <a:ext cx="1713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Web Scraping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5"/>
          <p:cNvSpPr txBox="1"/>
          <p:nvPr/>
        </p:nvSpPr>
        <p:spPr>
          <a:xfrm>
            <a:off x="4572000" y="3528600"/>
            <a:ext cx="22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 Automation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5"/>
          <p:cNvSpPr txBox="1"/>
          <p:nvPr/>
        </p:nvSpPr>
        <p:spPr>
          <a:xfrm>
            <a:off x="4611600" y="3884400"/>
            <a:ext cx="176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Database Acess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4019100" y="4286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Lightweight</a:t>
            </a:r>
            <a:r>
              <a:rPr lang="pt-BR">
                <a:solidFill>
                  <a:schemeClr val="lt1"/>
                </a:solidFill>
              </a:rPr>
              <a:t> web apps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4126800" y="461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Game Development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>
            <p:ph type="title"/>
          </p:nvPr>
        </p:nvSpPr>
        <p:spPr>
          <a:xfrm>
            <a:off x="1297500" y="393750"/>
            <a:ext cx="70389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O que diferencia o python das outras linguagens?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6"/>
          <p:cNvSpPr/>
          <p:nvPr/>
        </p:nvSpPr>
        <p:spPr>
          <a:xfrm>
            <a:off x="895200" y="1482450"/>
            <a:ext cx="3430500" cy="1553700"/>
          </a:xfrm>
          <a:prstGeom prst="roundRect">
            <a:avLst>
              <a:gd fmla="val 16667" name="adj"/>
            </a:avLst>
          </a:prstGeom>
          <a:solidFill>
            <a:srgbClr val="0E141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952500" y="1418400"/>
            <a:ext cx="3273000" cy="1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C: </a:t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6272A4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#include&lt;stdio.h&gt;</a:t>
            </a:r>
            <a:endParaRPr sz="1050">
              <a:solidFill>
                <a:srgbClr val="6272A4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(“Hello World!”);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6"/>
          <p:cNvSpPr/>
          <p:nvPr/>
        </p:nvSpPr>
        <p:spPr>
          <a:xfrm>
            <a:off x="4604950" y="1482450"/>
            <a:ext cx="4325700" cy="1553700"/>
          </a:xfrm>
          <a:prstGeom prst="roundRect">
            <a:avLst>
              <a:gd fmla="val 16667" name="adj"/>
            </a:avLst>
          </a:prstGeom>
          <a:solidFill>
            <a:srgbClr val="0E141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public static void 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(String args[]{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System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6"/>
          <p:cNvSpPr/>
          <p:nvPr/>
        </p:nvSpPr>
        <p:spPr>
          <a:xfrm>
            <a:off x="2552700" y="3453925"/>
            <a:ext cx="4038600" cy="1043700"/>
          </a:xfrm>
          <a:prstGeom prst="roundRect">
            <a:avLst>
              <a:gd fmla="val 16667" name="adj"/>
            </a:avLst>
          </a:prstGeom>
          <a:solidFill>
            <a:srgbClr val="0E141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World!'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1419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imes New Roman"/>
                <a:ea typeface="Times New Roman"/>
                <a:cs typeface="Times New Roman"/>
                <a:sym typeface="Times New Roman"/>
              </a:rPr>
              <a:t>Atividades para Fixação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1297500" y="1567550"/>
            <a:ext cx="7279500" cy="27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spcBef>
                <a:spcPts val="1200"/>
              </a:spcBef>
              <a:spcAft>
                <a:spcPts val="0"/>
              </a:spcAft>
              <a:buSzPts val="3500"/>
              <a:buFont typeface="Times New Roman"/>
              <a:buChar char="●"/>
            </a:pP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Lados de um </a:t>
            </a: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triângulo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Times New Roman"/>
              <a:buChar char="●"/>
            </a:pPr>
            <a:r>
              <a:rPr lang="pt-BR" sz="3500">
                <a:latin typeface="Times New Roman"/>
                <a:ea typeface="Times New Roman"/>
                <a:cs typeface="Times New Roman"/>
                <a:sym typeface="Times New Roman"/>
              </a:rPr>
              <a:t>Fibonacci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Matplotlib</a:t>
            </a:r>
            <a:endParaRPr/>
          </a:p>
        </p:txBody>
      </p:sp>
      <p:sp>
        <p:nvSpPr>
          <p:cNvPr id="225" name="Google Shape;225;p18"/>
          <p:cNvSpPr txBox="1"/>
          <p:nvPr/>
        </p:nvSpPr>
        <p:spPr>
          <a:xfrm>
            <a:off x="1374800" y="1354275"/>
            <a:ext cx="6148800" cy="3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pyplot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linspace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FFB86C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g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50">
              <a:solidFill>
                <a:srgbClr val="FFB86C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fig, aux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subplots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(x, f,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"f(x)"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set_xlabel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set_ylabel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'y'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aux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plt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show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sympy</a:t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1224325" y="1545775"/>
            <a:ext cx="6142200" cy="31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sympy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symbols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'x'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50">
              <a:solidFill>
                <a:srgbClr val="FFB86C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derivada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sp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diff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(f, x)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"Derivada de x²:"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derivada)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scipy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1046475" y="1511575"/>
            <a:ext cx="6819300" cy="3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scipy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integrate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quad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f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: x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**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050">
                <a:solidFill>
                  <a:srgbClr val="6272A4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# função f(x) = x</a:t>
            </a:r>
            <a:endParaRPr sz="1050">
              <a:solidFill>
                <a:srgbClr val="6272A4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resultado, erro </a:t>
            </a:r>
            <a:r>
              <a:rPr lang="pt-BR" sz="1050">
                <a:solidFill>
                  <a:srgbClr val="FF79C6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quad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(f,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050">
                <a:solidFill>
                  <a:srgbClr val="FFB86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pt-BR" sz="1050">
                <a:solidFill>
                  <a:srgbClr val="6272A4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# integra f(x) de 0 a 2</a:t>
            </a:r>
            <a:endParaRPr sz="1050">
              <a:solidFill>
                <a:srgbClr val="6272A4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rgbClr val="8BE9FD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050">
                <a:solidFill>
                  <a:srgbClr val="F1FA8C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"Integral de x de 0 a 2 ="</a:t>
            </a:r>
            <a:r>
              <a:rPr lang="pt-BR" sz="1050">
                <a:solidFill>
                  <a:srgbClr val="F8F8F2"/>
                </a:solidFill>
                <a:highlight>
                  <a:srgbClr val="0E1419"/>
                </a:highlight>
                <a:latin typeface="Courier New"/>
                <a:ea typeface="Courier New"/>
                <a:cs typeface="Courier New"/>
                <a:sym typeface="Courier New"/>
              </a:rPr>
              <a:t>, resultado)</a:t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8F8F2"/>
              </a:solidFill>
              <a:highlight>
                <a:srgbClr val="0E141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