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1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r8YV3t+feXaHfhhfj+rg3Jv5w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990DEF-0178-46FF-9098-61DE8EA18A75}">
  <a:tblStyle styleId="{75990DEF-0178-46FF-9098-61DE8EA18A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b46aad4dc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1eb46aad4d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c29746d1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2a1c29746d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1c29746d1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2a1c29746d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00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931542e2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1e931542e2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a1e0bcc6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29a1e0bcc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a1e0bcc80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29a1e0bcc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959c16057_0_9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1e959c16057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b46aad4dc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1eb46aad4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gif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hyperlink" Target="http://drive.google.com/file/d/1MTT1JIq9A8gW_ujQPza14K9c0mdmzkep/view" TargetMode="External"/><Relationship Id="rId4" Type="http://schemas.openxmlformats.org/officeDocument/2006/relationships/image" Target="../media/image2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804667" y="1336441"/>
            <a:ext cx="8575039" cy="128310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01600" dist="88900" dir="2700000" algn="tl" rotWithShape="0">
              <a:srgbClr val="000000">
                <a:alpha val="2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AU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Ondeando Banderas</a:t>
            </a:r>
            <a:br>
              <a:rPr lang="en-AU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804667" y="2870039"/>
            <a:ext cx="8575039" cy="268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AU" sz="1900" b="1">
                <a:latin typeface="Calibri"/>
                <a:ea typeface="Calibri"/>
                <a:cs typeface="Calibri"/>
                <a:sym typeface="Calibri"/>
              </a:rPr>
              <a:t>Carvajal-Guerrero, M. F.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AU" sz="1900" b="1">
                <a:latin typeface="Calibri"/>
                <a:ea typeface="Calibri"/>
                <a:cs typeface="Calibri"/>
                <a:sym typeface="Calibri"/>
              </a:rPr>
              <a:t>Guarín-Rojas, J. A.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AU" sz="1900" b="1">
                <a:latin typeface="Calibri"/>
                <a:ea typeface="Calibri"/>
                <a:cs typeface="Calibri"/>
                <a:sym typeface="Calibri"/>
              </a:rPr>
              <a:t>Montaño-Villa, L. M.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AU" sz="1600" i="1">
                <a:latin typeface="Calibri"/>
                <a:ea typeface="Calibri"/>
                <a:cs typeface="Calibri"/>
                <a:sym typeface="Calibri"/>
              </a:rPr>
              <a:t>Escuela de Física, Facultad de ciencias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AU" sz="1600" i="1">
                <a:latin typeface="Calibri"/>
                <a:ea typeface="Calibri"/>
                <a:cs typeface="Calibri"/>
                <a:sym typeface="Calibri"/>
              </a:rPr>
              <a:t>Universidad Industrial de Santander, Colombia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i="1"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AU" sz="1600"/>
              <a:t>15 de noviembre</a:t>
            </a:r>
            <a:r>
              <a:rPr lang="en-AU" sz="1600">
                <a:latin typeface="Calibri"/>
                <a:ea typeface="Calibri"/>
                <a:cs typeface="Calibri"/>
                <a:sym typeface="Calibri"/>
              </a:rPr>
              <a:t> de 2023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-3814" y="5766459"/>
            <a:ext cx="12192000" cy="1081784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6457951"/>
            <a:ext cx="12192000" cy="4000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" y="6487600"/>
            <a:ext cx="6528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de noviembre </a:t>
            </a:r>
            <a:r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2023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 descr="Imagen que contiene Aplicación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870" t="13121" r="6400" b="9194"/>
          <a:stretch/>
        </p:blipFill>
        <p:spPr>
          <a:xfrm>
            <a:off x="10294681" y="0"/>
            <a:ext cx="1816158" cy="9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b46aad4dc_1_12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eb46aad4dc_1_12"/>
          <p:cNvSpPr txBox="1"/>
          <p:nvPr/>
        </p:nvSpPr>
        <p:spPr>
          <a:xfrm>
            <a:off x="130629" y="810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AU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Anemómetro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g1eb46aad4dc_1_12" descr="Imagen que contiene Aplicación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869" t="13120" r="6403" b="9197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eb46aad4dc_1_12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1eb46aad4dc_1_12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eb46aad4dc_1_12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eb46aad4dc_1_12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 de octubre </a:t>
            </a:r>
            <a:r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2023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g1eb46aad4dc_1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50" y="1077750"/>
            <a:ext cx="7766200" cy="50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eb46aad4dc_1_12"/>
          <p:cNvSpPr txBox="1"/>
          <p:nvPr/>
        </p:nvSpPr>
        <p:spPr>
          <a:xfrm>
            <a:off x="8086250" y="1784450"/>
            <a:ext cx="3880200" cy="3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Se seleccionan las frecuencias de mayor amplitud para cada muestra, se obtiene un promedio y se relacionan con su velocidad respectiva.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Se utilizan como barras de error la desviación estándar de cada frecuencia, así como la desviación estándar de cada velocidad.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30629" y="810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AU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 descr="Imagen que contiene Aplicación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870" t="13121" r="6400" b="9194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0" y="6457951"/>
            <a:ext cx="12192000" cy="4000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1202760" y="6468672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801622" y="2471944"/>
            <a:ext cx="830980" cy="839752"/>
          </a:xfrm>
          <a:custGeom>
            <a:avLst/>
            <a:gdLst/>
            <a:ahLst/>
            <a:cxnLst/>
            <a:rect l="l" t="t" r="r" b="b"/>
            <a:pathLst>
              <a:path w="830980" h="839752" extrusionOk="0">
                <a:moveTo>
                  <a:pt x="415491" y="90384"/>
                </a:moveTo>
                <a:cubicBezTo>
                  <a:pt x="241639" y="90384"/>
                  <a:pt x="100705" y="228262"/>
                  <a:pt x="100705" y="398343"/>
                </a:cubicBezTo>
                <a:cubicBezTo>
                  <a:pt x="100705" y="568424"/>
                  <a:pt x="241639" y="706302"/>
                  <a:pt x="415491" y="706302"/>
                </a:cubicBezTo>
                <a:cubicBezTo>
                  <a:pt x="589343" y="706302"/>
                  <a:pt x="730277" y="568424"/>
                  <a:pt x="730277" y="398343"/>
                </a:cubicBezTo>
                <a:cubicBezTo>
                  <a:pt x="730277" y="228262"/>
                  <a:pt x="589343" y="90384"/>
                  <a:pt x="415491" y="90384"/>
                </a:cubicBezTo>
                <a:close/>
                <a:moveTo>
                  <a:pt x="415490" y="0"/>
                </a:moveTo>
                <a:cubicBezTo>
                  <a:pt x="644959" y="0"/>
                  <a:pt x="830980" y="187985"/>
                  <a:pt x="830980" y="419876"/>
                </a:cubicBezTo>
                <a:cubicBezTo>
                  <a:pt x="830980" y="651767"/>
                  <a:pt x="644959" y="839752"/>
                  <a:pt x="415490" y="839752"/>
                </a:cubicBezTo>
                <a:cubicBezTo>
                  <a:pt x="186021" y="839752"/>
                  <a:pt x="0" y="651767"/>
                  <a:pt x="0" y="419876"/>
                </a:cubicBezTo>
                <a:cubicBezTo>
                  <a:pt x="0" y="187985"/>
                  <a:pt x="186021" y="0"/>
                  <a:pt x="415490" y="0"/>
                </a:cubicBezTo>
                <a:close/>
              </a:path>
            </a:pathLst>
          </a:custGeom>
          <a:solidFill>
            <a:srgbClr val="9CC2E5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811147" y="3472552"/>
            <a:ext cx="830980" cy="839752"/>
          </a:xfrm>
          <a:custGeom>
            <a:avLst/>
            <a:gdLst/>
            <a:ahLst/>
            <a:cxnLst/>
            <a:rect l="l" t="t" r="r" b="b"/>
            <a:pathLst>
              <a:path w="830980" h="839752" extrusionOk="0">
                <a:moveTo>
                  <a:pt x="415491" y="90384"/>
                </a:moveTo>
                <a:cubicBezTo>
                  <a:pt x="241639" y="90384"/>
                  <a:pt x="100705" y="228262"/>
                  <a:pt x="100705" y="398343"/>
                </a:cubicBezTo>
                <a:cubicBezTo>
                  <a:pt x="100705" y="568424"/>
                  <a:pt x="241639" y="706302"/>
                  <a:pt x="415491" y="706302"/>
                </a:cubicBezTo>
                <a:cubicBezTo>
                  <a:pt x="589343" y="706302"/>
                  <a:pt x="730277" y="568424"/>
                  <a:pt x="730277" y="398343"/>
                </a:cubicBezTo>
                <a:cubicBezTo>
                  <a:pt x="730277" y="228262"/>
                  <a:pt x="589343" y="90384"/>
                  <a:pt x="415491" y="90384"/>
                </a:cubicBezTo>
                <a:close/>
                <a:moveTo>
                  <a:pt x="415490" y="0"/>
                </a:moveTo>
                <a:cubicBezTo>
                  <a:pt x="644959" y="0"/>
                  <a:pt x="830980" y="187985"/>
                  <a:pt x="830980" y="419876"/>
                </a:cubicBezTo>
                <a:cubicBezTo>
                  <a:pt x="830980" y="651767"/>
                  <a:pt x="644959" y="839752"/>
                  <a:pt x="415490" y="839752"/>
                </a:cubicBezTo>
                <a:cubicBezTo>
                  <a:pt x="186021" y="839752"/>
                  <a:pt x="0" y="651767"/>
                  <a:pt x="0" y="419876"/>
                </a:cubicBezTo>
                <a:cubicBezTo>
                  <a:pt x="0" y="187985"/>
                  <a:pt x="186021" y="0"/>
                  <a:pt x="415490" y="0"/>
                </a:cubicBezTo>
                <a:close/>
              </a:path>
            </a:pathLst>
          </a:cu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801623" y="4473160"/>
            <a:ext cx="830980" cy="839752"/>
          </a:xfrm>
          <a:custGeom>
            <a:avLst/>
            <a:gdLst/>
            <a:ahLst/>
            <a:cxnLst/>
            <a:rect l="l" t="t" r="r" b="b"/>
            <a:pathLst>
              <a:path w="830980" h="839752" extrusionOk="0">
                <a:moveTo>
                  <a:pt x="415491" y="90384"/>
                </a:moveTo>
                <a:cubicBezTo>
                  <a:pt x="241639" y="90384"/>
                  <a:pt x="100705" y="228262"/>
                  <a:pt x="100705" y="398343"/>
                </a:cubicBezTo>
                <a:cubicBezTo>
                  <a:pt x="100705" y="568424"/>
                  <a:pt x="241639" y="706302"/>
                  <a:pt x="415491" y="706302"/>
                </a:cubicBezTo>
                <a:cubicBezTo>
                  <a:pt x="589343" y="706302"/>
                  <a:pt x="730277" y="568424"/>
                  <a:pt x="730277" y="398343"/>
                </a:cubicBezTo>
                <a:cubicBezTo>
                  <a:pt x="730277" y="228262"/>
                  <a:pt x="589343" y="90384"/>
                  <a:pt x="415491" y="90384"/>
                </a:cubicBezTo>
                <a:close/>
                <a:moveTo>
                  <a:pt x="415490" y="0"/>
                </a:moveTo>
                <a:cubicBezTo>
                  <a:pt x="644959" y="0"/>
                  <a:pt x="830980" y="187985"/>
                  <a:pt x="830980" y="419876"/>
                </a:cubicBezTo>
                <a:cubicBezTo>
                  <a:pt x="830980" y="651767"/>
                  <a:pt x="644959" y="839752"/>
                  <a:pt x="415490" y="839752"/>
                </a:cubicBezTo>
                <a:cubicBezTo>
                  <a:pt x="186021" y="839752"/>
                  <a:pt x="0" y="651767"/>
                  <a:pt x="0" y="419876"/>
                </a:cubicBezTo>
                <a:cubicBezTo>
                  <a:pt x="0" y="187985"/>
                  <a:pt x="186021" y="0"/>
                  <a:pt x="415490" y="0"/>
                </a:cubicBezTo>
                <a:close/>
              </a:path>
            </a:pathLst>
          </a:custGeom>
          <a:solidFill>
            <a:srgbClr val="FEE599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>
            <a:off x="6927263" y="3899725"/>
            <a:ext cx="960900" cy="0"/>
          </a:xfrm>
          <a:prstGeom prst="straightConnector1">
            <a:avLst/>
          </a:prstGeom>
          <a:noFill/>
          <a:ln w="38100" cap="flat" cmpd="sng">
            <a:solidFill>
              <a:srgbClr val="F4B081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109" name="Google Shape;109;p2"/>
          <p:cNvCxnSpPr/>
          <p:nvPr/>
        </p:nvCxnSpPr>
        <p:spPr>
          <a:xfrm rot="10800000">
            <a:off x="4417415" y="2896725"/>
            <a:ext cx="971100" cy="0"/>
          </a:xfrm>
          <a:prstGeom prst="straightConnector1">
            <a:avLst/>
          </a:prstGeom>
          <a:noFill/>
          <a:ln w="38100" cap="flat" cmpd="sng">
            <a:solidFill>
              <a:srgbClr val="9CC2E5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110" name="Google Shape;110;p2"/>
          <p:cNvCxnSpPr/>
          <p:nvPr/>
        </p:nvCxnSpPr>
        <p:spPr>
          <a:xfrm rot="10800000">
            <a:off x="4481114" y="4893036"/>
            <a:ext cx="961200" cy="0"/>
          </a:xfrm>
          <a:prstGeom prst="straightConnector1">
            <a:avLst/>
          </a:prstGeom>
          <a:noFill/>
          <a:ln w="38100" cap="flat" cmpd="sng">
            <a:solidFill>
              <a:srgbClr val="FEE599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111" name="Google Shape;111;p2"/>
          <p:cNvSpPr txBox="1"/>
          <p:nvPr/>
        </p:nvSpPr>
        <p:spPr>
          <a:xfrm>
            <a:off x="7930754" y="3692316"/>
            <a:ext cx="39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AU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AU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 de datos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 descr="Lápiz con rellen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8509" y="266013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1" y="6487600"/>
            <a:ext cx="6528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95904" y="2679817"/>
            <a:ext cx="42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AU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AU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Montaje experimental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30629" y="4692929"/>
            <a:ext cx="42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AU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Anemómetro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30988" y="3592687"/>
            <a:ext cx="599450" cy="59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de noviembre de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5815222" y="1388649"/>
            <a:ext cx="830980" cy="839752"/>
          </a:xfrm>
          <a:custGeom>
            <a:avLst/>
            <a:gdLst/>
            <a:ahLst/>
            <a:cxnLst/>
            <a:rect l="l" t="t" r="r" b="b"/>
            <a:pathLst>
              <a:path w="830980" h="839752" extrusionOk="0">
                <a:moveTo>
                  <a:pt x="415491" y="90384"/>
                </a:moveTo>
                <a:cubicBezTo>
                  <a:pt x="241639" y="90384"/>
                  <a:pt x="100705" y="228262"/>
                  <a:pt x="100705" y="398343"/>
                </a:cubicBezTo>
                <a:cubicBezTo>
                  <a:pt x="100705" y="568424"/>
                  <a:pt x="241639" y="706302"/>
                  <a:pt x="415491" y="706302"/>
                </a:cubicBezTo>
                <a:cubicBezTo>
                  <a:pt x="589343" y="706302"/>
                  <a:pt x="730277" y="568424"/>
                  <a:pt x="730277" y="398343"/>
                </a:cubicBezTo>
                <a:cubicBezTo>
                  <a:pt x="730277" y="228262"/>
                  <a:pt x="589343" y="90384"/>
                  <a:pt x="415491" y="90384"/>
                </a:cubicBezTo>
                <a:close/>
                <a:moveTo>
                  <a:pt x="415490" y="0"/>
                </a:moveTo>
                <a:cubicBezTo>
                  <a:pt x="644959" y="0"/>
                  <a:pt x="830980" y="187985"/>
                  <a:pt x="830980" y="419876"/>
                </a:cubicBezTo>
                <a:cubicBezTo>
                  <a:pt x="830980" y="651767"/>
                  <a:pt x="644959" y="839752"/>
                  <a:pt x="415490" y="839752"/>
                </a:cubicBezTo>
                <a:cubicBezTo>
                  <a:pt x="186021" y="839752"/>
                  <a:pt x="0" y="651767"/>
                  <a:pt x="0" y="419876"/>
                </a:cubicBezTo>
                <a:cubicBezTo>
                  <a:pt x="0" y="187985"/>
                  <a:pt x="186021" y="0"/>
                  <a:pt x="415490" y="0"/>
                </a:cubicBezTo>
                <a:close/>
              </a:path>
            </a:pathLst>
          </a:custGeom>
          <a:solidFill>
            <a:srgbClr val="FEE599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2"/>
          <p:cNvCxnSpPr/>
          <p:nvPr/>
        </p:nvCxnSpPr>
        <p:spPr>
          <a:xfrm>
            <a:off x="6927263" y="1889112"/>
            <a:ext cx="960900" cy="0"/>
          </a:xfrm>
          <a:prstGeom prst="straightConnector1">
            <a:avLst/>
          </a:prstGeom>
          <a:noFill/>
          <a:ln w="38100" cap="flat" cmpd="sng">
            <a:solidFill>
              <a:srgbClr val="FEE599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121" name="Google Shape;121;p2"/>
          <p:cNvSpPr txBox="1"/>
          <p:nvPr/>
        </p:nvSpPr>
        <p:spPr>
          <a:xfrm>
            <a:off x="7930761" y="1689000"/>
            <a:ext cx="308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AU" sz="2000" b="1" i="1"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AU" sz="20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teórico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" descr="Bombilla y lápiz con relleno sóli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13753" y="1541012"/>
            <a:ext cx="535026" cy="53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 descr="Indicador con relleno sólid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87370">
            <a:off x="5954011" y="4513682"/>
            <a:ext cx="526199" cy="576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1c29746d1_1_6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2a1c29746d1_1_6" descr="Imagen que contiene Aplicación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869" t="13120" r="6403" b="9197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a1c29746d1_1_6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a1c29746d1_1_6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a1c29746d1_1_6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de noviembre de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a1c29746d1_1_6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a1c29746d1_1_6"/>
          <p:cNvSpPr txBox="1"/>
          <p:nvPr/>
        </p:nvSpPr>
        <p:spPr>
          <a:xfrm>
            <a:off x="616829" y="6585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AU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 teóricos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a1c29746d1_1_6"/>
          <p:cNvSpPr txBox="1"/>
          <p:nvPr/>
        </p:nvSpPr>
        <p:spPr>
          <a:xfrm>
            <a:off x="93574" y="868950"/>
            <a:ext cx="4427625" cy="1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AU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AU" sz="2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Manela</a:t>
            </a:r>
            <a:r>
              <a:rPr lang="en-A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AU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Basado</a:t>
            </a:r>
            <a:r>
              <a:rPr lang="en-A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ecuaciones</a:t>
            </a:r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diferenciales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2a1c29746d1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16" y="4041849"/>
            <a:ext cx="5342152" cy="1180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a1c29746d1_1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496" y="1889741"/>
            <a:ext cx="5559729" cy="109488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a1c29746d1_1_6"/>
          <p:cNvSpPr txBox="1"/>
          <p:nvPr/>
        </p:nvSpPr>
        <p:spPr>
          <a:xfrm>
            <a:off x="294100" y="2540000"/>
            <a:ext cx="29277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2a1c29746d1_1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100" y="2993177"/>
            <a:ext cx="5540137" cy="1063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a1c29746d1_1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100" y="5223305"/>
            <a:ext cx="5382125" cy="5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a1c29746d1_1_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31" y="5687269"/>
            <a:ext cx="6716300" cy="76557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54;g2a1c29746d1_1_28"/>
          <p:cNvSpPr txBox="1"/>
          <p:nvPr/>
        </p:nvSpPr>
        <p:spPr>
          <a:xfrm>
            <a:off x="5834237" y="846266"/>
            <a:ext cx="37299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</a:t>
            </a:r>
            <a:r>
              <a:rPr lang="en-AU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AU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A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Basado</a:t>
            </a:r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resortes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55;g2a1c29746d1_1_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5275" y="1854431"/>
            <a:ext cx="61055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56;g2a1c29746d1_1_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89305" y="4265168"/>
            <a:ext cx="6759089" cy="1721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1c29746d1_1_28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2a1c29746d1_1_28" descr="Imagen que contiene Aplicación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869" t="13120" r="6403" b="9197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a1c29746d1_1_28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a1c29746d1_1_28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a1c29746d1_1_28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de noviembre de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a1c29746d1_1_28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a1c29746d1_1_28"/>
          <p:cNvSpPr txBox="1"/>
          <p:nvPr/>
        </p:nvSpPr>
        <p:spPr>
          <a:xfrm>
            <a:off x="616829" y="6585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AU" sz="40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r>
              <a:rPr lang="en-AU" sz="4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4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teóricos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9CE6CB1-B5CA-CB25-0838-C977D1E85D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7" r="8912"/>
          <a:stretch/>
        </p:blipFill>
        <p:spPr>
          <a:xfrm>
            <a:off x="0" y="886428"/>
            <a:ext cx="3619500" cy="2862896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2654300" y="3482486"/>
            <a:ext cx="3784690" cy="2928738"/>
            <a:chOff x="5994310" y="964654"/>
            <a:chExt cx="6197690" cy="4488582"/>
          </a:xfrm>
        </p:grpSpPr>
        <p:pic>
          <p:nvPicPr>
            <p:cNvPr id="14" name="Imagen 13" descr="Gráfico, Gráfico de líneas&#10;&#10;Descripción generada automáticamente">
              <a:extLst>
                <a:ext uri="{FF2B5EF4-FFF2-40B4-BE49-F238E27FC236}">
                  <a16:creationId xmlns:a16="http://schemas.microsoft.com/office/drawing/2014/main" id="{AB3614B3-61CF-BA1E-5751-798A3782B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0" t="5751" r="6935"/>
            <a:stretch/>
          </p:blipFill>
          <p:spPr>
            <a:xfrm>
              <a:off x="6345627" y="964654"/>
              <a:ext cx="5846373" cy="448858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9BEA818-763A-DBA1-4330-C6DFB20C2707}"/>
                    </a:ext>
                  </a:extLst>
                </p:cNvPr>
                <p:cNvSpPr txBox="1"/>
                <p:nvPr/>
              </p:nvSpPr>
              <p:spPr>
                <a:xfrm>
                  <a:off x="5994310" y="2931542"/>
                  <a:ext cx="37420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s-CO" sz="2000" dirty="0"/>
                </a:p>
              </p:txBody>
            </p:sp>
          </mc:Choice>
          <mc:Fallback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39BEA818-763A-DBA1-4330-C6DFB20C2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310" y="2931542"/>
                  <a:ext cx="374205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10526" r="-42105" b="-76744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upo 15"/>
          <p:cNvGrpSpPr/>
          <p:nvPr/>
        </p:nvGrpSpPr>
        <p:grpSpPr>
          <a:xfrm>
            <a:off x="5715000" y="905559"/>
            <a:ext cx="3592826" cy="2843765"/>
            <a:chOff x="591730" y="2160600"/>
            <a:chExt cx="4815829" cy="3335870"/>
          </a:xfrm>
        </p:grpSpPr>
        <p:pic>
          <p:nvPicPr>
            <p:cNvPr id="17" name="Imagen 16" descr="Gráfico, Gráfico de líneas&#10;&#10;Descripción generada automáticamente">
              <a:extLst>
                <a:ext uri="{FF2B5EF4-FFF2-40B4-BE49-F238E27FC236}">
                  <a16:creationId xmlns:a16="http://schemas.microsoft.com/office/drawing/2014/main" id="{13F60B3A-CC04-41BA-30AB-96F7A9070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2" t="5643" r="6620" b="-377"/>
            <a:stretch/>
          </p:blipFill>
          <p:spPr>
            <a:xfrm>
              <a:off x="1036870" y="2160600"/>
              <a:ext cx="4370689" cy="333587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58DAF1EC-8243-7EDB-CAE5-59FA5EB28E10}"/>
                    </a:ext>
                  </a:extLst>
                </p:cNvPr>
                <p:cNvSpPr txBox="1"/>
                <p:nvPr/>
              </p:nvSpPr>
              <p:spPr>
                <a:xfrm>
                  <a:off x="591730" y="3611737"/>
                  <a:ext cx="37420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s-CO" sz="2000" dirty="0"/>
                </a:p>
              </p:txBody>
            </p:sp>
          </mc:Choice>
          <mc:Fallback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58DAF1EC-8243-7EDB-CAE5-59FA5EB28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730" y="3611737"/>
                  <a:ext cx="374205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8889" r="-17778" b="-375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FB2DBF73-906B-F373-91CA-24473628E1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7800" y="3647268"/>
            <a:ext cx="4051908" cy="2744841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4BBB294-8CD0-E390-25DE-67800E6404E3}"/>
              </a:ext>
            </a:extLst>
          </p:cNvPr>
          <p:cNvSpPr txBox="1"/>
          <p:nvPr/>
        </p:nvSpPr>
        <p:spPr>
          <a:xfrm>
            <a:off x="21321" y="5316798"/>
            <a:ext cx="24892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 smtClean="0">
                <a:effectLst/>
              </a:rPr>
              <a:t>Resultados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 err="1" smtClean="0">
                <a:effectLst/>
              </a:rPr>
              <a:t>teóricos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 err="1" smtClean="0">
                <a:effectLst/>
              </a:rPr>
              <a:t>presentados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 err="1" smtClean="0">
                <a:effectLst/>
              </a:rPr>
              <a:t>en</a:t>
            </a:r>
            <a:r>
              <a:rPr lang="en-US" sz="1400" dirty="0" smtClean="0">
                <a:effectLst/>
              </a:rPr>
              <a:t>: </a:t>
            </a:r>
            <a:r>
              <a:rPr lang="en-US" sz="1400" dirty="0" err="1" smtClean="0">
                <a:effectLst/>
              </a:rPr>
              <a:t>Manela</a:t>
            </a:r>
            <a:r>
              <a:rPr lang="en-US" sz="1400" dirty="0">
                <a:effectLst/>
              </a:rPr>
              <a:t>, A. and Howe, M. (2008) “On the sound produced by a flapping flag”.</a:t>
            </a:r>
          </a:p>
        </p:txBody>
      </p:sp>
    </p:spTree>
    <p:extLst>
      <p:ext uri="{BB962C8B-B14F-4D97-AF65-F5344CB8AC3E}">
        <p14:creationId xmlns:p14="http://schemas.microsoft.com/office/powerpoint/2010/main" val="36453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931542e2c_0_28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1e931542e2c_0_28" descr="Imagen que contiene Aplicación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868" t="13120" r="6403" b="9196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e931542e2c_0_28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e931542e2c_0_28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e931542e2c_0_28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de noviembre de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e931542e2c_0_28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e931542e2c_0_28"/>
          <p:cNvSpPr txBox="1"/>
          <p:nvPr/>
        </p:nvSpPr>
        <p:spPr>
          <a:xfrm>
            <a:off x="616829" y="6585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AU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Montaje experimental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1e931542e2c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275" y="950526"/>
            <a:ext cx="10743071" cy="5313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e931542e2c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1475" y="950525"/>
            <a:ext cx="749575" cy="5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a1e0bcc68_0_0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29a1e0bcc68_0_0" descr="Imagen que contiene Aplicación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869" t="13120" r="6403" b="9197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9a1e0bcc68_0_0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9a1e0bcc68_0_0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9a1e0bcc68_0_0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de noviembre de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9a1e0bcc68_0_0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9a1e0bcc68_0_0"/>
          <p:cNvSpPr txBox="1"/>
          <p:nvPr/>
        </p:nvSpPr>
        <p:spPr>
          <a:xfrm>
            <a:off x="616829" y="6585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AU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Montaje experimental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29a1e0bcc6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25" y="1311375"/>
            <a:ext cx="11868547" cy="467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a1e0bcc80_0_2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29a1e0bcc80_0_2" descr="Imagen que contiene Aplicación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869" t="13120" r="6403" b="9197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9a1e0bcc80_0_2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9a1e0bcc80_0_2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9a1e0bcc80_0_2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de noviembre de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9a1e0bcc80_0_2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29a1e0bcc80_0_2"/>
          <p:cNvSpPr txBox="1"/>
          <p:nvPr/>
        </p:nvSpPr>
        <p:spPr>
          <a:xfrm>
            <a:off x="616829" y="6585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AU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Montaje experimental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29a1e0bcc80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13" y="1333501"/>
            <a:ext cx="5438775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9a1e0bcc80_0_2" title="bandera_1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8690" y="1426375"/>
            <a:ext cx="5340334" cy="40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959c16057_0_918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e959c16057_0_918"/>
          <p:cNvSpPr txBox="1"/>
          <p:nvPr/>
        </p:nvSpPr>
        <p:spPr>
          <a:xfrm>
            <a:off x="130629" y="810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AU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Procesamiento de datos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1e959c16057_0_918" descr="Imagen que contiene Aplicación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868" t="13120" r="6403" b="9196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e959c16057_0_918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e959c16057_0_918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e959c16057_0_918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e959c16057_0_918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de noviembre de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e959c16057_0_918"/>
          <p:cNvSpPr txBox="1"/>
          <p:nvPr/>
        </p:nvSpPr>
        <p:spPr>
          <a:xfrm>
            <a:off x="494650" y="975900"/>
            <a:ext cx="110841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 a que el ambiente en el que se toman los datos no es controlado, por lo tanto, el ruido ambiental contamina la muestra de sonido de recurre a la siguiente técnica: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e959c16057_0_918"/>
          <p:cNvSpPr/>
          <p:nvPr/>
        </p:nvSpPr>
        <p:spPr>
          <a:xfrm>
            <a:off x="1319438" y="2490479"/>
            <a:ext cx="2026800" cy="13911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Amplitud de la muestra del sonido de la bandera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e959c16057_0_918"/>
          <p:cNvSpPr/>
          <p:nvPr/>
        </p:nvSpPr>
        <p:spPr>
          <a:xfrm>
            <a:off x="4582720" y="2490479"/>
            <a:ext cx="2026800" cy="1391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Amplitud de una muestra aislada de ruido ambiental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e959c16057_0_918"/>
          <p:cNvSpPr/>
          <p:nvPr/>
        </p:nvSpPr>
        <p:spPr>
          <a:xfrm>
            <a:off x="8727167" y="2451300"/>
            <a:ext cx="2026800" cy="13911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Amplitud del sonido aislado de la bandera ondeando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e959c16057_0_918"/>
          <p:cNvSpPr/>
          <p:nvPr/>
        </p:nvSpPr>
        <p:spPr>
          <a:xfrm>
            <a:off x="3612664" y="2888588"/>
            <a:ext cx="703500" cy="595200"/>
          </a:xfrm>
          <a:prstGeom prst="mathMinus">
            <a:avLst>
              <a:gd name="adj1" fmla="val 2352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e959c16057_0_918"/>
          <p:cNvSpPr txBox="1"/>
          <p:nvPr/>
        </p:nvSpPr>
        <p:spPr>
          <a:xfrm>
            <a:off x="561475" y="4170950"/>
            <a:ext cx="7700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Finalmente,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e959c16057_0_918"/>
          <p:cNvSpPr/>
          <p:nvPr/>
        </p:nvSpPr>
        <p:spPr>
          <a:xfrm>
            <a:off x="1319442" y="4740350"/>
            <a:ext cx="2026800" cy="13911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Amplitud del sonido aislado de la bandera ondeando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e959c16057_0_918"/>
          <p:cNvSpPr/>
          <p:nvPr/>
        </p:nvSpPr>
        <p:spPr>
          <a:xfrm>
            <a:off x="3612676" y="5138288"/>
            <a:ext cx="962700" cy="59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e959c16057_0_918"/>
          <p:cNvSpPr/>
          <p:nvPr/>
        </p:nvSpPr>
        <p:spPr>
          <a:xfrm>
            <a:off x="4760488" y="4740354"/>
            <a:ext cx="2026800" cy="13911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Aplicar Transformada Rápida de Fourier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(FFT)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e959c16057_0_918"/>
          <p:cNvSpPr/>
          <p:nvPr/>
        </p:nvSpPr>
        <p:spPr>
          <a:xfrm>
            <a:off x="7114926" y="5138288"/>
            <a:ext cx="962700" cy="59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e959c16057_0_918"/>
          <p:cNvSpPr/>
          <p:nvPr/>
        </p:nvSpPr>
        <p:spPr>
          <a:xfrm>
            <a:off x="8727163" y="4740354"/>
            <a:ext cx="2026800" cy="1391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Con la frecuencia dominante crear un anemómetro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e959c16057_0_918"/>
          <p:cNvSpPr/>
          <p:nvPr/>
        </p:nvSpPr>
        <p:spPr>
          <a:xfrm>
            <a:off x="7211150" y="2849250"/>
            <a:ext cx="914400" cy="5952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b46aad4dc_1_0"/>
          <p:cNvSpPr/>
          <p:nvPr/>
        </p:nvSpPr>
        <p:spPr>
          <a:xfrm>
            <a:off x="0" y="1"/>
            <a:ext cx="12192000" cy="839700"/>
          </a:xfrm>
          <a:prstGeom prst="rect">
            <a:avLst/>
          </a:prstGeom>
          <a:solidFill>
            <a:srgbClr val="F23B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eb46aad4dc_1_0"/>
          <p:cNvSpPr txBox="1"/>
          <p:nvPr/>
        </p:nvSpPr>
        <p:spPr>
          <a:xfrm>
            <a:off x="130629" y="8109"/>
            <a:ext cx="10627500" cy="708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AU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Potencia espectral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1eb46aad4dc_1_0" descr="Imagen que contiene Aplicación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869" t="13120" r="6403" b="9197"/>
          <a:stretch/>
        </p:blipFill>
        <p:spPr>
          <a:xfrm>
            <a:off x="10675302" y="51635"/>
            <a:ext cx="1386069" cy="70491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eb46aad4dc_1_0"/>
          <p:cNvSpPr/>
          <p:nvPr/>
        </p:nvSpPr>
        <p:spPr>
          <a:xfrm>
            <a:off x="0" y="6457951"/>
            <a:ext cx="1219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eb46aad4dc_1_0"/>
          <p:cNvSpPr txBox="1"/>
          <p:nvPr/>
        </p:nvSpPr>
        <p:spPr>
          <a:xfrm>
            <a:off x="1" y="6487600"/>
            <a:ext cx="65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Carvajal-Guerrero, M. F., Guarín-Rojas, J. A., Montaño-Villa, L. M.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eb46aad4dc_1_0"/>
          <p:cNvSpPr txBox="1"/>
          <p:nvPr/>
        </p:nvSpPr>
        <p:spPr>
          <a:xfrm>
            <a:off x="11202760" y="6468672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eb46aad4dc_1_0"/>
          <p:cNvSpPr txBox="1"/>
          <p:nvPr/>
        </p:nvSpPr>
        <p:spPr>
          <a:xfrm>
            <a:off x="6092200" y="6478900"/>
            <a:ext cx="555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 de octubre </a:t>
            </a:r>
            <a:r>
              <a:rPr lang="en-A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2023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eb46aad4dc_1_0"/>
          <p:cNvSpPr txBox="1"/>
          <p:nvPr/>
        </p:nvSpPr>
        <p:spPr>
          <a:xfrm>
            <a:off x="130625" y="993325"/>
            <a:ext cx="11835900" cy="24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Se obtiene la potencia espectral de los audios, se visualiza y se selecciona la configuración de bandera: </a:t>
            </a:r>
            <a:r>
              <a:rPr lang="en-AU" sz="2000" b="1">
                <a:latin typeface="Calibri"/>
                <a:ea typeface="Calibri"/>
                <a:cs typeface="Calibri"/>
                <a:sym typeface="Calibri"/>
              </a:rPr>
              <a:t>empotrada con peso no despreciable </a:t>
            </a: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para el anemómetro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1eb46aad4dc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988" y="1947975"/>
            <a:ext cx="10776026" cy="441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509</Words>
  <Application>Microsoft Office PowerPoint</Application>
  <PresentationFormat>Panorámica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Andrés Guarín</dc:creator>
  <cp:lastModifiedBy>Usuario de Windows</cp:lastModifiedBy>
  <cp:revision>2</cp:revision>
  <dcterms:created xsi:type="dcterms:W3CDTF">2023-06-03T19:37:05Z</dcterms:created>
  <dcterms:modified xsi:type="dcterms:W3CDTF">2023-12-04T03:05:00Z</dcterms:modified>
</cp:coreProperties>
</file>