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+/9l5IAR/avn+3Cqx9oaDBGiK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CE483D-CB5C-4219-9CDA-A2ACD2C2C610}">
  <a:tblStyle styleId="{D0CE483D-CB5C-4219-9CDA-A2ACD2C2C61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b46aad4dc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eb46aad4dc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b46aad4dc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eb46aad4dc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b46aad4dc_1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eb46aad4dc_1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b46aad4dc_1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1eb46aad4dc_1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931542e2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e931542e2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31542e2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e931542e2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a1e0bcc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9a1e0bcc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1e0bcc8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9a1e0bcc8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959c16057_0_9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e959c16057_0_9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b46aad4dc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eb46aad4dc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b46aad4d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eb46aad4d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gif"/><Relationship Id="rId5" Type="http://schemas.openxmlformats.org/officeDocument/2006/relationships/hyperlink" Target="http://drive.google.com/file/d/1MTT1JIq9A8gW_ujQPza14K9c0mdmzkep/view" TargetMode="External"/><Relationship Id="rId6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804667" y="1336441"/>
            <a:ext cx="8575039" cy="128310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01600" rotWithShape="0" algn="tl" dir="2700000" dist="88900">
              <a:srgbClr val="000000">
                <a:alpha val="2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Ondeando Banderas</a:t>
            </a:r>
            <a:br>
              <a:rPr b="1" i="0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Avances </a:t>
            </a:r>
            <a:r>
              <a:rPr i="1" lang="en-A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804667" y="2870039"/>
            <a:ext cx="8575039" cy="2686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AU" sz="1900">
                <a:latin typeface="Calibri"/>
                <a:ea typeface="Calibri"/>
                <a:cs typeface="Calibri"/>
                <a:sym typeface="Calibri"/>
              </a:rPr>
              <a:t>Carvajal-Guerrero, M. F.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AU" sz="1900">
                <a:latin typeface="Calibri"/>
                <a:ea typeface="Calibri"/>
                <a:cs typeface="Calibri"/>
                <a:sym typeface="Calibri"/>
              </a:rPr>
              <a:t>Guarín-Rojas, J. A.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AU" sz="1900">
                <a:latin typeface="Calibri"/>
                <a:ea typeface="Calibri"/>
                <a:cs typeface="Calibri"/>
                <a:sym typeface="Calibri"/>
              </a:rPr>
              <a:t>Montaño-Villa, L. M.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en-AU" sz="1600">
                <a:latin typeface="Calibri"/>
                <a:ea typeface="Calibri"/>
                <a:cs typeface="Calibri"/>
                <a:sym typeface="Calibri"/>
              </a:rPr>
              <a:t>Escuela de Física, Facultad de ciencias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en-AU" sz="1600">
                <a:latin typeface="Calibri"/>
                <a:ea typeface="Calibri"/>
                <a:cs typeface="Calibri"/>
                <a:sym typeface="Calibri"/>
              </a:rPr>
              <a:t>Universidad Industrial de Santander, Colombia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AU" sz="1600"/>
              <a:t>15 de noviembre</a:t>
            </a:r>
            <a:r>
              <a:rPr lang="en-AU" sz="1600">
                <a:latin typeface="Calibri"/>
                <a:ea typeface="Calibri"/>
                <a:cs typeface="Calibri"/>
                <a:sym typeface="Calibri"/>
              </a:rPr>
              <a:t> de 2023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-3814" y="5766459"/>
            <a:ext cx="12192000" cy="1081784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6457951"/>
            <a:ext cx="12192000" cy="4000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" y="6487600"/>
            <a:ext cx="6528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de noviembre </a:t>
            </a: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2023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Aplicación&#10;&#10;Descripción generada automáticamente" id="94" name="Google Shape;94;p1"/>
          <p:cNvPicPr preferRelativeResize="0"/>
          <p:nvPr/>
        </p:nvPicPr>
        <p:blipFill rotWithShape="1">
          <a:blip r:embed="rId3">
            <a:alphaModFix/>
          </a:blip>
          <a:srcRect b="9194" l="7870" r="6400" t="13121"/>
          <a:stretch/>
        </p:blipFill>
        <p:spPr>
          <a:xfrm>
            <a:off x="10294681" y="0"/>
            <a:ext cx="1816158" cy="9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b46aad4dc_1_12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eb46aad4dc_1_12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AU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Anemómetro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Aplicación&#10;&#10;Descripción generada automáticamente" id="233" name="Google Shape;233;g1eb46aad4dc_1_12"/>
          <p:cNvPicPr preferRelativeResize="0"/>
          <p:nvPr/>
        </p:nvPicPr>
        <p:blipFill rotWithShape="1">
          <a:blip r:embed="rId3">
            <a:alphaModFix/>
          </a:blip>
          <a:srcRect b="9197" l="7869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eb46aad4dc_1_12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eb46aad4dc_1_12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eb46aad4dc_1_12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eb46aad4dc_1_12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 de octubre </a:t>
            </a: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2023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eb46aad4dc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50" y="1077750"/>
            <a:ext cx="7766200" cy="50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eb46aad4dc_1_12"/>
          <p:cNvSpPr txBox="1"/>
          <p:nvPr/>
        </p:nvSpPr>
        <p:spPr>
          <a:xfrm>
            <a:off x="8086250" y="1784450"/>
            <a:ext cx="38802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Se seleccionan las frecuencias de mayor amplitud para cada muestra, se obtiene un promedio y se relacionan con su velocidad respectiva.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Se utilizan como barras de error la desviación estándar de cada frecuencia, así como la desviación estándar de cada velocidad.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b46aad4dc_1_99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eb46aad4dc_1_99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AU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Cronograma por objetivos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Aplicación&#10;&#10;Descripción generada automáticamente" id="246" name="Google Shape;246;g1eb46aad4dc_1_99"/>
          <p:cNvPicPr preferRelativeResize="0"/>
          <p:nvPr/>
        </p:nvPicPr>
        <p:blipFill rotWithShape="1">
          <a:blip r:embed="rId3">
            <a:alphaModFix/>
          </a:blip>
          <a:srcRect b="9197" l="7869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eb46aad4dc_1_99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eb46aad4dc_1_99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eb46aad4dc_1_99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eb46aad4dc_1_99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 de octubre </a:t>
            </a: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2023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g1eb46aad4dc_1_99"/>
          <p:cNvGraphicFramePr/>
          <p:nvPr/>
        </p:nvGraphicFramePr>
        <p:xfrm>
          <a:off x="488063" y="11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{D0CE483D-CB5C-4219-9CDA-A2ACD2C2C610}</a:tableStyleId>
              </a:tblPr>
              <a:tblGrid>
                <a:gridCol w="2297825"/>
                <a:gridCol w="731550"/>
                <a:gridCol w="2522925"/>
                <a:gridCol w="440800"/>
                <a:gridCol w="300125"/>
                <a:gridCol w="300125"/>
                <a:gridCol w="300125"/>
                <a:gridCol w="300125"/>
                <a:gridCol w="300125"/>
                <a:gridCol w="300125"/>
                <a:gridCol w="300125"/>
                <a:gridCol w="300125"/>
                <a:gridCol w="300125"/>
                <a:gridCol w="300125"/>
                <a:gridCol w="300125"/>
                <a:gridCol w="300125"/>
                <a:gridCol w="300125"/>
                <a:gridCol w="300125"/>
                <a:gridCol w="300125"/>
                <a:gridCol w="300125"/>
              </a:tblGrid>
              <a:tr h="20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Objetivos específicos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Categoría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Actividades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Cod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2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3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4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5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6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7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8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9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10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12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13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14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15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16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Objetivo especifico 1: Describir el movimiento de una bandera bajo un flujo de aire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homogéneo mediante un modelo analítico.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Revisión bibliográfica.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1a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>
                          <a:solidFill>
                            <a:srgbClr val="0000FF"/>
                          </a:solidFill>
                        </a:rPr>
                        <a:t>x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>
                          <a:solidFill>
                            <a:srgbClr val="0000FF"/>
                          </a:solidFill>
                        </a:rPr>
                        <a:t>x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Plantear un modelo teórico para una bandera sujeta a un viento uniforme y modelarla de manera unidimensional.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>
                          <a:solidFill>
                            <a:srgbClr val="0000FF"/>
                          </a:solidFill>
                        </a:rPr>
                        <a:t>x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>
                          <a:solidFill>
                            <a:srgbClr val="0000FF"/>
                          </a:solidFill>
                        </a:rPr>
                        <a:t>x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Analizar la dependencia de los modos de vibración de las soluciones al modelo teórico con los parámetros del sistema.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1c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>
                          <a:solidFill>
                            <a:srgbClr val="0000FF"/>
                          </a:solidFill>
                        </a:rPr>
                        <a:t>x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>
                          <a:solidFill>
                            <a:srgbClr val="0000FF"/>
                          </a:solidFill>
                        </a:rPr>
                        <a:t>x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Definir número y tiempo de mediciones a realizar (potencia estadística) para obtener resultados significativos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1e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>
                          <a:solidFill>
                            <a:srgbClr val="0000FF"/>
                          </a:solidFill>
                        </a:rPr>
                        <a:t>x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71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Plantear un modelo de una bandera unidimensional como masas idénticas unidas por fuerzas de restauración elástica y resolverlo numéricamente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1f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>
                          <a:solidFill>
                            <a:srgbClr val="0000FF"/>
                          </a:solidFill>
                        </a:rPr>
                        <a:t>x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Comparar los modos de vibración de las soluciones de los dos modelos teóricos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1g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>
                          <a:solidFill>
                            <a:srgbClr val="0000FF"/>
                          </a:solidFill>
                        </a:rPr>
                        <a:t>x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>
                          <a:solidFill>
                            <a:srgbClr val="0000FF"/>
                          </a:solidFill>
                        </a:rPr>
                        <a:t>x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b46aad4dc_1_115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eb46aad4dc_1_115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AU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Cronograma por objetivos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Aplicación&#10;&#10;Descripción generada automáticamente" id="258" name="Google Shape;258;g1eb46aad4dc_1_115"/>
          <p:cNvPicPr preferRelativeResize="0"/>
          <p:nvPr/>
        </p:nvPicPr>
        <p:blipFill rotWithShape="1">
          <a:blip r:embed="rId3">
            <a:alphaModFix/>
          </a:blip>
          <a:srcRect b="9197" l="7869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eb46aad4dc_1_115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eb46aad4dc_1_115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eb46aad4dc_1_115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eb46aad4dc_1_115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 de octubre </a:t>
            </a: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2023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" name="Google Shape;263;g1eb46aad4dc_1_115"/>
          <p:cNvGraphicFramePr/>
          <p:nvPr/>
        </p:nvGraphicFramePr>
        <p:xfrm>
          <a:off x="403988" y="100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{D0CE483D-CB5C-4219-9CDA-A2ACD2C2C610}</a:tableStyleId>
              </a:tblPr>
              <a:tblGrid>
                <a:gridCol w="2333625"/>
                <a:gridCol w="742950"/>
                <a:gridCol w="2562225"/>
                <a:gridCol w="447675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Objetivos específicos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Categoría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Actividades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Cod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2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3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4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5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6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7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8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9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10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12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13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14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15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16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Objetivo especifico 2: Reconstruir experimentalmente un ambiente controlado que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permita obtener valores precisos sobre el movimiento y sonido de una bandera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ondeante en distintas configuraciones, bajo un flujo de aire uniforme.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2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Construir un túnel de viento hecho de papel acetato y con soportes de madera de balso para mantener su forma cilíndrica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2a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2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Elaborar un panal hecho con pajillas de plástico para guiar la dirección del viento y lograr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aproximadamente un perfil de viento con velocidad uniforme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2b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2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Conseguir los instrumentos de medición de audio, vídeo y velocidad del viento, y conseguir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un ventilador como fuente de viento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2c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2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Construir las banderas con papel bond y un soporte hecho con palos de balso usando la técnica de empotramiento y enrollado para fijar la bandera al soporte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2d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b46aad4dc_1_128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eb46aad4dc_1_128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AU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Cronograma por objetivos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Aplicación&#10;&#10;Descripción generada automáticamente" id="270" name="Google Shape;270;g1eb46aad4dc_1_128"/>
          <p:cNvPicPr preferRelativeResize="0"/>
          <p:nvPr/>
        </p:nvPicPr>
        <p:blipFill rotWithShape="1">
          <a:blip r:embed="rId3">
            <a:alphaModFix/>
          </a:blip>
          <a:srcRect b="9197" l="7869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eb46aad4dc_1_128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eb46aad4dc_1_128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eb46aad4dc_1_128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eb46aad4dc_1_128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 de octubre </a:t>
            </a: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2023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5" name="Google Shape;275;g1eb46aad4dc_1_128"/>
          <p:cNvGraphicFramePr/>
          <p:nvPr/>
        </p:nvGraphicFramePr>
        <p:xfrm>
          <a:off x="392938" y="991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{D0CE483D-CB5C-4219-9CDA-A2ACD2C2C610}</a:tableStyleId>
              </a:tblPr>
              <a:tblGrid>
                <a:gridCol w="2333625"/>
                <a:gridCol w="742950"/>
                <a:gridCol w="2562225"/>
                <a:gridCol w="447675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Objetivos específicos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Categoría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Actividades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Cod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2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3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4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5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6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7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8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9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10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12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13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14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15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100"/>
                        <a:t>16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Objetivo especifico 3: Construir un anemómetro mediante relaciones entre el sonido producido por la bandera ondeante con la velocidad del flujo de viento en el que se encuentra sometida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3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Grabar los datos del sonido para un tipo de bandera variando la velocidad del viento en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repetidas ocasionas por cada velocidad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3a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3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Limpiar los datos de cada grabación restando el sonido de la bandera y una muestra de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sonido de ruido ambiental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3b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3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Tratar los datos usando transformada rápida de Fourier para obtener la la frecuencia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dominante de cada grabación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3c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3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Identificar la dependencia de la frecuencia dominante con la velocidad del viento que permita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construir un anemómetro que tome el pico de frecuencia del sonido y devuelva la velocidad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del viento.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3d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/>
                        <a:t>Entrega final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/>
                        <a:t>Redacción de documento final, diseño de póster y diseño de presentación final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A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Aplicación&#10;&#10;Descripción generada automáticamente" id="102" name="Google Shape;102;p2"/>
          <p:cNvPicPr preferRelativeResize="0"/>
          <p:nvPr/>
        </p:nvPicPr>
        <p:blipFill rotWithShape="1">
          <a:blip r:embed="rId3">
            <a:alphaModFix/>
          </a:blip>
          <a:srcRect b="9194" l="7870" r="6400" t="13121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0" y="6457951"/>
            <a:ext cx="12192000" cy="4000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680509" y="1581036"/>
            <a:ext cx="830980" cy="839752"/>
          </a:xfrm>
          <a:custGeom>
            <a:rect b="b" l="l" r="r" t="t"/>
            <a:pathLst>
              <a:path extrusionOk="0" h="839752" w="830980">
                <a:moveTo>
                  <a:pt x="415491" y="90384"/>
                </a:moveTo>
                <a:cubicBezTo>
                  <a:pt x="241639" y="90384"/>
                  <a:pt x="100705" y="228262"/>
                  <a:pt x="100705" y="398343"/>
                </a:cubicBezTo>
                <a:cubicBezTo>
                  <a:pt x="100705" y="568424"/>
                  <a:pt x="241639" y="706302"/>
                  <a:pt x="415491" y="706302"/>
                </a:cubicBezTo>
                <a:cubicBezTo>
                  <a:pt x="589343" y="706302"/>
                  <a:pt x="730277" y="568424"/>
                  <a:pt x="730277" y="398343"/>
                </a:cubicBezTo>
                <a:cubicBezTo>
                  <a:pt x="730277" y="228262"/>
                  <a:pt x="589343" y="90384"/>
                  <a:pt x="415491" y="90384"/>
                </a:cubicBezTo>
                <a:close/>
                <a:moveTo>
                  <a:pt x="415490" y="0"/>
                </a:moveTo>
                <a:cubicBezTo>
                  <a:pt x="644959" y="0"/>
                  <a:pt x="830980" y="187985"/>
                  <a:pt x="830980" y="419876"/>
                </a:cubicBezTo>
                <a:cubicBezTo>
                  <a:pt x="830980" y="651767"/>
                  <a:pt x="644959" y="839752"/>
                  <a:pt x="415490" y="839752"/>
                </a:cubicBezTo>
                <a:cubicBezTo>
                  <a:pt x="186021" y="839752"/>
                  <a:pt x="0" y="651767"/>
                  <a:pt x="0" y="419876"/>
                </a:cubicBezTo>
                <a:cubicBezTo>
                  <a:pt x="0" y="187985"/>
                  <a:pt x="186021" y="0"/>
                  <a:pt x="415490" y="0"/>
                </a:cubicBezTo>
                <a:close/>
              </a:path>
            </a:pathLst>
          </a:custGeom>
          <a:solidFill>
            <a:srgbClr val="FEE599"/>
          </a:solidFill>
          <a:ln cap="flat" cmpd="sng" w="127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1202760" y="6468672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670984" y="2581644"/>
            <a:ext cx="830980" cy="839752"/>
          </a:xfrm>
          <a:custGeom>
            <a:rect b="b" l="l" r="r" t="t"/>
            <a:pathLst>
              <a:path extrusionOk="0" h="839752" w="830980">
                <a:moveTo>
                  <a:pt x="415491" y="90384"/>
                </a:moveTo>
                <a:cubicBezTo>
                  <a:pt x="241639" y="90384"/>
                  <a:pt x="100705" y="228262"/>
                  <a:pt x="100705" y="398343"/>
                </a:cubicBezTo>
                <a:cubicBezTo>
                  <a:pt x="100705" y="568424"/>
                  <a:pt x="241639" y="706302"/>
                  <a:pt x="415491" y="706302"/>
                </a:cubicBezTo>
                <a:cubicBezTo>
                  <a:pt x="589343" y="706302"/>
                  <a:pt x="730277" y="568424"/>
                  <a:pt x="730277" y="398343"/>
                </a:cubicBezTo>
                <a:cubicBezTo>
                  <a:pt x="730277" y="228262"/>
                  <a:pt x="589343" y="90384"/>
                  <a:pt x="415491" y="90384"/>
                </a:cubicBezTo>
                <a:close/>
                <a:moveTo>
                  <a:pt x="415490" y="0"/>
                </a:moveTo>
                <a:cubicBezTo>
                  <a:pt x="644959" y="0"/>
                  <a:pt x="830980" y="187985"/>
                  <a:pt x="830980" y="419876"/>
                </a:cubicBezTo>
                <a:cubicBezTo>
                  <a:pt x="830980" y="651767"/>
                  <a:pt x="644959" y="839752"/>
                  <a:pt x="415490" y="839752"/>
                </a:cubicBezTo>
                <a:cubicBezTo>
                  <a:pt x="186021" y="839752"/>
                  <a:pt x="0" y="651767"/>
                  <a:pt x="0" y="419876"/>
                </a:cubicBezTo>
                <a:cubicBezTo>
                  <a:pt x="0" y="187985"/>
                  <a:pt x="186021" y="0"/>
                  <a:pt x="415490" y="0"/>
                </a:cubicBezTo>
                <a:close/>
              </a:path>
            </a:pathLst>
          </a:custGeom>
          <a:solidFill>
            <a:srgbClr val="9CC2E5"/>
          </a:solidFill>
          <a:ln cap="flat" cmpd="sng" w="1270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680509" y="3582252"/>
            <a:ext cx="830980" cy="839752"/>
          </a:xfrm>
          <a:custGeom>
            <a:rect b="b" l="l" r="r" t="t"/>
            <a:pathLst>
              <a:path extrusionOk="0" h="839752" w="830980">
                <a:moveTo>
                  <a:pt x="415491" y="90384"/>
                </a:moveTo>
                <a:cubicBezTo>
                  <a:pt x="241639" y="90384"/>
                  <a:pt x="100705" y="228262"/>
                  <a:pt x="100705" y="398343"/>
                </a:cubicBezTo>
                <a:cubicBezTo>
                  <a:pt x="100705" y="568424"/>
                  <a:pt x="241639" y="706302"/>
                  <a:pt x="415491" y="706302"/>
                </a:cubicBezTo>
                <a:cubicBezTo>
                  <a:pt x="589343" y="706302"/>
                  <a:pt x="730277" y="568424"/>
                  <a:pt x="730277" y="398343"/>
                </a:cubicBezTo>
                <a:cubicBezTo>
                  <a:pt x="730277" y="228262"/>
                  <a:pt x="589343" y="90384"/>
                  <a:pt x="415491" y="90384"/>
                </a:cubicBezTo>
                <a:close/>
                <a:moveTo>
                  <a:pt x="415490" y="0"/>
                </a:moveTo>
                <a:cubicBezTo>
                  <a:pt x="644959" y="0"/>
                  <a:pt x="830980" y="187985"/>
                  <a:pt x="830980" y="419876"/>
                </a:cubicBezTo>
                <a:cubicBezTo>
                  <a:pt x="830980" y="651767"/>
                  <a:pt x="644959" y="839752"/>
                  <a:pt x="415490" y="839752"/>
                </a:cubicBezTo>
                <a:cubicBezTo>
                  <a:pt x="186021" y="839752"/>
                  <a:pt x="0" y="651767"/>
                  <a:pt x="0" y="419876"/>
                </a:cubicBezTo>
                <a:cubicBezTo>
                  <a:pt x="0" y="187985"/>
                  <a:pt x="186021" y="0"/>
                  <a:pt x="415490" y="0"/>
                </a:cubicBezTo>
                <a:close/>
              </a:path>
            </a:pathLst>
          </a:custGeom>
          <a:solidFill>
            <a:srgbClr val="F4B081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670985" y="4582860"/>
            <a:ext cx="830980" cy="839752"/>
          </a:xfrm>
          <a:custGeom>
            <a:rect b="b" l="l" r="r" t="t"/>
            <a:pathLst>
              <a:path extrusionOk="0" h="839752" w="830980">
                <a:moveTo>
                  <a:pt x="415491" y="90384"/>
                </a:moveTo>
                <a:cubicBezTo>
                  <a:pt x="241639" y="90384"/>
                  <a:pt x="100705" y="228262"/>
                  <a:pt x="100705" y="398343"/>
                </a:cubicBezTo>
                <a:cubicBezTo>
                  <a:pt x="100705" y="568424"/>
                  <a:pt x="241639" y="706302"/>
                  <a:pt x="415491" y="706302"/>
                </a:cubicBezTo>
                <a:cubicBezTo>
                  <a:pt x="589343" y="706302"/>
                  <a:pt x="730277" y="568424"/>
                  <a:pt x="730277" y="398343"/>
                </a:cubicBezTo>
                <a:cubicBezTo>
                  <a:pt x="730277" y="228262"/>
                  <a:pt x="589343" y="90384"/>
                  <a:pt x="415491" y="90384"/>
                </a:cubicBezTo>
                <a:close/>
                <a:moveTo>
                  <a:pt x="415490" y="0"/>
                </a:moveTo>
                <a:cubicBezTo>
                  <a:pt x="644959" y="0"/>
                  <a:pt x="830980" y="187985"/>
                  <a:pt x="830980" y="419876"/>
                </a:cubicBezTo>
                <a:cubicBezTo>
                  <a:pt x="830980" y="651767"/>
                  <a:pt x="644959" y="839752"/>
                  <a:pt x="415490" y="839752"/>
                </a:cubicBezTo>
                <a:cubicBezTo>
                  <a:pt x="186021" y="839752"/>
                  <a:pt x="0" y="651767"/>
                  <a:pt x="0" y="419876"/>
                </a:cubicBezTo>
                <a:cubicBezTo>
                  <a:pt x="0" y="187985"/>
                  <a:pt x="186021" y="0"/>
                  <a:pt x="415490" y="0"/>
                </a:cubicBezTo>
                <a:close/>
              </a:path>
            </a:pathLst>
          </a:custGeom>
          <a:solidFill>
            <a:srgbClr val="FEE599"/>
          </a:solidFill>
          <a:ln cap="flat" cmpd="sng" w="127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6796625" y="2000912"/>
            <a:ext cx="960900" cy="0"/>
          </a:xfrm>
          <a:prstGeom prst="straightConnector1">
            <a:avLst/>
          </a:prstGeom>
          <a:noFill/>
          <a:ln cap="flat" cmpd="sng" w="38100">
            <a:solidFill>
              <a:srgbClr val="FEE599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0" name="Google Shape;110;p2"/>
          <p:cNvCxnSpPr/>
          <p:nvPr/>
        </p:nvCxnSpPr>
        <p:spPr>
          <a:xfrm>
            <a:off x="6796625" y="4009425"/>
            <a:ext cx="960900" cy="0"/>
          </a:xfrm>
          <a:prstGeom prst="straightConnector1">
            <a:avLst/>
          </a:prstGeom>
          <a:noFill/>
          <a:ln cap="flat" cmpd="sng" w="38100">
            <a:solidFill>
              <a:srgbClr val="F4B08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1" name="Google Shape;111;p2"/>
          <p:cNvCxnSpPr/>
          <p:nvPr/>
        </p:nvCxnSpPr>
        <p:spPr>
          <a:xfrm rot="10800000">
            <a:off x="4286777" y="3006425"/>
            <a:ext cx="971100" cy="0"/>
          </a:xfrm>
          <a:prstGeom prst="straightConnector1">
            <a:avLst/>
          </a:prstGeom>
          <a:noFill/>
          <a:ln cap="flat" cmpd="sng" w="38100">
            <a:solidFill>
              <a:srgbClr val="9CC2E5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2" name="Google Shape;112;p2"/>
          <p:cNvCxnSpPr/>
          <p:nvPr/>
        </p:nvCxnSpPr>
        <p:spPr>
          <a:xfrm rot="10800000">
            <a:off x="4350476" y="5002736"/>
            <a:ext cx="961200" cy="0"/>
          </a:xfrm>
          <a:prstGeom prst="straightConnector1">
            <a:avLst/>
          </a:prstGeom>
          <a:noFill/>
          <a:ln cap="flat" cmpd="sng" w="38100">
            <a:solidFill>
              <a:srgbClr val="FEE599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13" name="Google Shape;113;p2"/>
          <p:cNvSpPr txBox="1"/>
          <p:nvPr/>
        </p:nvSpPr>
        <p:spPr>
          <a:xfrm>
            <a:off x="7757648" y="1646900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1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 teórico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7839766" y="3637266"/>
            <a:ext cx="3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Datos recopilados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mbilla y lápiz con relleno sólido"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4678" y="1733399"/>
            <a:ext cx="535026" cy="535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ápiz con relleno sólido" id="116" name="Google Shape;1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7871" y="276983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1" y="6487600"/>
            <a:ext cx="6528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5267" y="2789517"/>
            <a:ext cx="4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Montaje experimental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-8" y="4802629"/>
            <a:ext cx="4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Procesamiento de datos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0350" y="3702387"/>
            <a:ext cx="599450" cy="59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18963" y="4735227"/>
            <a:ext cx="535025" cy="5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931542e2c_0_0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Aplicación&#10;&#10;Descripción generada automáticamente" id="129" name="Google Shape;129;g1e931542e2c_0_0"/>
          <p:cNvPicPr preferRelativeResize="0"/>
          <p:nvPr/>
        </p:nvPicPr>
        <p:blipFill rotWithShape="1">
          <a:blip r:embed="rId3">
            <a:alphaModFix/>
          </a:blip>
          <a:srcRect b="9196" l="7868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e931542e2c_0_0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e931542e2c_0_0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e931542e2c_0_0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e931542e2c_0_0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e931542e2c_0_0"/>
          <p:cNvSpPr txBox="1"/>
          <p:nvPr/>
        </p:nvSpPr>
        <p:spPr>
          <a:xfrm>
            <a:off x="616829" y="6585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AU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Banderas casos de estudio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e931542e2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825" y="1370101"/>
            <a:ext cx="10702900" cy="447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931542e2c_0_28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Aplicación&#10;&#10;Descripción generada automáticamente" id="141" name="Google Shape;141;g1e931542e2c_0_28"/>
          <p:cNvPicPr preferRelativeResize="0"/>
          <p:nvPr/>
        </p:nvPicPr>
        <p:blipFill rotWithShape="1">
          <a:blip r:embed="rId3">
            <a:alphaModFix/>
          </a:blip>
          <a:srcRect b="9196" l="7868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e931542e2c_0_28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e931542e2c_0_28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e931542e2c_0_28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e931542e2c_0_28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e931542e2c_0_28"/>
          <p:cNvSpPr txBox="1"/>
          <p:nvPr/>
        </p:nvSpPr>
        <p:spPr>
          <a:xfrm>
            <a:off x="616829" y="6585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A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Montaje experimental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1e931542e2c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275" y="950526"/>
            <a:ext cx="10743071" cy="531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e931542e2c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475" y="950525"/>
            <a:ext cx="749575" cy="5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e931542e2c_0_28"/>
          <p:cNvSpPr txBox="1"/>
          <p:nvPr/>
        </p:nvSpPr>
        <p:spPr>
          <a:xfrm>
            <a:off x="9190100" y="5454575"/>
            <a:ext cx="325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para v1, v2, v3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a1e0bcc68_0_0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Aplicación&#10;&#10;Descripción generada automáticamente" id="155" name="Google Shape;155;g29a1e0bcc68_0_0"/>
          <p:cNvPicPr preferRelativeResize="0"/>
          <p:nvPr/>
        </p:nvPicPr>
        <p:blipFill rotWithShape="1">
          <a:blip r:embed="rId3">
            <a:alphaModFix/>
          </a:blip>
          <a:srcRect b="9197" l="7869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9a1e0bcc68_0_0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9a1e0bcc68_0_0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9a1e0bcc68_0_0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9a1e0bcc68_0_0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9a1e0bcc68_0_0"/>
          <p:cNvSpPr txBox="1"/>
          <p:nvPr/>
        </p:nvSpPr>
        <p:spPr>
          <a:xfrm>
            <a:off x="616829" y="6585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A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Montaje experimental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29a1e0bcc6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25" y="1311375"/>
            <a:ext cx="11868547" cy="467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a1e0bcc80_0_2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Aplicación&#10;&#10;Descripción generada automáticamente" id="167" name="Google Shape;167;g29a1e0bcc80_0_2"/>
          <p:cNvPicPr preferRelativeResize="0"/>
          <p:nvPr/>
        </p:nvPicPr>
        <p:blipFill rotWithShape="1">
          <a:blip r:embed="rId3">
            <a:alphaModFix/>
          </a:blip>
          <a:srcRect b="9197" l="7869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9a1e0bcc80_0_2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9a1e0bcc80_0_2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9a1e0bcc80_0_2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9a1e0bcc80_0_2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9a1e0bcc80_0_2"/>
          <p:cNvSpPr txBox="1"/>
          <p:nvPr/>
        </p:nvSpPr>
        <p:spPr>
          <a:xfrm>
            <a:off x="616829" y="6585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A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Montaje experimental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29a1e0bcc80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13" y="1333501"/>
            <a:ext cx="5438775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9a1e0bcc80_0_2" title="bandera_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8690" y="1426375"/>
            <a:ext cx="5340334" cy="40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959c16057_0_918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e959c16057_0_918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A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Procesamiento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Aplicación&#10;&#10;Descripción generada automáticamente" id="181" name="Google Shape;181;g1e959c16057_0_918"/>
          <p:cNvPicPr preferRelativeResize="0"/>
          <p:nvPr/>
        </p:nvPicPr>
        <p:blipFill rotWithShape="1">
          <a:blip r:embed="rId3">
            <a:alphaModFix/>
          </a:blip>
          <a:srcRect b="9196" l="7868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e959c16057_0_918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e959c16057_0_918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e959c16057_0_918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e959c16057_0_918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e959c16057_0_918"/>
          <p:cNvSpPr txBox="1"/>
          <p:nvPr/>
        </p:nvSpPr>
        <p:spPr>
          <a:xfrm>
            <a:off x="494650" y="975900"/>
            <a:ext cx="11084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 que el ambiente en el que se toman los datos no es controlado, por lo tanto, el ruido ambiental contamina la muestra de sonido de recurre a la siguiente técnica: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e959c16057_0_918"/>
          <p:cNvSpPr/>
          <p:nvPr/>
        </p:nvSpPr>
        <p:spPr>
          <a:xfrm>
            <a:off x="1319438" y="2490479"/>
            <a:ext cx="2026800" cy="139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Amplitud de la muestra del sonido de la bandera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e959c16057_0_918"/>
          <p:cNvSpPr/>
          <p:nvPr/>
        </p:nvSpPr>
        <p:spPr>
          <a:xfrm>
            <a:off x="4582720" y="2490479"/>
            <a:ext cx="2026800" cy="13911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Amplitud de una muestra aislada de ruido ambiental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e959c16057_0_918"/>
          <p:cNvSpPr/>
          <p:nvPr/>
        </p:nvSpPr>
        <p:spPr>
          <a:xfrm>
            <a:off x="8727167" y="2451300"/>
            <a:ext cx="2026800" cy="1391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Amplitud del sonido aislado de la bandera ondeando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e959c16057_0_918"/>
          <p:cNvSpPr/>
          <p:nvPr/>
        </p:nvSpPr>
        <p:spPr>
          <a:xfrm>
            <a:off x="3612664" y="2888588"/>
            <a:ext cx="703500" cy="595200"/>
          </a:xfrm>
          <a:prstGeom prst="mathMin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e959c16057_0_918"/>
          <p:cNvSpPr txBox="1"/>
          <p:nvPr/>
        </p:nvSpPr>
        <p:spPr>
          <a:xfrm>
            <a:off x="561475" y="4170950"/>
            <a:ext cx="770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Finalmente,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e959c16057_0_918"/>
          <p:cNvSpPr/>
          <p:nvPr/>
        </p:nvSpPr>
        <p:spPr>
          <a:xfrm>
            <a:off x="1319442" y="4740350"/>
            <a:ext cx="2026800" cy="1391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Amplitud del sonido aislado de la bandera ondeando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e959c16057_0_918"/>
          <p:cNvSpPr/>
          <p:nvPr/>
        </p:nvSpPr>
        <p:spPr>
          <a:xfrm>
            <a:off x="3612676" y="5138288"/>
            <a:ext cx="962700" cy="5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e959c16057_0_918"/>
          <p:cNvSpPr/>
          <p:nvPr/>
        </p:nvSpPr>
        <p:spPr>
          <a:xfrm>
            <a:off x="4760488" y="4740354"/>
            <a:ext cx="2026800" cy="139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Aplicar Transformada Rápida de Fourier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(FFT)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e959c16057_0_918"/>
          <p:cNvSpPr/>
          <p:nvPr/>
        </p:nvSpPr>
        <p:spPr>
          <a:xfrm>
            <a:off x="7114926" y="5138288"/>
            <a:ext cx="962700" cy="5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e959c16057_0_918"/>
          <p:cNvSpPr/>
          <p:nvPr/>
        </p:nvSpPr>
        <p:spPr>
          <a:xfrm>
            <a:off x="8727163" y="4740354"/>
            <a:ext cx="2026800" cy="13911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Con la frecuencia dominante crear un anemómetro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e959c16057_0_918"/>
          <p:cNvSpPr/>
          <p:nvPr/>
        </p:nvSpPr>
        <p:spPr>
          <a:xfrm>
            <a:off x="7211150" y="2849250"/>
            <a:ext cx="914400" cy="595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b46aad4dc_0_20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eb46aad4dc_0_20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A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Procesamiento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Aplicación&#10;&#10;Descripción generada automáticamente" id="204" name="Google Shape;204;g1eb46aad4dc_0_20"/>
          <p:cNvPicPr preferRelativeResize="0"/>
          <p:nvPr/>
        </p:nvPicPr>
        <p:blipFill rotWithShape="1">
          <a:blip r:embed="rId3">
            <a:alphaModFix/>
          </a:blip>
          <a:srcRect b="9197" l="7869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eb46aad4dc_0_20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eb46aad4dc_0_20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eb46aad4dc_0_20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eb46aad4dc_0_20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1eb46aad4dc_0_20"/>
          <p:cNvPicPr preferRelativeResize="0"/>
          <p:nvPr/>
        </p:nvPicPr>
        <p:blipFill rotWithShape="1">
          <a:blip r:embed="rId4">
            <a:alphaModFix/>
          </a:blip>
          <a:srcRect b="66842" l="0" r="0" t="0"/>
          <a:stretch/>
        </p:blipFill>
        <p:spPr>
          <a:xfrm>
            <a:off x="487638" y="1481312"/>
            <a:ext cx="4757642" cy="176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eb46aad4dc_0_20"/>
          <p:cNvPicPr preferRelativeResize="0"/>
          <p:nvPr/>
        </p:nvPicPr>
        <p:blipFill rotWithShape="1">
          <a:blip r:embed="rId4">
            <a:alphaModFix/>
          </a:blip>
          <a:srcRect b="32851" l="0" r="0" t="32473"/>
          <a:stretch/>
        </p:blipFill>
        <p:spPr>
          <a:xfrm>
            <a:off x="487638" y="3528786"/>
            <a:ext cx="4757642" cy="184790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eb46aad4dc_0_20"/>
          <p:cNvSpPr/>
          <p:nvPr/>
        </p:nvSpPr>
        <p:spPr>
          <a:xfrm>
            <a:off x="2663381" y="3106277"/>
            <a:ext cx="508500" cy="480300"/>
          </a:xfrm>
          <a:prstGeom prst="mathMin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eb46aad4dc_0_20"/>
          <p:cNvSpPr/>
          <p:nvPr/>
        </p:nvSpPr>
        <p:spPr>
          <a:xfrm>
            <a:off x="5380070" y="3106287"/>
            <a:ext cx="660900" cy="4803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1eb46aad4dc_0_20"/>
          <p:cNvPicPr preferRelativeResize="0"/>
          <p:nvPr/>
        </p:nvPicPr>
        <p:blipFill rotWithShape="1">
          <a:blip r:embed="rId4">
            <a:alphaModFix/>
          </a:blip>
          <a:srcRect b="0" l="0" r="0" t="66160"/>
          <a:stretch/>
        </p:blipFill>
        <p:spPr>
          <a:xfrm>
            <a:off x="6378375" y="2502365"/>
            <a:ext cx="5459474" cy="18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b46aad4dc_1_0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eb46aad4dc_1_0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AU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Potencia espectral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Aplicación&#10;&#10;Descripción generada automáticamente" id="220" name="Google Shape;220;g1eb46aad4dc_1_0"/>
          <p:cNvPicPr preferRelativeResize="0"/>
          <p:nvPr/>
        </p:nvPicPr>
        <p:blipFill rotWithShape="1">
          <a:blip r:embed="rId3">
            <a:alphaModFix/>
          </a:blip>
          <a:srcRect b="9197" l="7869" r="6403" t="13120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eb46aad4dc_1_0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eb46aad4dc_1_0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eb46aad4dc_1_0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eb46aad4dc_1_0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 de octubre </a:t>
            </a:r>
            <a:r>
              <a:rPr b="0" i="0" lang="en-A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2023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eb46aad4dc_1_0"/>
          <p:cNvSpPr txBox="1"/>
          <p:nvPr/>
        </p:nvSpPr>
        <p:spPr>
          <a:xfrm>
            <a:off x="130625" y="993325"/>
            <a:ext cx="118359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Se obtiene la potencia espectral de los audios, se visualiza y se selecciona la configuración de bandera: </a:t>
            </a:r>
            <a:r>
              <a:rPr b="1" lang="en-AU" sz="2000">
                <a:latin typeface="Calibri"/>
                <a:ea typeface="Calibri"/>
                <a:cs typeface="Calibri"/>
                <a:sym typeface="Calibri"/>
              </a:rPr>
              <a:t>empotrada con peso no despreciable </a:t>
            </a: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para el anemómetro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1eb46aad4d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88" y="1947975"/>
            <a:ext cx="10776026" cy="441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2023-06-03T19:37:05Z</dcterms:created>
  <dc:creator>Juan Andrés Guarín</dc:creator>
</cp:coreProperties>
</file>