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7" r:id="rId41"/>
    <p:sldId id="298" r:id="rId42"/>
    <p:sldId id="299" r:id="rId43"/>
    <p:sldId id="300" r:id="rId44"/>
    <p:sldId id="301" r:id="rId45"/>
    <p:sldId id="302"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55"/>
    <p:restoredTop sz="96327"/>
  </p:normalViewPr>
  <p:slideViewPr>
    <p:cSldViewPr snapToGrid="0" snapToObjects="1">
      <p:cViewPr varScale="1">
        <p:scale>
          <a:sx n="116" d="100"/>
          <a:sy n="116"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80610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31958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18563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03097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14353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25270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11/9/21</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40313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86552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73718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28487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11/9/21</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34106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11/9/21</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232740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Autistic+Spectrum+Disorder+Screening+Data+for+Adolescent" TargetMode="External"/><Relationship Id="rId2" Type="http://schemas.openxmlformats.org/officeDocument/2006/relationships/hyperlink" Target="https://archive.ics.uci.edu/ml/datasets/Autistic+Spectrum+Disorder+Screening+Data+for+Children" TargetMode="External"/><Relationship Id="rId1" Type="http://schemas.openxmlformats.org/officeDocument/2006/relationships/slideLayout" Target="../slideLayouts/slideLayout2.xml"/><Relationship Id="rId4" Type="http://schemas.openxmlformats.org/officeDocument/2006/relationships/hyperlink" Target="https://archive.ics.uci.edu/ml/datasets/Autism+Screening+Adul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3C5C36E9-FD63-2B47-B5FA-0586EC71DBB6}"/>
              </a:ext>
            </a:extLst>
          </p:cNvPr>
          <p:cNvSpPr>
            <a:spLocks noGrp="1"/>
          </p:cNvSpPr>
          <p:nvPr>
            <p:ph type="ctrTitle"/>
          </p:nvPr>
        </p:nvSpPr>
        <p:spPr>
          <a:xfrm>
            <a:off x="684225" y="746840"/>
            <a:ext cx="5402454" cy="2510445"/>
          </a:xfrm>
        </p:spPr>
        <p:txBody>
          <a:bodyPr>
            <a:normAutofit fontScale="90000"/>
          </a:bodyPr>
          <a:lstStyle/>
          <a:p>
            <a:r>
              <a:rPr lang="it-IT" dirty="0"/>
              <a:t>Progetto di Ingegneria della Conoscenza</a:t>
            </a:r>
          </a:p>
        </p:txBody>
      </p:sp>
      <p:sp>
        <p:nvSpPr>
          <p:cNvPr id="3" name="Sottotitolo 2">
            <a:extLst>
              <a:ext uri="{FF2B5EF4-FFF2-40B4-BE49-F238E27FC236}">
                <a16:creationId xmlns:a16="http://schemas.microsoft.com/office/drawing/2014/main" id="{8410074B-DA6A-644C-BDA1-7C8AE634544D}"/>
              </a:ext>
            </a:extLst>
          </p:cNvPr>
          <p:cNvSpPr>
            <a:spLocks noGrp="1"/>
          </p:cNvSpPr>
          <p:nvPr>
            <p:ph type="subTitle" idx="1"/>
          </p:nvPr>
        </p:nvSpPr>
        <p:spPr>
          <a:xfrm>
            <a:off x="684225" y="3425899"/>
            <a:ext cx="5185297" cy="2309737"/>
          </a:xfrm>
        </p:spPr>
        <p:txBody>
          <a:bodyPr>
            <a:normAutofit/>
          </a:bodyPr>
          <a:lstStyle/>
          <a:p>
            <a:r>
              <a:rPr lang="it-IT" dirty="0"/>
              <a:t>Gruppo:</a:t>
            </a:r>
          </a:p>
          <a:p>
            <a:r>
              <a:rPr lang="it-IT" dirty="0"/>
              <a:t>Maffione Giuseppe</a:t>
            </a:r>
          </a:p>
          <a:p>
            <a:r>
              <a:rPr lang="it-IT" dirty="0" err="1"/>
              <a:t>Moschese</a:t>
            </a:r>
            <a:r>
              <a:rPr lang="it-IT" dirty="0"/>
              <a:t> Michele</a:t>
            </a:r>
          </a:p>
          <a:p>
            <a:r>
              <a:rPr lang="it-IT" dirty="0"/>
              <a:t>Vannella Angelo Michele</a:t>
            </a:r>
          </a:p>
        </p:txBody>
      </p:sp>
      <p:pic>
        <p:nvPicPr>
          <p:cNvPr id="46" name="Picture 3" descr="Motivo a linee esagonale su sfondo bianco">
            <a:extLst>
              <a:ext uri="{FF2B5EF4-FFF2-40B4-BE49-F238E27FC236}">
                <a16:creationId xmlns:a16="http://schemas.microsoft.com/office/drawing/2014/main" id="{69FD7DA7-7935-4730-A9C9-070EA32268D1}"/>
              </a:ext>
            </a:extLst>
          </p:cNvPr>
          <p:cNvPicPr>
            <a:picLocks noChangeAspect="1"/>
          </p:cNvPicPr>
          <p:nvPr/>
        </p:nvPicPr>
        <p:blipFill rotWithShape="1">
          <a:blip r:embed="rId2"/>
          <a:srcRect l="7405" r="3348"/>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946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632CA-A208-2245-8404-AE3DD3B5F335}"/>
              </a:ext>
            </a:extLst>
          </p:cNvPr>
          <p:cNvSpPr>
            <a:spLocks noGrp="1"/>
          </p:cNvSpPr>
          <p:nvPr>
            <p:ph type="title"/>
          </p:nvPr>
        </p:nvSpPr>
        <p:spPr/>
        <p:txBody>
          <a:bodyPr/>
          <a:lstStyle/>
          <a:p>
            <a:r>
              <a:rPr lang="it-IT" dirty="0"/>
              <a:t>KNN:ROC-Curve</a:t>
            </a:r>
          </a:p>
        </p:txBody>
      </p:sp>
      <p:sp>
        <p:nvSpPr>
          <p:cNvPr id="3" name="Segnaposto contenuto 2">
            <a:extLst>
              <a:ext uri="{FF2B5EF4-FFF2-40B4-BE49-F238E27FC236}">
                <a16:creationId xmlns:a16="http://schemas.microsoft.com/office/drawing/2014/main" id="{982C0683-8312-EE4D-B143-0CFCD860DF77}"/>
              </a:ext>
            </a:extLst>
          </p:cNvPr>
          <p:cNvSpPr>
            <a:spLocks noGrp="1"/>
          </p:cNvSpPr>
          <p:nvPr>
            <p:ph idx="1"/>
          </p:nvPr>
        </p:nvSpPr>
        <p:spPr/>
        <p:txBody>
          <a:bodyPr/>
          <a:lstStyle/>
          <a:p>
            <a:r>
              <a:rPr lang="it-IT" dirty="0"/>
              <a:t>La curva ROC, dell’ AUC, è una importante metrica di valutazione per il controllo delle prestazioni del modello di classificazione, La </a:t>
            </a:r>
            <a:r>
              <a:rPr lang="it-IT" b="1" dirty="0"/>
              <a:t>ROC</a:t>
            </a:r>
            <a:r>
              <a:rPr lang="it-IT" dirty="0"/>
              <a:t>, è una curva di probabilità mentre la </a:t>
            </a:r>
            <a:r>
              <a:rPr lang="it-IT" b="1" dirty="0"/>
              <a:t>AUC</a:t>
            </a:r>
            <a:r>
              <a:rPr lang="it-IT" dirty="0"/>
              <a:t>, rappresenta la misura della separabilità. Più è altro il valore della AUC, maggiore è il modello nel predire 0 come 0 e 1 come 1.</a:t>
            </a:r>
          </a:p>
          <a:p>
            <a:pPr lvl="2"/>
            <a:endParaRPr lang="it-IT" dirty="0"/>
          </a:p>
          <a:p>
            <a:pPr lvl="8"/>
            <a:r>
              <a:rPr lang="it-IT" dirty="0"/>
              <a:t>    		﻿AUC: 0.985</a:t>
            </a:r>
          </a:p>
        </p:txBody>
      </p:sp>
      <p:pic>
        <p:nvPicPr>
          <p:cNvPr id="5" name="Immagine 4">
            <a:extLst>
              <a:ext uri="{FF2B5EF4-FFF2-40B4-BE49-F238E27FC236}">
                <a16:creationId xmlns:a16="http://schemas.microsoft.com/office/drawing/2014/main" id="{37689B81-077C-0F4A-A47B-E0BA3F8132AA}"/>
              </a:ext>
            </a:extLst>
          </p:cNvPr>
          <p:cNvPicPr>
            <a:picLocks noChangeAspect="1"/>
          </p:cNvPicPr>
          <p:nvPr/>
        </p:nvPicPr>
        <p:blipFill>
          <a:blip r:embed="rId2"/>
          <a:stretch>
            <a:fillRect/>
          </a:stretch>
        </p:blipFill>
        <p:spPr>
          <a:xfrm>
            <a:off x="1080265" y="4030597"/>
            <a:ext cx="3882683" cy="2101452"/>
          </a:xfrm>
          <a:prstGeom prst="rect">
            <a:avLst/>
          </a:prstGeom>
        </p:spPr>
      </p:pic>
    </p:spTree>
    <p:extLst>
      <p:ext uri="{BB962C8B-B14F-4D97-AF65-F5344CB8AC3E}">
        <p14:creationId xmlns:p14="http://schemas.microsoft.com/office/powerpoint/2010/main" val="184191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6350B-AFDE-9B44-9F37-D9780AAD49B4}"/>
              </a:ext>
            </a:extLst>
          </p:cNvPr>
          <p:cNvSpPr>
            <a:spLocks noGrp="1"/>
          </p:cNvSpPr>
          <p:nvPr>
            <p:ph type="title"/>
          </p:nvPr>
        </p:nvSpPr>
        <p:spPr/>
        <p:txBody>
          <a:bodyPr/>
          <a:lstStyle/>
          <a:p>
            <a:r>
              <a:rPr lang="it-IT" dirty="0" err="1"/>
              <a:t>KNN:Precision-Recall</a:t>
            </a:r>
            <a:r>
              <a:rPr lang="it-IT" dirty="0"/>
              <a:t> Curve</a:t>
            </a:r>
          </a:p>
        </p:txBody>
      </p:sp>
      <p:sp>
        <p:nvSpPr>
          <p:cNvPr id="3" name="Segnaposto contenuto 2">
            <a:extLst>
              <a:ext uri="{FF2B5EF4-FFF2-40B4-BE49-F238E27FC236}">
                <a16:creationId xmlns:a16="http://schemas.microsoft.com/office/drawing/2014/main" id="{9032A607-C744-E546-90AF-5F656E1295EF}"/>
              </a:ext>
            </a:extLst>
          </p:cNvPr>
          <p:cNvSpPr>
            <a:spLocks noGrp="1"/>
          </p:cNvSpPr>
          <p:nvPr>
            <p:ph idx="1"/>
          </p:nvPr>
        </p:nvSpPr>
        <p:spPr/>
        <p:txBody>
          <a:bodyPr/>
          <a:lstStyle/>
          <a:p>
            <a:r>
              <a:rPr lang="it-IT" dirty="0"/>
              <a:t>Con l’ottimizzazione del </a:t>
            </a:r>
            <a:r>
              <a:rPr lang="it-IT" dirty="0" err="1"/>
              <a:t>dataset</a:t>
            </a:r>
            <a:r>
              <a:rPr lang="it-IT" dirty="0"/>
              <a:t>, si è notato un miglioramento della precisione con l’aumentare della </a:t>
            </a:r>
            <a:r>
              <a:rPr lang="it-IT" dirty="0" err="1"/>
              <a:t>recall</a:t>
            </a:r>
            <a:r>
              <a:rPr lang="it-IT" dirty="0"/>
              <a:t>. Questo ottimizzazione ha colpito positivamente anche l’</a:t>
            </a:r>
            <a:r>
              <a:rPr lang="it-IT" b="1" dirty="0" err="1"/>
              <a:t>average-precision</a:t>
            </a:r>
            <a:endParaRPr lang="it-IT" b="1" dirty="0"/>
          </a:p>
          <a:p>
            <a:pPr lvl="5"/>
            <a:endParaRPr lang="it-IT" b="1" dirty="0"/>
          </a:p>
          <a:p>
            <a:pPr lvl="8"/>
            <a:r>
              <a:rPr lang="it-IT" b="1" dirty="0"/>
              <a:t>   		</a:t>
            </a:r>
            <a:r>
              <a:rPr lang="it-IT" dirty="0" err="1"/>
              <a:t>Average</a:t>
            </a:r>
            <a:r>
              <a:rPr lang="it-IT" dirty="0"/>
              <a:t> Precision = ﻿0.945</a:t>
            </a:r>
          </a:p>
          <a:p>
            <a:pPr lvl="8"/>
            <a:r>
              <a:rPr lang="it-IT" dirty="0"/>
              <a:t> 		</a:t>
            </a:r>
            <a:r>
              <a:rPr lang="it-IT" dirty="0" err="1"/>
              <a:t>Accuracy</a:t>
            </a:r>
            <a:r>
              <a:rPr lang="it-IT" dirty="0"/>
              <a:t> = ﻿0.965</a:t>
            </a:r>
          </a:p>
        </p:txBody>
      </p:sp>
      <p:pic>
        <p:nvPicPr>
          <p:cNvPr id="5" name="Immagine 4">
            <a:extLst>
              <a:ext uri="{FF2B5EF4-FFF2-40B4-BE49-F238E27FC236}">
                <a16:creationId xmlns:a16="http://schemas.microsoft.com/office/drawing/2014/main" id="{16A521D6-23A1-2947-9575-52B96C19A933}"/>
              </a:ext>
            </a:extLst>
          </p:cNvPr>
          <p:cNvPicPr>
            <a:picLocks noChangeAspect="1"/>
          </p:cNvPicPr>
          <p:nvPr/>
        </p:nvPicPr>
        <p:blipFill>
          <a:blip r:embed="rId2"/>
          <a:stretch>
            <a:fillRect/>
          </a:stretch>
        </p:blipFill>
        <p:spPr>
          <a:xfrm>
            <a:off x="777800" y="3455657"/>
            <a:ext cx="4378094" cy="2938240"/>
          </a:xfrm>
          <a:prstGeom prst="rect">
            <a:avLst/>
          </a:prstGeom>
        </p:spPr>
      </p:pic>
    </p:spTree>
    <p:extLst>
      <p:ext uri="{BB962C8B-B14F-4D97-AF65-F5344CB8AC3E}">
        <p14:creationId xmlns:p14="http://schemas.microsoft.com/office/powerpoint/2010/main" val="7885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11DBF7-D7A8-7C4A-87E6-0447F3F4F16A}"/>
              </a:ext>
            </a:extLst>
          </p:cNvPr>
          <p:cNvSpPr>
            <a:spLocks noGrp="1"/>
          </p:cNvSpPr>
          <p:nvPr>
            <p:ph type="title"/>
          </p:nvPr>
        </p:nvSpPr>
        <p:spPr/>
        <p:txBody>
          <a:bodyPr/>
          <a:lstStyle/>
          <a:p>
            <a:r>
              <a:rPr lang="it-IT" dirty="0" err="1"/>
              <a:t>KNN:Cross</a:t>
            </a:r>
            <a:r>
              <a:rPr lang="it-IT" dirty="0"/>
              <a:t> </a:t>
            </a:r>
            <a:r>
              <a:rPr lang="it-IT" dirty="0" err="1"/>
              <a:t>Validation</a:t>
            </a:r>
            <a:endParaRPr lang="it-IT" dirty="0"/>
          </a:p>
        </p:txBody>
      </p:sp>
      <p:sp>
        <p:nvSpPr>
          <p:cNvPr id="3" name="Segnaposto contenuto 2">
            <a:extLst>
              <a:ext uri="{FF2B5EF4-FFF2-40B4-BE49-F238E27FC236}">
                <a16:creationId xmlns:a16="http://schemas.microsoft.com/office/drawing/2014/main" id="{E3E0F535-EAED-7842-AED5-91804F5D3B52}"/>
              </a:ext>
            </a:extLst>
          </p:cNvPr>
          <p:cNvSpPr>
            <a:spLocks noGrp="1"/>
          </p:cNvSpPr>
          <p:nvPr>
            <p:ph idx="1"/>
          </p:nvPr>
        </p:nvSpPr>
        <p:spPr/>
        <p:txBody>
          <a:bodyPr/>
          <a:lstStyle/>
          <a:p>
            <a:pPr marL="0" indent="0">
              <a:buNone/>
            </a:pPr>
            <a:r>
              <a:rPr lang="it-IT" dirty="0"/>
              <a:t>I risultati ottenuti con la </a:t>
            </a:r>
            <a:r>
              <a:rPr lang="it-IT" b="1" dirty="0"/>
              <a:t>cross </a:t>
            </a:r>
            <a:r>
              <a:rPr lang="it-IT" b="1" dirty="0" err="1"/>
              <a:t>validation</a:t>
            </a:r>
            <a:r>
              <a:rPr lang="it-IT" dirty="0"/>
              <a:t>, sul KNN, sono:</a:t>
            </a:r>
          </a:p>
          <a:p>
            <a:pPr marL="0" indent="0">
              <a:buNone/>
            </a:pPr>
            <a:r>
              <a:rPr lang="it-IT" dirty="0"/>
              <a:t>							</a:t>
            </a:r>
          </a:p>
          <a:p>
            <a:pPr marL="0" indent="0">
              <a:buNone/>
            </a:pPr>
            <a:r>
              <a:rPr lang="it-IT" sz="1400" dirty="0"/>
              <a:t>							﻿</a:t>
            </a:r>
            <a:r>
              <a:rPr lang="it-IT" sz="1400" dirty="0" err="1"/>
              <a:t>cv_scores</a:t>
            </a:r>
            <a:r>
              <a:rPr lang="it-IT" sz="1400" dirty="0"/>
              <a:t> mean:0.8960</a:t>
            </a:r>
          </a:p>
          <a:p>
            <a:pPr marL="0" indent="0">
              <a:buNone/>
            </a:pPr>
            <a:endParaRPr lang="it-IT" sz="1400" dirty="0"/>
          </a:p>
          <a:p>
            <a:pPr marL="0" indent="0">
              <a:buNone/>
            </a:pPr>
            <a:r>
              <a:rPr lang="it-IT" sz="1400" dirty="0"/>
              <a:t>							</a:t>
            </a:r>
            <a:r>
              <a:rPr lang="it-IT" sz="1400" dirty="0" err="1"/>
              <a:t>cv_score</a:t>
            </a:r>
            <a:r>
              <a:rPr lang="it-IT" sz="1400" dirty="0"/>
              <a:t> variance:0.0029</a:t>
            </a:r>
          </a:p>
          <a:p>
            <a:pPr marL="0" indent="0">
              <a:buNone/>
            </a:pPr>
            <a:endParaRPr lang="it-IT" sz="1400" dirty="0"/>
          </a:p>
          <a:p>
            <a:pPr marL="0" indent="0">
              <a:buNone/>
            </a:pPr>
            <a:r>
              <a:rPr lang="it-IT" sz="1400" dirty="0"/>
              <a:t>							</a:t>
            </a:r>
            <a:r>
              <a:rPr lang="it-IT" sz="1400" dirty="0" err="1"/>
              <a:t>cv_score</a:t>
            </a:r>
            <a:r>
              <a:rPr lang="it-IT" sz="1400" dirty="0"/>
              <a:t> </a:t>
            </a:r>
            <a:r>
              <a:rPr lang="it-IT" sz="1400" dirty="0" err="1"/>
              <a:t>dev</a:t>
            </a:r>
            <a:r>
              <a:rPr lang="it-IT" sz="1400" dirty="0"/>
              <a:t> standard:0.05468</a:t>
            </a:r>
          </a:p>
          <a:p>
            <a:pPr marL="0" indent="0">
              <a:buNone/>
            </a:pPr>
            <a:endParaRPr lang="it-IT" dirty="0"/>
          </a:p>
        </p:txBody>
      </p:sp>
      <p:pic>
        <p:nvPicPr>
          <p:cNvPr id="5" name="Immagine 4">
            <a:extLst>
              <a:ext uri="{FF2B5EF4-FFF2-40B4-BE49-F238E27FC236}">
                <a16:creationId xmlns:a16="http://schemas.microsoft.com/office/drawing/2014/main" id="{232883A9-5847-E54F-8D39-162B34501F86}"/>
              </a:ext>
            </a:extLst>
          </p:cNvPr>
          <p:cNvPicPr>
            <a:picLocks noChangeAspect="1"/>
          </p:cNvPicPr>
          <p:nvPr/>
        </p:nvPicPr>
        <p:blipFill>
          <a:blip r:embed="rId2"/>
          <a:stretch>
            <a:fillRect/>
          </a:stretch>
        </p:blipFill>
        <p:spPr>
          <a:xfrm>
            <a:off x="889860" y="2877749"/>
            <a:ext cx="5868321" cy="3026818"/>
          </a:xfrm>
          <a:prstGeom prst="rect">
            <a:avLst/>
          </a:prstGeom>
        </p:spPr>
      </p:pic>
    </p:spTree>
    <p:extLst>
      <p:ext uri="{BB962C8B-B14F-4D97-AF65-F5344CB8AC3E}">
        <p14:creationId xmlns:p14="http://schemas.microsoft.com/office/powerpoint/2010/main" val="351218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53B45-90A6-EC43-A443-0606EEA88CC5}"/>
              </a:ext>
            </a:extLst>
          </p:cNvPr>
          <p:cNvSpPr>
            <a:spLocks noGrp="1"/>
          </p:cNvSpPr>
          <p:nvPr>
            <p:ph type="title"/>
          </p:nvPr>
        </p:nvSpPr>
        <p:spPr/>
        <p:txBody>
          <a:bodyPr/>
          <a:lstStyle/>
          <a:p>
            <a:r>
              <a:rPr lang="it-IT" dirty="0"/>
              <a:t>Random </a:t>
            </a:r>
            <a:r>
              <a:rPr lang="it-IT" dirty="0" err="1"/>
              <a:t>Forest</a:t>
            </a:r>
            <a:endParaRPr lang="it-IT" dirty="0"/>
          </a:p>
        </p:txBody>
      </p:sp>
      <p:sp>
        <p:nvSpPr>
          <p:cNvPr id="3" name="Segnaposto contenuto 2">
            <a:extLst>
              <a:ext uri="{FF2B5EF4-FFF2-40B4-BE49-F238E27FC236}">
                <a16:creationId xmlns:a16="http://schemas.microsoft.com/office/drawing/2014/main" id="{D56B0D70-7765-5147-A852-6CD856C1A6ED}"/>
              </a:ext>
            </a:extLst>
          </p:cNvPr>
          <p:cNvSpPr>
            <a:spLocks noGrp="1"/>
          </p:cNvSpPr>
          <p:nvPr>
            <p:ph idx="1"/>
          </p:nvPr>
        </p:nvSpPr>
        <p:spPr/>
        <p:txBody>
          <a:bodyPr/>
          <a:lstStyle/>
          <a:p>
            <a:pPr marL="0" indent="0">
              <a:buNone/>
            </a:pPr>
            <a:r>
              <a:rPr lang="it-IT" dirty="0"/>
              <a:t>Il </a:t>
            </a:r>
            <a:r>
              <a:rPr lang="it-IT" b="1" dirty="0"/>
              <a:t>random </a:t>
            </a:r>
            <a:r>
              <a:rPr lang="it-IT" b="1" dirty="0" err="1"/>
              <a:t>forest</a:t>
            </a:r>
            <a:r>
              <a:rPr lang="it-IT" dirty="0"/>
              <a:t>, è un modello composto, ovvero è costruito da molti alberi di decisione, ogni albero fornisce una predizione. Tutte le predizione dei diversi alberi vengo poi combinate tra loro, ottenendo una previsione complessiva della foresta per un dato esempio.		</a:t>
            </a:r>
          </a:p>
          <a:p>
            <a:pPr marL="0" indent="0">
              <a:buNone/>
            </a:pPr>
            <a:r>
              <a:rPr lang="it-IT" dirty="0"/>
              <a:t>					La predizione di ogni albero è ottenuta:</a:t>
            </a:r>
          </a:p>
          <a:p>
            <a:pPr lvl="8"/>
            <a:r>
              <a:rPr lang="it-IT" dirty="0"/>
              <a:t>Tramite la media delle predizioni di ogni albero per esempio</a:t>
            </a:r>
          </a:p>
          <a:p>
            <a:pPr lvl="8"/>
            <a:r>
              <a:rPr lang="it-IT" dirty="0"/>
              <a:t>Tramite un meccanismo di votazione, in cui gli alberi votano la propria classificazione più probabile (ex con più voti verrà scelto per la predizione finale)						</a:t>
            </a:r>
          </a:p>
        </p:txBody>
      </p:sp>
      <p:pic>
        <p:nvPicPr>
          <p:cNvPr id="4" name="Immagine 3">
            <a:extLst>
              <a:ext uri="{FF2B5EF4-FFF2-40B4-BE49-F238E27FC236}">
                <a16:creationId xmlns:a16="http://schemas.microsoft.com/office/drawing/2014/main" id="{CA32239F-A34F-5343-A998-29451FA7E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79" y="4122349"/>
            <a:ext cx="3653564" cy="2113526"/>
          </a:xfrm>
          <a:prstGeom prst="rect">
            <a:avLst/>
          </a:prstGeom>
        </p:spPr>
      </p:pic>
    </p:spTree>
    <p:extLst>
      <p:ext uri="{BB962C8B-B14F-4D97-AF65-F5344CB8AC3E}">
        <p14:creationId xmlns:p14="http://schemas.microsoft.com/office/powerpoint/2010/main" val="24791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CA5854-3DC7-494A-BD47-18798D135839}"/>
              </a:ext>
            </a:extLst>
          </p:cNvPr>
          <p:cNvSpPr>
            <a:spLocks noGrp="1"/>
          </p:cNvSpPr>
          <p:nvPr>
            <p:ph type="title"/>
          </p:nvPr>
        </p:nvSpPr>
        <p:spPr/>
        <p:txBody>
          <a:bodyPr/>
          <a:lstStyle/>
          <a:p>
            <a:r>
              <a:rPr lang="it-IT" dirty="0"/>
              <a:t>Random </a:t>
            </a:r>
            <a:r>
              <a:rPr lang="it-IT" dirty="0" err="1"/>
              <a:t>Forest</a:t>
            </a:r>
            <a:r>
              <a:rPr lang="it-IT" dirty="0"/>
              <a:t>: Grafici</a:t>
            </a:r>
          </a:p>
        </p:txBody>
      </p:sp>
      <p:sp>
        <p:nvSpPr>
          <p:cNvPr id="3" name="Segnaposto contenuto 2">
            <a:extLst>
              <a:ext uri="{FF2B5EF4-FFF2-40B4-BE49-F238E27FC236}">
                <a16:creationId xmlns:a16="http://schemas.microsoft.com/office/drawing/2014/main" id="{62D4F0E2-7890-B141-97D7-7D1A19509BD0}"/>
              </a:ext>
            </a:extLst>
          </p:cNvPr>
          <p:cNvSpPr>
            <a:spLocks noGrp="1"/>
          </p:cNvSpPr>
          <p:nvPr>
            <p:ph idx="1"/>
          </p:nvPr>
        </p:nvSpPr>
        <p:spPr/>
        <p:txBody>
          <a:bodyPr>
            <a:normAutofit fontScale="70000" lnSpcReduction="20000"/>
          </a:bodyPr>
          <a:lstStyle/>
          <a:p>
            <a:pPr marL="0" indent="0">
              <a:buNone/>
            </a:pPr>
            <a:r>
              <a:rPr lang="it-IT" dirty="0"/>
              <a:t>I grafici risultati dall’esecuzione del </a:t>
            </a:r>
            <a:r>
              <a:rPr lang="it-IT" b="1" dirty="0"/>
              <a:t>random </a:t>
            </a:r>
            <a:r>
              <a:rPr lang="it-IT" b="1" dirty="0" err="1"/>
              <a:t>forest</a:t>
            </a:r>
            <a:r>
              <a:rPr lang="it-IT" dirty="0"/>
              <a:t> sono:</a:t>
            </a:r>
          </a:p>
          <a:p>
            <a:pPr marL="0" indent="0">
              <a:buNone/>
            </a:pPr>
            <a:endParaRPr lang="it-IT" dirty="0"/>
          </a:p>
          <a:p>
            <a:pPr marL="0" indent="0">
              <a:buNone/>
            </a:pPr>
            <a:r>
              <a:rPr lang="it-IT" dirty="0"/>
              <a:t>﻿							</a:t>
            </a:r>
            <a:r>
              <a:rPr lang="it-IT" dirty="0" err="1"/>
              <a:t>Clasification</a:t>
            </a:r>
            <a:r>
              <a:rPr lang="it-IT" dirty="0"/>
              <a:t> report:</a:t>
            </a:r>
          </a:p>
          <a:p>
            <a:pPr marL="0" indent="0">
              <a:buNone/>
            </a:pPr>
            <a:r>
              <a:rPr lang="it-IT" dirty="0"/>
              <a:t>               							</a:t>
            </a:r>
            <a:r>
              <a:rPr lang="it-IT" dirty="0" err="1"/>
              <a:t>precision</a:t>
            </a:r>
            <a:r>
              <a:rPr lang="it-IT" dirty="0"/>
              <a:t>    </a:t>
            </a:r>
            <a:r>
              <a:rPr lang="it-IT" dirty="0" err="1"/>
              <a:t>recall</a:t>
            </a:r>
            <a:r>
              <a:rPr lang="it-IT" dirty="0"/>
              <a:t>  f1-score   </a:t>
            </a:r>
            <a:r>
              <a:rPr lang="it-IT" dirty="0" err="1"/>
              <a:t>support</a:t>
            </a:r>
            <a:endParaRPr lang="it-IT" dirty="0"/>
          </a:p>
          <a:p>
            <a:pPr marL="0" indent="0">
              <a:buNone/>
            </a:pPr>
            <a:endParaRPr lang="it-IT" dirty="0"/>
          </a:p>
          <a:p>
            <a:pPr marL="0" indent="0">
              <a:buNone/>
            </a:pPr>
            <a:r>
              <a:rPr lang="it-IT" dirty="0"/>
              <a:t>        							0       0.99      0.99      0.99       194</a:t>
            </a:r>
          </a:p>
          <a:p>
            <a:pPr marL="0" indent="0">
              <a:buNone/>
            </a:pPr>
            <a:r>
              <a:rPr lang="it-IT" dirty="0"/>
              <a:t>           							1       0.99      0.99      0.99       179</a:t>
            </a:r>
          </a:p>
          <a:p>
            <a:pPr marL="0" indent="0">
              <a:buNone/>
            </a:pPr>
            <a:endParaRPr lang="it-IT" dirty="0"/>
          </a:p>
          <a:p>
            <a:pPr marL="0" indent="0">
              <a:buNone/>
            </a:pPr>
            <a:r>
              <a:rPr lang="it-IT" dirty="0"/>
              <a:t>    							</a:t>
            </a:r>
            <a:r>
              <a:rPr lang="it-IT" dirty="0" err="1"/>
              <a:t>accuracy</a:t>
            </a:r>
            <a:r>
              <a:rPr lang="it-IT" dirty="0"/>
              <a:t>                           0.99       373</a:t>
            </a:r>
          </a:p>
          <a:p>
            <a:pPr marL="0" indent="0">
              <a:buNone/>
            </a:pPr>
            <a:r>
              <a:rPr lang="it-IT" dirty="0"/>
              <a:t>   							macro </a:t>
            </a:r>
            <a:r>
              <a:rPr lang="it-IT" dirty="0" err="1"/>
              <a:t>avg</a:t>
            </a:r>
            <a:r>
              <a:rPr lang="it-IT" dirty="0"/>
              <a:t>       0.99      0.99      0.99       373</a:t>
            </a:r>
          </a:p>
          <a:p>
            <a:pPr marL="0" indent="0">
              <a:buNone/>
            </a:pPr>
            <a:r>
              <a:rPr lang="it-IT" dirty="0"/>
              <a:t>							</a:t>
            </a:r>
            <a:r>
              <a:rPr lang="it-IT" dirty="0" err="1"/>
              <a:t>weighted</a:t>
            </a:r>
            <a:r>
              <a:rPr lang="it-IT" dirty="0"/>
              <a:t> </a:t>
            </a:r>
            <a:r>
              <a:rPr lang="it-IT" dirty="0" err="1"/>
              <a:t>avg</a:t>
            </a:r>
            <a:r>
              <a:rPr lang="it-IT" dirty="0"/>
              <a:t>       0.99      0.99      0.99       373</a:t>
            </a:r>
          </a:p>
          <a:p>
            <a:pPr marL="0" indent="0">
              <a:buNone/>
            </a:pPr>
            <a:endParaRPr lang="it-IT" dirty="0"/>
          </a:p>
        </p:txBody>
      </p:sp>
      <p:pic>
        <p:nvPicPr>
          <p:cNvPr id="5" name="Immagine 4">
            <a:extLst>
              <a:ext uri="{FF2B5EF4-FFF2-40B4-BE49-F238E27FC236}">
                <a16:creationId xmlns:a16="http://schemas.microsoft.com/office/drawing/2014/main" id="{D4CCF2BC-3D94-C94D-8ADE-D42001753F5D}"/>
              </a:ext>
            </a:extLst>
          </p:cNvPr>
          <p:cNvPicPr>
            <a:picLocks noChangeAspect="1"/>
          </p:cNvPicPr>
          <p:nvPr/>
        </p:nvPicPr>
        <p:blipFill>
          <a:blip r:embed="rId2"/>
          <a:stretch>
            <a:fillRect/>
          </a:stretch>
        </p:blipFill>
        <p:spPr>
          <a:xfrm>
            <a:off x="1038949" y="2863664"/>
            <a:ext cx="4381531" cy="3268385"/>
          </a:xfrm>
          <a:prstGeom prst="rect">
            <a:avLst/>
          </a:prstGeom>
        </p:spPr>
      </p:pic>
    </p:spTree>
    <p:extLst>
      <p:ext uri="{BB962C8B-B14F-4D97-AF65-F5344CB8AC3E}">
        <p14:creationId xmlns:p14="http://schemas.microsoft.com/office/powerpoint/2010/main" val="345535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540ED7-484A-5A4B-9BAA-ED5BE7DCA708}"/>
              </a:ext>
            </a:extLst>
          </p:cNvPr>
          <p:cNvSpPr>
            <a:spLocks noGrp="1"/>
          </p:cNvSpPr>
          <p:nvPr>
            <p:ph type="title"/>
          </p:nvPr>
        </p:nvSpPr>
        <p:spPr/>
        <p:txBody>
          <a:bodyPr/>
          <a:lstStyle/>
          <a:p>
            <a:r>
              <a:rPr lang="it-IT" dirty="0"/>
              <a:t>Random </a:t>
            </a:r>
            <a:r>
              <a:rPr lang="it-IT" dirty="0" err="1"/>
              <a:t>Forest:Precision-Recall</a:t>
            </a:r>
            <a:r>
              <a:rPr lang="it-IT" dirty="0"/>
              <a:t> Curve</a:t>
            </a:r>
          </a:p>
        </p:txBody>
      </p:sp>
      <p:sp>
        <p:nvSpPr>
          <p:cNvPr id="3" name="Segnaposto contenuto 2">
            <a:extLst>
              <a:ext uri="{FF2B5EF4-FFF2-40B4-BE49-F238E27FC236}">
                <a16:creationId xmlns:a16="http://schemas.microsoft.com/office/drawing/2014/main" id="{F8A2EDC5-189B-9849-ADBE-90F077C65D6B}"/>
              </a:ext>
            </a:extLst>
          </p:cNvPr>
          <p:cNvSpPr>
            <a:spLocks noGrp="1"/>
          </p:cNvSpPr>
          <p:nvPr>
            <p:ph idx="1"/>
          </p:nvPr>
        </p:nvSpPr>
        <p:spPr/>
        <p:txBody>
          <a:bodyPr/>
          <a:lstStyle/>
          <a:p>
            <a:pPr marL="0" indent="0">
              <a:buNone/>
            </a:pPr>
            <a:endParaRPr lang="it-IT" dirty="0"/>
          </a:p>
          <a:p>
            <a:pPr marL="0" indent="0">
              <a:buNone/>
            </a:pPr>
            <a:endParaRPr lang="it-IT" dirty="0"/>
          </a:p>
          <a:p>
            <a:pPr marL="0" indent="0">
              <a:buNone/>
            </a:pPr>
            <a:endParaRPr lang="it-IT" dirty="0"/>
          </a:p>
          <a:p>
            <a:pPr marL="0" indent="0">
              <a:buNone/>
            </a:pPr>
            <a:r>
              <a:rPr lang="it-IT" dirty="0"/>
              <a:t>\\\\\\\							AP = 0.99</a:t>
            </a:r>
          </a:p>
          <a:p>
            <a:pPr marL="0" indent="0">
              <a:buNone/>
            </a:pPr>
            <a:r>
              <a:rPr lang="it-IT" dirty="0"/>
              <a:t>							</a:t>
            </a:r>
            <a:r>
              <a:rPr lang="it-IT" dirty="0" err="1"/>
              <a:t>Accuracy</a:t>
            </a:r>
            <a:r>
              <a:rPr lang="it-IT" dirty="0"/>
              <a:t> = 0.999998</a:t>
            </a:r>
          </a:p>
        </p:txBody>
      </p:sp>
      <p:pic>
        <p:nvPicPr>
          <p:cNvPr id="5" name="Immagine 4">
            <a:extLst>
              <a:ext uri="{FF2B5EF4-FFF2-40B4-BE49-F238E27FC236}">
                <a16:creationId xmlns:a16="http://schemas.microsoft.com/office/drawing/2014/main" id="{5F0812C4-14C9-E84A-AC79-EA322FBD9D83}"/>
              </a:ext>
            </a:extLst>
          </p:cNvPr>
          <p:cNvPicPr>
            <a:picLocks noChangeAspect="1"/>
          </p:cNvPicPr>
          <p:nvPr/>
        </p:nvPicPr>
        <p:blipFill>
          <a:blip r:embed="rId2"/>
          <a:stretch>
            <a:fillRect/>
          </a:stretch>
        </p:blipFill>
        <p:spPr>
          <a:xfrm>
            <a:off x="691079" y="2825138"/>
            <a:ext cx="5016500" cy="3543300"/>
          </a:xfrm>
          <a:prstGeom prst="rect">
            <a:avLst/>
          </a:prstGeom>
        </p:spPr>
      </p:pic>
    </p:spTree>
    <p:extLst>
      <p:ext uri="{BB962C8B-B14F-4D97-AF65-F5344CB8AC3E}">
        <p14:creationId xmlns:p14="http://schemas.microsoft.com/office/powerpoint/2010/main" val="392414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C54E5-13F8-C548-A9C1-2B2E266EDDD0}"/>
              </a:ext>
            </a:extLst>
          </p:cNvPr>
          <p:cNvSpPr>
            <a:spLocks noGrp="1"/>
          </p:cNvSpPr>
          <p:nvPr>
            <p:ph type="title"/>
          </p:nvPr>
        </p:nvSpPr>
        <p:spPr/>
        <p:txBody>
          <a:bodyPr/>
          <a:lstStyle/>
          <a:p>
            <a:r>
              <a:rPr lang="it-IT" dirty="0"/>
              <a:t>Random </a:t>
            </a:r>
            <a:r>
              <a:rPr lang="it-IT" dirty="0" err="1"/>
              <a:t>Forest:ROC-Curve</a:t>
            </a:r>
            <a:endParaRPr lang="it-IT" dirty="0"/>
          </a:p>
        </p:txBody>
      </p:sp>
      <p:sp>
        <p:nvSpPr>
          <p:cNvPr id="3" name="Segnaposto contenuto 2">
            <a:extLst>
              <a:ext uri="{FF2B5EF4-FFF2-40B4-BE49-F238E27FC236}">
                <a16:creationId xmlns:a16="http://schemas.microsoft.com/office/drawing/2014/main" id="{399AA070-C708-034C-A604-4DA9F979CCB3}"/>
              </a:ext>
            </a:extLst>
          </p:cNvPr>
          <p:cNvSpPr>
            <a:spLocks noGrp="1"/>
          </p:cNvSpPr>
          <p:nvPr>
            <p:ph idx="1"/>
          </p:nvPr>
        </p:nvSpPr>
        <p:spPr/>
        <p:txBody>
          <a:bodyPr/>
          <a:lstStyle/>
          <a:p>
            <a:pPr marL="0" indent="0">
              <a:buNone/>
            </a:pPr>
            <a:r>
              <a:rPr lang="it-IT" dirty="0"/>
              <a:t>Il </a:t>
            </a:r>
            <a:r>
              <a:rPr lang="it-IT" b="1" dirty="0"/>
              <a:t>random </a:t>
            </a:r>
            <a:r>
              <a:rPr lang="it-IT" b="1" dirty="0" err="1"/>
              <a:t>forest</a:t>
            </a:r>
            <a:r>
              <a:rPr lang="it-IT" dirty="0"/>
              <a:t>, come evidente dai dati </a:t>
            </a:r>
            <a:r>
              <a:rPr lang="it-IT" dirty="0" err="1"/>
              <a:t>sottoriportati</a:t>
            </a:r>
            <a:r>
              <a:rPr lang="it-IT" dirty="0"/>
              <a:t> riesce a differenziare in maniera ottima le due classi</a:t>
            </a:r>
          </a:p>
          <a:p>
            <a:pPr marL="0" indent="0">
              <a:buNone/>
            </a:pPr>
            <a:endParaRPr lang="it-IT" dirty="0"/>
          </a:p>
          <a:p>
            <a:pPr marL="0" indent="0">
              <a:buNone/>
            </a:pPr>
            <a:r>
              <a:rPr lang="it-IT" dirty="0"/>
              <a:t>							﻿AUC: 0.9999</a:t>
            </a:r>
          </a:p>
        </p:txBody>
      </p:sp>
      <p:pic>
        <p:nvPicPr>
          <p:cNvPr id="5" name="Immagine 4">
            <a:extLst>
              <a:ext uri="{FF2B5EF4-FFF2-40B4-BE49-F238E27FC236}">
                <a16:creationId xmlns:a16="http://schemas.microsoft.com/office/drawing/2014/main" id="{886AC6BE-3927-7A4C-9086-9DE327AC2360}"/>
              </a:ext>
            </a:extLst>
          </p:cNvPr>
          <p:cNvPicPr>
            <a:picLocks noChangeAspect="1"/>
          </p:cNvPicPr>
          <p:nvPr/>
        </p:nvPicPr>
        <p:blipFill>
          <a:blip r:embed="rId2"/>
          <a:stretch>
            <a:fillRect/>
          </a:stretch>
        </p:blipFill>
        <p:spPr>
          <a:xfrm>
            <a:off x="691079" y="3242345"/>
            <a:ext cx="5347900" cy="2894482"/>
          </a:xfrm>
          <a:prstGeom prst="rect">
            <a:avLst/>
          </a:prstGeom>
        </p:spPr>
      </p:pic>
    </p:spTree>
    <p:extLst>
      <p:ext uri="{BB962C8B-B14F-4D97-AF65-F5344CB8AC3E}">
        <p14:creationId xmlns:p14="http://schemas.microsoft.com/office/powerpoint/2010/main" val="417849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60D5E5-DA80-3942-A1C6-0CFBB0B9ACF8}"/>
              </a:ext>
            </a:extLst>
          </p:cNvPr>
          <p:cNvSpPr>
            <a:spLocks noGrp="1"/>
          </p:cNvSpPr>
          <p:nvPr>
            <p:ph type="title"/>
          </p:nvPr>
        </p:nvSpPr>
        <p:spPr/>
        <p:txBody>
          <a:bodyPr/>
          <a:lstStyle/>
          <a:p>
            <a:r>
              <a:rPr lang="it-IT" dirty="0"/>
              <a:t>Random </a:t>
            </a:r>
            <a:r>
              <a:rPr lang="it-IT" dirty="0" err="1"/>
              <a:t>Forest:Cross</a:t>
            </a:r>
            <a:r>
              <a:rPr lang="it-IT" dirty="0"/>
              <a:t> </a:t>
            </a:r>
            <a:r>
              <a:rPr lang="it-IT" dirty="0" err="1"/>
              <a:t>Validation</a:t>
            </a:r>
            <a:endParaRPr lang="it-IT" dirty="0"/>
          </a:p>
        </p:txBody>
      </p:sp>
      <p:pic>
        <p:nvPicPr>
          <p:cNvPr id="5" name="Segnaposto contenuto 4">
            <a:extLst>
              <a:ext uri="{FF2B5EF4-FFF2-40B4-BE49-F238E27FC236}">
                <a16:creationId xmlns:a16="http://schemas.microsoft.com/office/drawing/2014/main" id="{16682FC1-6457-CE47-A5AE-27DE1094F0EF}"/>
              </a:ext>
            </a:extLst>
          </p:cNvPr>
          <p:cNvPicPr>
            <a:picLocks noGrp="1" noChangeAspect="1"/>
          </p:cNvPicPr>
          <p:nvPr>
            <p:ph idx="1"/>
          </p:nvPr>
        </p:nvPicPr>
        <p:blipFill>
          <a:blip r:embed="rId2"/>
          <a:stretch>
            <a:fillRect/>
          </a:stretch>
        </p:blipFill>
        <p:spPr>
          <a:xfrm>
            <a:off x="691079" y="2510410"/>
            <a:ext cx="5885206" cy="2988343"/>
          </a:xfrm>
        </p:spPr>
      </p:pic>
      <p:sp>
        <p:nvSpPr>
          <p:cNvPr id="8" name="CasellaDiTesto 7">
            <a:extLst>
              <a:ext uri="{FF2B5EF4-FFF2-40B4-BE49-F238E27FC236}">
                <a16:creationId xmlns:a16="http://schemas.microsoft.com/office/drawing/2014/main" id="{247F1EEA-C93E-3142-ACA5-D862BC4856B3}"/>
              </a:ext>
            </a:extLst>
          </p:cNvPr>
          <p:cNvSpPr txBox="1"/>
          <p:nvPr/>
        </p:nvSpPr>
        <p:spPr>
          <a:xfrm>
            <a:off x="6576285" y="3128256"/>
            <a:ext cx="6119870" cy="1477328"/>
          </a:xfrm>
          <a:prstGeom prst="rect">
            <a:avLst/>
          </a:prstGeom>
          <a:noFill/>
        </p:spPr>
        <p:txBody>
          <a:bodyPr wrap="square">
            <a:spAutoFit/>
          </a:bodyPr>
          <a:lstStyle/>
          <a:p>
            <a:r>
              <a:rPr lang="it-IT" dirty="0"/>
              <a:t>﻿</a:t>
            </a:r>
            <a:r>
              <a:rPr lang="it-IT" dirty="0" err="1"/>
              <a:t>cv_scores</a:t>
            </a:r>
            <a:r>
              <a:rPr lang="it-IT" dirty="0"/>
              <a:t> mean:0.9911549423500453</a:t>
            </a:r>
          </a:p>
          <a:p>
            <a:endParaRPr lang="it-IT" dirty="0"/>
          </a:p>
          <a:p>
            <a:r>
              <a:rPr lang="it-IT" dirty="0" err="1"/>
              <a:t>cv_score</a:t>
            </a:r>
            <a:r>
              <a:rPr lang="it-IT" dirty="0"/>
              <a:t> variance:6.0706994739654e-05</a:t>
            </a:r>
          </a:p>
          <a:p>
            <a:endParaRPr lang="it-IT" dirty="0"/>
          </a:p>
          <a:p>
            <a:r>
              <a:rPr lang="it-IT" dirty="0" err="1"/>
              <a:t>cv_score</a:t>
            </a:r>
            <a:r>
              <a:rPr lang="it-IT" dirty="0"/>
              <a:t> </a:t>
            </a:r>
            <a:r>
              <a:rPr lang="it-IT" dirty="0" err="1"/>
              <a:t>dev</a:t>
            </a:r>
            <a:r>
              <a:rPr lang="it-IT" dirty="0"/>
              <a:t> standard:0.007791469356909132</a:t>
            </a:r>
          </a:p>
        </p:txBody>
      </p:sp>
    </p:spTree>
    <p:extLst>
      <p:ext uri="{BB962C8B-B14F-4D97-AF65-F5344CB8AC3E}">
        <p14:creationId xmlns:p14="http://schemas.microsoft.com/office/powerpoint/2010/main" val="50533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3DC2CC-B3BE-A540-A496-A7031DE37121}"/>
              </a:ext>
            </a:extLst>
          </p:cNvPr>
          <p:cNvSpPr>
            <a:spLocks noGrp="1"/>
          </p:cNvSpPr>
          <p:nvPr>
            <p:ph type="title"/>
          </p:nvPr>
        </p:nvSpPr>
        <p:spPr/>
        <p:txBody>
          <a:bodyPr/>
          <a:lstStyle/>
          <a:p>
            <a:r>
              <a:rPr lang="it-IT" dirty="0" err="1"/>
              <a:t>Support</a:t>
            </a:r>
            <a:r>
              <a:rPr lang="it-IT" dirty="0"/>
              <a:t> </a:t>
            </a:r>
            <a:r>
              <a:rPr lang="it-IT" dirty="0" err="1"/>
              <a:t>Vector</a:t>
            </a:r>
            <a:r>
              <a:rPr lang="it-IT" dirty="0"/>
              <a:t> </a:t>
            </a:r>
            <a:r>
              <a:rPr lang="it-IT" dirty="0" err="1"/>
              <a:t>Machines</a:t>
            </a:r>
            <a:endParaRPr lang="it-IT" dirty="0"/>
          </a:p>
        </p:txBody>
      </p:sp>
      <p:sp>
        <p:nvSpPr>
          <p:cNvPr id="3" name="Segnaposto contenuto 2">
            <a:extLst>
              <a:ext uri="{FF2B5EF4-FFF2-40B4-BE49-F238E27FC236}">
                <a16:creationId xmlns:a16="http://schemas.microsoft.com/office/drawing/2014/main" id="{DA75E2E2-3EBB-244B-8247-F192E3B7D307}"/>
              </a:ext>
            </a:extLst>
          </p:cNvPr>
          <p:cNvSpPr>
            <a:spLocks noGrp="1"/>
          </p:cNvSpPr>
          <p:nvPr>
            <p:ph idx="1"/>
          </p:nvPr>
        </p:nvSpPr>
        <p:spPr/>
        <p:txBody>
          <a:bodyPr/>
          <a:lstStyle/>
          <a:p>
            <a:pPr marL="0" indent="0">
              <a:buNone/>
            </a:pPr>
            <a:r>
              <a:rPr lang="it-IT" b="1" dirty="0"/>
              <a:t>SVM</a:t>
            </a:r>
            <a:r>
              <a:rPr lang="it-IT" dirty="0"/>
              <a:t>, rappresenta gli esempi come punti nello spazio, essi sono mappati in modo tale che gli esempi appartenenti alle diverse categorie, esse sono separate da uno spazio il quanto più ampio.</a:t>
            </a:r>
          </a:p>
          <a:p>
            <a:pPr marL="0" indent="0">
              <a:buNone/>
            </a:pPr>
            <a:r>
              <a:rPr lang="it-IT" dirty="0"/>
              <a:t>I nuovi esempi sono mappati nello «spazio bianco»</a:t>
            </a:r>
          </a:p>
          <a:p>
            <a:pPr marL="0" indent="0">
              <a:buNone/>
            </a:pPr>
            <a:r>
              <a:rPr lang="it-IT" dirty="0"/>
              <a:t>e la predizione della categoria viene fatta sulla</a:t>
            </a:r>
          </a:p>
          <a:p>
            <a:pPr marL="0" indent="0">
              <a:buNone/>
            </a:pPr>
            <a:r>
              <a:rPr lang="it-IT" dirty="0"/>
              <a:t>base del lato in cui il dato da predire ricade</a:t>
            </a:r>
          </a:p>
        </p:txBody>
      </p:sp>
      <p:pic>
        <p:nvPicPr>
          <p:cNvPr id="4" name="Immagine 3">
            <a:extLst>
              <a:ext uri="{FF2B5EF4-FFF2-40B4-BE49-F238E27FC236}">
                <a16:creationId xmlns:a16="http://schemas.microsoft.com/office/drawing/2014/main" id="{8D65BDFC-FE75-D547-9CF3-DA0265ED1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16" y="3291531"/>
            <a:ext cx="2585003" cy="2784753"/>
          </a:xfrm>
          <a:prstGeom prst="rect">
            <a:avLst/>
          </a:prstGeom>
        </p:spPr>
      </p:pic>
    </p:spTree>
    <p:extLst>
      <p:ext uri="{BB962C8B-B14F-4D97-AF65-F5344CB8AC3E}">
        <p14:creationId xmlns:p14="http://schemas.microsoft.com/office/powerpoint/2010/main" val="411803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518A3-22BE-DC44-AED5-A8E6B6DA55ED}"/>
              </a:ext>
            </a:extLst>
          </p:cNvPr>
          <p:cNvSpPr>
            <a:spLocks noGrp="1"/>
          </p:cNvSpPr>
          <p:nvPr>
            <p:ph type="title"/>
          </p:nvPr>
        </p:nvSpPr>
        <p:spPr/>
        <p:txBody>
          <a:bodyPr/>
          <a:lstStyle/>
          <a:p>
            <a:r>
              <a:rPr lang="it-IT" dirty="0" err="1"/>
              <a:t>Support</a:t>
            </a:r>
            <a:r>
              <a:rPr lang="it-IT" dirty="0"/>
              <a:t> </a:t>
            </a:r>
            <a:r>
              <a:rPr lang="it-IT" dirty="0" err="1"/>
              <a:t>Vector</a:t>
            </a:r>
            <a:r>
              <a:rPr lang="it-IT" dirty="0"/>
              <a:t> </a:t>
            </a:r>
            <a:r>
              <a:rPr lang="it-IT" dirty="0" err="1"/>
              <a:t>Machines</a:t>
            </a:r>
            <a:r>
              <a:rPr lang="it-IT" dirty="0"/>
              <a:t>: Grafici Prodotti</a:t>
            </a:r>
          </a:p>
        </p:txBody>
      </p:sp>
      <p:pic>
        <p:nvPicPr>
          <p:cNvPr id="5" name="Segnaposto contenuto 4">
            <a:extLst>
              <a:ext uri="{FF2B5EF4-FFF2-40B4-BE49-F238E27FC236}">
                <a16:creationId xmlns:a16="http://schemas.microsoft.com/office/drawing/2014/main" id="{17769158-A59A-9A46-AC36-5F25713C91D0}"/>
              </a:ext>
            </a:extLst>
          </p:cNvPr>
          <p:cNvPicPr>
            <a:picLocks noGrp="1" noChangeAspect="1"/>
          </p:cNvPicPr>
          <p:nvPr>
            <p:ph idx="1"/>
          </p:nvPr>
        </p:nvPicPr>
        <p:blipFill>
          <a:blip r:embed="rId2"/>
          <a:stretch>
            <a:fillRect/>
          </a:stretch>
        </p:blipFill>
        <p:spPr>
          <a:xfrm>
            <a:off x="691079" y="2568111"/>
            <a:ext cx="4777742" cy="3563938"/>
          </a:xfrm>
        </p:spPr>
      </p:pic>
      <p:sp>
        <p:nvSpPr>
          <p:cNvPr id="7" name="CasellaDiTesto 6">
            <a:extLst>
              <a:ext uri="{FF2B5EF4-FFF2-40B4-BE49-F238E27FC236}">
                <a16:creationId xmlns:a16="http://schemas.microsoft.com/office/drawing/2014/main" id="{881FFD13-954A-424C-B5E9-AB101F7FA3B6}"/>
              </a:ext>
            </a:extLst>
          </p:cNvPr>
          <p:cNvSpPr txBox="1"/>
          <p:nvPr/>
        </p:nvSpPr>
        <p:spPr>
          <a:xfrm>
            <a:off x="5957371" y="2838664"/>
            <a:ext cx="6119870" cy="2585323"/>
          </a:xfrm>
          <a:prstGeom prst="rect">
            <a:avLst/>
          </a:prstGeom>
          <a:noFill/>
        </p:spPr>
        <p:txBody>
          <a:bodyPr wrap="square">
            <a:spAutoFit/>
          </a:bodyPr>
          <a:lstStyle/>
          <a:p>
            <a:r>
              <a:rPr lang="it-IT" dirty="0"/>
              <a:t>﻿</a:t>
            </a:r>
            <a:r>
              <a:rPr lang="it-IT" dirty="0" err="1"/>
              <a:t>Clasification</a:t>
            </a:r>
            <a:r>
              <a:rPr lang="it-IT" dirty="0"/>
              <a:t> report:</a:t>
            </a:r>
          </a:p>
          <a:p>
            <a:r>
              <a:rPr lang="it-IT" dirty="0" err="1"/>
              <a:t>precision</a:t>
            </a:r>
            <a:r>
              <a:rPr lang="it-IT" dirty="0"/>
              <a:t>    </a:t>
            </a:r>
            <a:r>
              <a:rPr lang="it-IT" dirty="0" err="1"/>
              <a:t>recall</a:t>
            </a:r>
            <a:r>
              <a:rPr lang="it-IT" dirty="0"/>
              <a:t>  f1-score   </a:t>
            </a:r>
            <a:r>
              <a:rPr lang="it-IT" dirty="0" err="1"/>
              <a:t>support</a:t>
            </a:r>
            <a:endParaRPr lang="it-IT" dirty="0"/>
          </a:p>
          <a:p>
            <a:endParaRPr lang="it-IT" dirty="0"/>
          </a:p>
          <a:p>
            <a:r>
              <a:rPr lang="it-IT" dirty="0"/>
              <a:t>0       0.58      1.00      0.73       157</a:t>
            </a:r>
          </a:p>
          <a:p>
            <a:r>
              <a:rPr lang="it-IT" dirty="0"/>
              <a:t>1       1.00      0.25      0.40       154</a:t>
            </a:r>
          </a:p>
          <a:p>
            <a:endParaRPr lang="it-IT" dirty="0"/>
          </a:p>
          <a:p>
            <a:r>
              <a:rPr lang="it-IT" dirty="0" err="1"/>
              <a:t>accuracy</a:t>
            </a:r>
            <a:r>
              <a:rPr lang="it-IT" dirty="0"/>
              <a:t>                           0.63       311</a:t>
            </a:r>
          </a:p>
          <a:p>
            <a:r>
              <a:rPr lang="it-IT" dirty="0"/>
              <a:t>macro </a:t>
            </a:r>
            <a:r>
              <a:rPr lang="it-IT" dirty="0" err="1"/>
              <a:t>avg</a:t>
            </a:r>
            <a:r>
              <a:rPr lang="it-IT" dirty="0"/>
              <a:t>       0.79      0.62      0.56       311</a:t>
            </a:r>
          </a:p>
          <a:p>
            <a:r>
              <a:rPr lang="it-IT" dirty="0" err="1"/>
              <a:t>weighted</a:t>
            </a:r>
            <a:r>
              <a:rPr lang="it-IT" dirty="0"/>
              <a:t> </a:t>
            </a:r>
            <a:r>
              <a:rPr lang="it-IT" dirty="0" err="1"/>
              <a:t>avg</a:t>
            </a:r>
            <a:r>
              <a:rPr lang="it-IT" dirty="0"/>
              <a:t>       0.79      0.63      0.56       311</a:t>
            </a:r>
          </a:p>
        </p:txBody>
      </p:sp>
    </p:spTree>
    <p:extLst>
      <p:ext uri="{BB962C8B-B14F-4D97-AF65-F5344CB8AC3E}">
        <p14:creationId xmlns:p14="http://schemas.microsoft.com/office/powerpoint/2010/main" val="284780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34127-69AA-394A-8B69-FB00E4C54EF6}"/>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74F43A40-F8EF-5648-90A8-82839C07D3C9}"/>
              </a:ext>
            </a:extLst>
          </p:cNvPr>
          <p:cNvSpPr>
            <a:spLocks noGrp="1"/>
          </p:cNvSpPr>
          <p:nvPr>
            <p:ph idx="1"/>
          </p:nvPr>
        </p:nvSpPr>
        <p:spPr/>
        <p:txBody>
          <a:bodyPr>
            <a:normAutofit fontScale="92500"/>
          </a:bodyPr>
          <a:lstStyle/>
          <a:p>
            <a:r>
              <a:rPr lang="it-IT" dirty="0"/>
              <a:t>L’idea del progetto è quella di poter predire, in base a un set di dati se un paziente possa essere affetto o meno da uno spettro autistico, per rendere ciò possibile il nostro sistema utilizza tecniche di apprendimento Supervisionato e Non Supervisionato. E’ stata, inoltre, modellata un Ontologia di dominio che ci permette di ottenere una rappresentazione formale e concettualizzata del dominio preso in esame.</a:t>
            </a:r>
          </a:p>
          <a:p>
            <a:r>
              <a:rPr lang="it-IT" dirty="0"/>
              <a:t>I </a:t>
            </a:r>
            <a:r>
              <a:rPr lang="it-IT" dirty="0" err="1"/>
              <a:t>Dataset</a:t>
            </a:r>
            <a:r>
              <a:rPr lang="it-IT" dirty="0"/>
              <a:t> utilizzati sono 3 che rappresentano le tre fasi di vita dell’uomo (Infanzia, Adolescenza e Età Adulta).</a:t>
            </a:r>
          </a:p>
          <a:p>
            <a:pPr lvl="2"/>
            <a:r>
              <a:rPr lang="it-IT" dirty="0">
                <a:hlinkClick r:id="rId2"/>
              </a:rPr>
              <a:t>https://archive.ics.uci.edu/ml/datasets/Autistic+Spectrum+Disorder+Screening+Data+for+Children</a:t>
            </a:r>
            <a:endParaRPr lang="it-IT" dirty="0"/>
          </a:p>
          <a:p>
            <a:pPr lvl="2"/>
            <a:r>
              <a:rPr lang="it-IT" dirty="0">
                <a:hlinkClick r:id="rId3"/>
              </a:rPr>
              <a:t>https://archive.ics.uci.edu/ml/datasets/Autistic+Spectrum+Disorder+Screening+Data+for+Adolescent</a:t>
            </a:r>
            <a:endParaRPr lang="it-IT" dirty="0"/>
          </a:p>
          <a:p>
            <a:pPr lvl="2"/>
            <a:r>
              <a:rPr lang="it-IT" dirty="0">
                <a:hlinkClick r:id="rId4"/>
              </a:rPr>
              <a:t>https://archive.ics.uci.edu/ml/datasets/Autism+Screening+Adult</a:t>
            </a:r>
            <a:endParaRPr lang="it-IT" dirty="0"/>
          </a:p>
        </p:txBody>
      </p:sp>
    </p:spTree>
    <p:extLst>
      <p:ext uri="{BB962C8B-B14F-4D97-AF65-F5344CB8AC3E}">
        <p14:creationId xmlns:p14="http://schemas.microsoft.com/office/powerpoint/2010/main" val="1085303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B1FC70-70E8-2C49-B449-FF21F945D8F2}"/>
              </a:ext>
            </a:extLst>
          </p:cNvPr>
          <p:cNvSpPr>
            <a:spLocks noGrp="1"/>
          </p:cNvSpPr>
          <p:nvPr>
            <p:ph type="title"/>
          </p:nvPr>
        </p:nvSpPr>
        <p:spPr/>
        <p:txBody>
          <a:bodyPr/>
          <a:lstStyle/>
          <a:p>
            <a:r>
              <a:rPr lang="it-IT" dirty="0" err="1"/>
              <a:t>Support</a:t>
            </a:r>
            <a:r>
              <a:rPr lang="it-IT" dirty="0"/>
              <a:t> </a:t>
            </a:r>
            <a:r>
              <a:rPr lang="it-IT" dirty="0" err="1"/>
              <a:t>Vector</a:t>
            </a:r>
            <a:r>
              <a:rPr lang="it-IT" dirty="0"/>
              <a:t> </a:t>
            </a:r>
            <a:r>
              <a:rPr lang="it-IT" dirty="0" err="1"/>
              <a:t>Machines</a:t>
            </a:r>
            <a:r>
              <a:rPr lang="it-IT" dirty="0"/>
              <a:t>: Precision </a:t>
            </a:r>
            <a:r>
              <a:rPr lang="it-IT" dirty="0" err="1"/>
              <a:t>Recall</a:t>
            </a:r>
            <a:r>
              <a:rPr lang="it-IT" dirty="0"/>
              <a:t> Curve</a:t>
            </a:r>
          </a:p>
        </p:txBody>
      </p:sp>
      <p:sp>
        <p:nvSpPr>
          <p:cNvPr id="3" name="Segnaposto contenuto 2">
            <a:extLst>
              <a:ext uri="{FF2B5EF4-FFF2-40B4-BE49-F238E27FC236}">
                <a16:creationId xmlns:a16="http://schemas.microsoft.com/office/drawing/2014/main" id="{461CFEEB-A20D-7A4F-97E3-4C5AEE314599}"/>
              </a:ext>
            </a:extLst>
          </p:cNvPr>
          <p:cNvSpPr>
            <a:spLocks noGrp="1"/>
          </p:cNvSpPr>
          <p:nvPr>
            <p:ph idx="1"/>
          </p:nvPr>
        </p:nvSpPr>
        <p:spPr/>
        <p:txBody>
          <a:bodyPr/>
          <a:lstStyle/>
          <a:p>
            <a:pPr marL="0" indent="0">
              <a:buNone/>
            </a:pPr>
            <a:r>
              <a:rPr lang="it-IT" dirty="0"/>
              <a:t>Il grafico di </a:t>
            </a:r>
            <a:r>
              <a:rPr lang="it-IT" b="1" dirty="0" err="1"/>
              <a:t>precision</a:t>
            </a:r>
            <a:r>
              <a:rPr lang="it-IT" b="1" dirty="0"/>
              <a:t> </a:t>
            </a:r>
            <a:r>
              <a:rPr lang="it-IT" b="1" dirty="0" err="1"/>
              <a:t>recall</a:t>
            </a:r>
            <a:r>
              <a:rPr lang="it-IT" dirty="0"/>
              <a:t>, mostra in ottimo adattamento della precisione con il variare del richiamo, con un </a:t>
            </a:r>
            <a:r>
              <a:rPr lang="it-IT" dirty="0" err="1"/>
              <a:t>average</a:t>
            </a:r>
            <a:r>
              <a:rPr lang="it-IT" dirty="0"/>
              <a:t> </a:t>
            </a:r>
            <a:r>
              <a:rPr lang="it-IT" dirty="0" err="1"/>
              <a:t>precision</a:t>
            </a:r>
            <a:r>
              <a:rPr lang="it-IT" dirty="0"/>
              <a:t> = 0.62 e un </a:t>
            </a:r>
            <a:r>
              <a:rPr lang="it-IT" dirty="0" err="1"/>
              <a:t>accuracy</a:t>
            </a:r>
            <a:r>
              <a:rPr lang="it-IT" dirty="0"/>
              <a:t> =﻿0.639</a:t>
            </a:r>
          </a:p>
          <a:p>
            <a:pPr marL="0" indent="0">
              <a:buNone/>
            </a:pPr>
            <a:endParaRPr lang="it-IT" dirty="0"/>
          </a:p>
        </p:txBody>
      </p:sp>
      <p:pic>
        <p:nvPicPr>
          <p:cNvPr id="5" name="Immagine 4">
            <a:extLst>
              <a:ext uri="{FF2B5EF4-FFF2-40B4-BE49-F238E27FC236}">
                <a16:creationId xmlns:a16="http://schemas.microsoft.com/office/drawing/2014/main" id="{B5B00C2F-C8F8-CA4C-9D7F-121A4CEEF554}"/>
              </a:ext>
            </a:extLst>
          </p:cNvPr>
          <p:cNvPicPr>
            <a:picLocks noChangeAspect="1"/>
          </p:cNvPicPr>
          <p:nvPr/>
        </p:nvPicPr>
        <p:blipFill>
          <a:blip r:embed="rId2"/>
          <a:stretch>
            <a:fillRect/>
          </a:stretch>
        </p:blipFill>
        <p:spPr>
          <a:xfrm>
            <a:off x="3697869" y="3210729"/>
            <a:ext cx="4443596" cy="3138641"/>
          </a:xfrm>
          <a:prstGeom prst="rect">
            <a:avLst/>
          </a:prstGeom>
        </p:spPr>
      </p:pic>
    </p:spTree>
    <p:extLst>
      <p:ext uri="{BB962C8B-B14F-4D97-AF65-F5344CB8AC3E}">
        <p14:creationId xmlns:p14="http://schemas.microsoft.com/office/powerpoint/2010/main" val="240641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37F56D-E518-084D-BE6A-3761A8CBD834}"/>
              </a:ext>
            </a:extLst>
          </p:cNvPr>
          <p:cNvSpPr>
            <a:spLocks noGrp="1"/>
          </p:cNvSpPr>
          <p:nvPr>
            <p:ph type="title"/>
          </p:nvPr>
        </p:nvSpPr>
        <p:spPr/>
        <p:txBody>
          <a:bodyPr/>
          <a:lstStyle/>
          <a:p>
            <a:r>
              <a:rPr lang="it-IT" dirty="0" err="1"/>
              <a:t>Support</a:t>
            </a:r>
            <a:r>
              <a:rPr lang="it-IT" dirty="0"/>
              <a:t> </a:t>
            </a:r>
            <a:r>
              <a:rPr lang="it-IT" dirty="0" err="1"/>
              <a:t>Vector</a:t>
            </a:r>
            <a:r>
              <a:rPr lang="it-IT" dirty="0"/>
              <a:t> </a:t>
            </a:r>
            <a:r>
              <a:rPr lang="it-IT" dirty="0" err="1"/>
              <a:t>Machines</a:t>
            </a:r>
            <a:r>
              <a:rPr lang="it-IT" dirty="0"/>
              <a:t>: Cross </a:t>
            </a:r>
            <a:r>
              <a:rPr lang="it-IT" dirty="0" err="1"/>
              <a:t>Validation</a:t>
            </a:r>
            <a:endParaRPr lang="it-IT" dirty="0"/>
          </a:p>
        </p:txBody>
      </p:sp>
      <p:pic>
        <p:nvPicPr>
          <p:cNvPr id="5" name="Segnaposto contenuto 4">
            <a:extLst>
              <a:ext uri="{FF2B5EF4-FFF2-40B4-BE49-F238E27FC236}">
                <a16:creationId xmlns:a16="http://schemas.microsoft.com/office/drawing/2014/main" id="{2B95E07E-0014-A643-AAF8-8237DA020ADB}"/>
              </a:ext>
            </a:extLst>
          </p:cNvPr>
          <p:cNvPicPr>
            <a:picLocks noGrp="1" noChangeAspect="1"/>
          </p:cNvPicPr>
          <p:nvPr>
            <p:ph idx="1"/>
          </p:nvPr>
        </p:nvPicPr>
        <p:blipFill>
          <a:blip r:embed="rId2"/>
          <a:stretch>
            <a:fillRect/>
          </a:stretch>
        </p:blipFill>
        <p:spPr>
          <a:xfrm>
            <a:off x="404641" y="2535822"/>
            <a:ext cx="6574880" cy="3391254"/>
          </a:xfrm>
        </p:spPr>
      </p:pic>
      <p:sp>
        <p:nvSpPr>
          <p:cNvPr id="7" name="CasellaDiTesto 6">
            <a:extLst>
              <a:ext uri="{FF2B5EF4-FFF2-40B4-BE49-F238E27FC236}">
                <a16:creationId xmlns:a16="http://schemas.microsoft.com/office/drawing/2014/main" id="{9F71C06D-75F1-E546-8656-365181A5817D}"/>
              </a:ext>
            </a:extLst>
          </p:cNvPr>
          <p:cNvSpPr txBox="1"/>
          <p:nvPr/>
        </p:nvSpPr>
        <p:spPr>
          <a:xfrm>
            <a:off x="7089417" y="3051138"/>
            <a:ext cx="6119870" cy="1477328"/>
          </a:xfrm>
          <a:prstGeom prst="rect">
            <a:avLst/>
          </a:prstGeom>
          <a:noFill/>
        </p:spPr>
        <p:txBody>
          <a:bodyPr wrap="square">
            <a:spAutoFit/>
          </a:bodyPr>
          <a:lstStyle/>
          <a:p>
            <a:r>
              <a:rPr lang="it-IT" dirty="0"/>
              <a:t>﻿</a:t>
            </a:r>
            <a:r>
              <a:rPr lang="it-IT" dirty="0" err="1"/>
              <a:t>cv_scores</a:t>
            </a:r>
            <a:r>
              <a:rPr lang="it-IT" dirty="0"/>
              <a:t> mean:0.6338709677419355</a:t>
            </a:r>
          </a:p>
          <a:p>
            <a:endParaRPr lang="it-IT" dirty="0"/>
          </a:p>
          <a:p>
            <a:r>
              <a:rPr lang="it-IT" dirty="0" err="1"/>
              <a:t>cv_score</a:t>
            </a:r>
            <a:r>
              <a:rPr lang="it-IT" dirty="0"/>
              <a:t> variance:0.0323533298387101</a:t>
            </a:r>
          </a:p>
          <a:p>
            <a:endParaRPr lang="it-IT" dirty="0"/>
          </a:p>
          <a:p>
            <a:r>
              <a:rPr lang="it-IT" dirty="0" err="1"/>
              <a:t>cv_score</a:t>
            </a:r>
            <a:r>
              <a:rPr lang="it-IT" dirty="0"/>
              <a:t> </a:t>
            </a:r>
            <a:r>
              <a:rPr lang="it-IT" dirty="0" err="1"/>
              <a:t>dev</a:t>
            </a:r>
            <a:r>
              <a:rPr lang="it-IT" dirty="0"/>
              <a:t> standard:0.17987031394510353</a:t>
            </a:r>
          </a:p>
        </p:txBody>
      </p:sp>
    </p:spTree>
    <p:extLst>
      <p:ext uri="{BB962C8B-B14F-4D97-AF65-F5344CB8AC3E}">
        <p14:creationId xmlns:p14="http://schemas.microsoft.com/office/powerpoint/2010/main" val="314310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997C2C-F4B7-D643-B0F2-C47F6675A369}"/>
              </a:ext>
            </a:extLst>
          </p:cNvPr>
          <p:cNvSpPr>
            <a:spLocks noGrp="1"/>
          </p:cNvSpPr>
          <p:nvPr>
            <p:ph type="title"/>
          </p:nvPr>
        </p:nvSpPr>
        <p:spPr/>
        <p:txBody>
          <a:bodyPr/>
          <a:lstStyle/>
          <a:p>
            <a:r>
              <a:rPr lang="it-IT" dirty="0" err="1"/>
              <a:t>Multinomilan</a:t>
            </a:r>
            <a:r>
              <a:rPr lang="it-IT" dirty="0"/>
              <a:t> </a:t>
            </a:r>
            <a:r>
              <a:rPr lang="it-IT" dirty="0" err="1"/>
              <a:t>Naive</a:t>
            </a:r>
            <a:r>
              <a:rPr lang="it-IT" dirty="0"/>
              <a:t> </a:t>
            </a:r>
            <a:r>
              <a:rPr lang="it-IT" dirty="0" err="1"/>
              <a:t>Bayes</a:t>
            </a:r>
            <a:endParaRPr lang="it-IT" dirty="0"/>
          </a:p>
        </p:txBody>
      </p:sp>
      <p:sp>
        <p:nvSpPr>
          <p:cNvPr id="3" name="Segnaposto contenuto 2">
            <a:extLst>
              <a:ext uri="{FF2B5EF4-FFF2-40B4-BE49-F238E27FC236}">
                <a16:creationId xmlns:a16="http://schemas.microsoft.com/office/drawing/2014/main" id="{80A7739A-2027-C143-8221-40C1F91DCDD5}"/>
              </a:ext>
            </a:extLst>
          </p:cNvPr>
          <p:cNvSpPr>
            <a:spLocks noGrp="1"/>
          </p:cNvSpPr>
          <p:nvPr>
            <p:ph idx="1"/>
          </p:nvPr>
        </p:nvSpPr>
        <p:spPr/>
        <p:txBody>
          <a:bodyPr/>
          <a:lstStyle/>
          <a:p>
            <a:pPr marL="0" indent="0">
              <a:buNone/>
            </a:pPr>
            <a:r>
              <a:rPr lang="it-IT" dirty="0"/>
              <a:t>E’ un classificatore basato su calcoli probabilistici basati sul teorema di </a:t>
            </a:r>
            <a:r>
              <a:rPr lang="it-IT" dirty="0" err="1"/>
              <a:t>Bayes</a:t>
            </a:r>
            <a:r>
              <a:rPr lang="it-IT" dirty="0"/>
              <a:t> con l’aggiunta di un forte indipendenza tra le </a:t>
            </a:r>
            <a:r>
              <a:rPr lang="it-IT" dirty="0" err="1"/>
              <a:t>feature</a:t>
            </a:r>
            <a:r>
              <a:rPr lang="it-IT" dirty="0"/>
              <a:t>. </a:t>
            </a:r>
          </a:p>
          <a:p>
            <a:pPr marL="0" indent="0">
              <a:buNone/>
            </a:pPr>
            <a:endParaRPr lang="it-IT" dirty="0"/>
          </a:p>
          <a:p>
            <a:pPr marL="0" indent="0">
              <a:buNone/>
            </a:pPr>
            <a:r>
              <a:rPr lang="it-IT" dirty="0"/>
              <a:t>Applicandolo ad un evento multidimensionale viene rappresentato come la frequenza di eventi generati da una distribuzione polinomiale ( p</a:t>
            </a:r>
            <a:r>
              <a:rPr lang="it-IT" baseline="-25000" dirty="0"/>
              <a:t>1</a:t>
            </a:r>
            <a:r>
              <a:rPr lang="it-IT" dirty="0"/>
              <a:t>,…,</a:t>
            </a:r>
            <a:r>
              <a:rPr lang="it-IT" dirty="0" err="1"/>
              <a:t>p</a:t>
            </a:r>
            <a:r>
              <a:rPr lang="it-IT" baseline="-25000" dirty="0" err="1"/>
              <a:t>n</a:t>
            </a:r>
            <a:r>
              <a:rPr lang="it-IT" dirty="0"/>
              <a:t>) dove </a:t>
            </a:r>
            <a:r>
              <a:rPr lang="it-IT" dirty="0" err="1"/>
              <a:t>p</a:t>
            </a:r>
            <a:r>
              <a:rPr lang="it-IT" baseline="-25000" dirty="0" err="1"/>
              <a:t>i</a:t>
            </a:r>
            <a:r>
              <a:rPr lang="it-IT" dirty="0"/>
              <a:t> è la probabilità che si verifichi l’evento</a:t>
            </a:r>
          </a:p>
        </p:txBody>
      </p:sp>
    </p:spTree>
    <p:extLst>
      <p:ext uri="{BB962C8B-B14F-4D97-AF65-F5344CB8AC3E}">
        <p14:creationId xmlns:p14="http://schemas.microsoft.com/office/powerpoint/2010/main" val="418126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938ABF-D227-C84E-83D8-A858A83CCA6C}"/>
              </a:ext>
            </a:extLst>
          </p:cNvPr>
          <p:cNvSpPr>
            <a:spLocks noGrp="1"/>
          </p:cNvSpPr>
          <p:nvPr>
            <p:ph type="title"/>
          </p:nvPr>
        </p:nvSpPr>
        <p:spPr/>
        <p:txBody>
          <a:bodyPr/>
          <a:lstStyle/>
          <a:p>
            <a:r>
              <a:rPr lang="it-IT" dirty="0" err="1"/>
              <a:t>Multinomilan</a:t>
            </a:r>
            <a:r>
              <a:rPr lang="it-IT" dirty="0"/>
              <a:t> </a:t>
            </a:r>
            <a:r>
              <a:rPr lang="it-IT" dirty="0" err="1"/>
              <a:t>Naive</a:t>
            </a:r>
            <a:r>
              <a:rPr lang="it-IT" dirty="0"/>
              <a:t> </a:t>
            </a:r>
            <a:r>
              <a:rPr lang="it-IT" dirty="0" err="1"/>
              <a:t>Bayes</a:t>
            </a:r>
            <a:r>
              <a:rPr lang="it-IT" dirty="0"/>
              <a:t>: Grafici</a:t>
            </a:r>
          </a:p>
        </p:txBody>
      </p:sp>
      <p:pic>
        <p:nvPicPr>
          <p:cNvPr id="5" name="Segnaposto contenuto 4">
            <a:extLst>
              <a:ext uri="{FF2B5EF4-FFF2-40B4-BE49-F238E27FC236}">
                <a16:creationId xmlns:a16="http://schemas.microsoft.com/office/drawing/2014/main" id="{8D9F2E44-DDEA-D443-BBAD-F9DFE09FDBB0}"/>
              </a:ext>
            </a:extLst>
          </p:cNvPr>
          <p:cNvPicPr>
            <a:picLocks noGrp="1" noChangeAspect="1"/>
          </p:cNvPicPr>
          <p:nvPr>
            <p:ph idx="1"/>
          </p:nvPr>
        </p:nvPicPr>
        <p:blipFill>
          <a:blip r:embed="rId2"/>
          <a:stretch>
            <a:fillRect/>
          </a:stretch>
        </p:blipFill>
        <p:spPr>
          <a:xfrm>
            <a:off x="291384" y="2395059"/>
            <a:ext cx="4777742" cy="3563938"/>
          </a:xfrm>
        </p:spPr>
      </p:pic>
      <p:sp>
        <p:nvSpPr>
          <p:cNvPr id="7" name="CasellaDiTesto 6">
            <a:extLst>
              <a:ext uri="{FF2B5EF4-FFF2-40B4-BE49-F238E27FC236}">
                <a16:creationId xmlns:a16="http://schemas.microsoft.com/office/drawing/2014/main" id="{9AEAF9E0-BAB0-BD42-B95F-DCDE4CCC3B3E}"/>
              </a:ext>
            </a:extLst>
          </p:cNvPr>
          <p:cNvSpPr txBox="1"/>
          <p:nvPr/>
        </p:nvSpPr>
        <p:spPr>
          <a:xfrm>
            <a:off x="5417545" y="2651377"/>
            <a:ext cx="6119870" cy="2585323"/>
          </a:xfrm>
          <a:prstGeom prst="rect">
            <a:avLst/>
          </a:prstGeom>
          <a:noFill/>
        </p:spPr>
        <p:txBody>
          <a:bodyPr wrap="square">
            <a:spAutoFit/>
          </a:bodyPr>
          <a:lstStyle/>
          <a:p>
            <a:r>
              <a:rPr lang="it-IT" dirty="0"/>
              <a:t>﻿</a:t>
            </a:r>
            <a:r>
              <a:rPr lang="it-IT" dirty="0" err="1"/>
              <a:t>Clasification</a:t>
            </a:r>
            <a:r>
              <a:rPr lang="it-IT" dirty="0"/>
              <a:t> report:</a:t>
            </a:r>
          </a:p>
          <a:p>
            <a:r>
              <a:rPr lang="it-IT" dirty="0" err="1"/>
              <a:t>precision</a:t>
            </a:r>
            <a:r>
              <a:rPr lang="it-IT" dirty="0"/>
              <a:t>    </a:t>
            </a:r>
            <a:r>
              <a:rPr lang="it-IT" dirty="0" err="1"/>
              <a:t>recall</a:t>
            </a:r>
            <a:r>
              <a:rPr lang="it-IT" dirty="0"/>
              <a:t>  f1-score   </a:t>
            </a:r>
            <a:r>
              <a:rPr lang="it-IT" dirty="0" err="1"/>
              <a:t>support</a:t>
            </a:r>
            <a:endParaRPr lang="it-IT" dirty="0"/>
          </a:p>
          <a:p>
            <a:endParaRPr lang="it-IT" dirty="0"/>
          </a:p>
          <a:p>
            <a:r>
              <a:rPr lang="it-IT" dirty="0"/>
              <a:t>0       0.67      1.00      0.80       194</a:t>
            </a:r>
          </a:p>
          <a:p>
            <a:r>
              <a:rPr lang="it-IT" dirty="0"/>
              <a:t>1       1.00      0.46      0.63       179</a:t>
            </a:r>
          </a:p>
          <a:p>
            <a:endParaRPr lang="it-IT" dirty="0"/>
          </a:p>
          <a:p>
            <a:r>
              <a:rPr lang="it-IT" dirty="0" err="1"/>
              <a:t>accuracy</a:t>
            </a:r>
            <a:r>
              <a:rPr lang="it-IT" dirty="0"/>
              <a:t>                           0.74       373</a:t>
            </a:r>
          </a:p>
          <a:p>
            <a:r>
              <a:rPr lang="it-IT" dirty="0"/>
              <a:t>macro </a:t>
            </a:r>
            <a:r>
              <a:rPr lang="it-IT" dirty="0" err="1"/>
              <a:t>avg</a:t>
            </a:r>
            <a:r>
              <a:rPr lang="it-IT" dirty="0"/>
              <a:t>       0.83      0.73      0.72       373</a:t>
            </a:r>
          </a:p>
          <a:p>
            <a:r>
              <a:rPr lang="it-IT" dirty="0" err="1"/>
              <a:t>weighted</a:t>
            </a:r>
            <a:r>
              <a:rPr lang="it-IT" dirty="0"/>
              <a:t> </a:t>
            </a:r>
            <a:r>
              <a:rPr lang="it-IT" dirty="0" err="1"/>
              <a:t>avg</a:t>
            </a:r>
            <a:r>
              <a:rPr lang="it-IT" dirty="0"/>
              <a:t>       0.83      0.74      0.72       373</a:t>
            </a:r>
          </a:p>
        </p:txBody>
      </p:sp>
    </p:spTree>
    <p:extLst>
      <p:ext uri="{BB962C8B-B14F-4D97-AF65-F5344CB8AC3E}">
        <p14:creationId xmlns:p14="http://schemas.microsoft.com/office/powerpoint/2010/main" val="28289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AC64F-E80D-9443-B8F9-F9DDF452C97B}"/>
              </a:ext>
            </a:extLst>
          </p:cNvPr>
          <p:cNvSpPr>
            <a:spLocks noGrp="1"/>
          </p:cNvSpPr>
          <p:nvPr>
            <p:ph type="title"/>
          </p:nvPr>
        </p:nvSpPr>
        <p:spPr/>
        <p:txBody>
          <a:bodyPr/>
          <a:lstStyle/>
          <a:p>
            <a:r>
              <a:rPr lang="it-IT" dirty="0" err="1"/>
              <a:t>Multinomilan</a:t>
            </a:r>
            <a:r>
              <a:rPr lang="it-IT" dirty="0"/>
              <a:t> </a:t>
            </a:r>
            <a:r>
              <a:rPr lang="it-IT" dirty="0" err="1"/>
              <a:t>Naive</a:t>
            </a:r>
            <a:r>
              <a:rPr lang="it-IT" dirty="0"/>
              <a:t> </a:t>
            </a:r>
            <a:r>
              <a:rPr lang="it-IT" dirty="0" err="1"/>
              <a:t>Bayes</a:t>
            </a:r>
            <a:r>
              <a:rPr lang="it-IT" dirty="0"/>
              <a:t>: Precision </a:t>
            </a:r>
            <a:r>
              <a:rPr lang="it-IT" dirty="0" err="1"/>
              <a:t>Recall</a:t>
            </a:r>
            <a:r>
              <a:rPr lang="it-IT" dirty="0"/>
              <a:t> Curve</a:t>
            </a:r>
          </a:p>
        </p:txBody>
      </p:sp>
      <p:sp>
        <p:nvSpPr>
          <p:cNvPr id="3" name="Segnaposto contenuto 2">
            <a:extLst>
              <a:ext uri="{FF2B5EF4-FFF2-40B4-BE49-F238E27FC236}">
                <a16:creationId xmlns:a16="http://schemas.microsoft.com/office/drawing/2014/main" id="{2414606A-184A-2344-9A7B-B1A7A560E4D9}"/>
              </a:ext>
            </a:extLst>
          </p:cNvPr>
          <p:cNvSpPr>
            <a:spLocks noGrp="1"/>
          </p:cNvSpPr>
          <p:nvPr>
            <p:ph idx="1"/>
          </p:nvPr>
        </p:nvSpPr>
        <p:spPr/>
        <p:txBody>
          <a:bodyPr/>
          <a:lstStyle/>
          <a:p>
            <a:pPr marL="0" indent="0">
              <a:buNone/>
            </a:pPr>
            <a:r>
              <a:rPr lang="it-IT" dirty="0" err="1"/>
              <a:t>Multinomilan</a:t>
            </a:r>
            <a:r>
              <a:rPr lang="it-IT" dirty="0"/>
              <a:t> </a:t>
            </a:r>
            <a:r>
              <a:rPr lang="it-IT" dirty="0" err="1"/>
              <a:t>Naive</a:t>
            </a:r>
            <a:r>
              <a:rPr lang="it-IT" dirty="0"/>
              <a:t> </a:t>
            </a:r>
            <a:r>
              <a:rPr lang="it-IT" dirty="0" err="1"/>
              <a:t>Bayes</a:t>
            </a:r>
            <a:r>
              <a:rPr lang="it-IT" dirty="0"/>
              <a:t>, ha un accuratezza = ﻿0.766 e un </a:t>
            </a:r>
            <a:r>
              <a:rPr lang="it-IT" dirty="0" err="1"/>
              <a:t>average</a:t>
            </a:r>
            <a:r>
              <a:rPr lang="it-IT" dirty="0"/>
              <a:t> </a:t>
            </a:r>
            <a:r>
              <a:rPr lang="it-IT" dirty="0" err="1"/>
              <a:t>precision</a:t>
            </a:r>
            <a:r>
              <a:rPr lang="it-IT" dirty="0"/>
              <a:t> = 0.72 </a:t>
            </a:r>
          </a:p>
          <a:p>
            <a:pPr marL="0" indent="0">
              <a:buNone/>
            </a:pPr>
            <a:r>
              <a:rPr lang="it-IT" dirty="0"/>
              <a:t>Questo algoritmo tende ad abbassare la precisione all’aumentare della chiamata, evento che avviene anche con l’utilizzo dello SMOTE</a:t>
            </a:r>
          </a:p>
        </p:txBody>
      </p:sp>
      <p:pic>
        <p:nvPicPr>
          <p:cNvPr id="5" name="Immagine 4">
            <a:extLst>
              <a:ext uri="{FF2B5EF4-FFF2-40B4-BE49-F238E27FC236}">
                <a16:creationId xmlns:a16="http://schemas.microsoft.com/office/drawing/2014/main" id="{3C33850C-4073-0749-B1AE-061A1109859C}"/>
              </a:ext>
            </a:extLst>
          </p:cNvPr>
          <p:cNvPicPr>
            <a:picLocks noChangeAspect="1"/>
          </p:cNvPicPr>
          <p:nvPr/>
        </p:nvPicPr>
        <p:blipFill>
          <a:blip r:embed="rId2"/>
          <a:stretch>
            <a:fillRect/>
          </a:stretch>
        </p:blipFill>
        <p:spPr>
          <a:xfrm>
            <a:off x="3763971" y="3552250"/>
            <a:ext cx="4344444" cy="3068607"/>
          </a:xfrm>
          <a:prstGeom prst="rect">
            <a:avLst/>
          </a:prstGeom>
        </p:spPr>
      </p:pic>
    </p:spTree>
    <p:extLst>
      <p:ext uri="{BB962C8B-B14F-4D97-AF65-F5344CB8AC3E}">
        <p14:creationId xmlns:p14="http://schemas.microsoft.com/office/powerpoint/2010/main" val="3702542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209E58-FFF8-5347-A300-F8AAEFDB40C5}"/>
              </a:ext>
            </a:extLst>
          </p:cNvPr>
          <p:cNvSpPr>
            <a:spLocks noGrp="1"/>
          </p:cNvSpPr>
          <p:nvPr>
            <p:ph type="title"/>
          </p:nvPr>
        </p:nvSpPr>
        <p:spPr/>
        <p:txBody>
          <a:bodyPr/>
          <a:lstStyle/>
          <a:p>
            <a:r>
              <a:rPr lang="it-IT" dirty="0" err="1"/>
              <a:t>Multinomilan</a:t>
            </a:r>
            <a:r>
              <a:rPr lang="it-IT" dirty="0"/>
              <a:t> </a:t>
            </a:r>
            <a:r>
              <a:rPr lang="it-IT" dirty="0" err="1"/>
              <a:t>Naive</a:t>
            </a:r>
            <a:r>
              <a:rPr lang="it-IT" dirty="0"/>
              <a:t> </a:t>
            </a:r>
            <a:r>
              <a:rPr lang="it-IT" dirty="0" err="1"/>
              <a:t>Bayes</a:t>
            </a:r>
            <a:r>
              <a:rPr lang="it-IT" dirty="0"/>
              <a:t>: ROC-Curve</a:t>
            </a:r>
          </a:p>
        </p:txBody>
      </p:sp>
      <p:pic>
        <p:nvPicPr>
          <p:cNvPr id="5" name="Segnaposto contenuto 4">
            <a:extLst>
              <a:ext uri="{FF2B5EF4-FFF2-40B4-BE49-F238E27FC236}">
                <a16:creationId xmlns:a16="http://schemas.microsoft.com/office/drawing/2014/main" id="{7898EC59-81A7-3640-B4C0-7F76D13796CA}"/>
              </a:ext>
            </a:extLst>
          </p:cNvPr>
          <p:cNvPicPr>
            <a:picLocks noGrp="1" noChangeAspect="1"/>
          </p:cNvPicPr>
          <p:nvPr>
            <p:ph idx="1"/>
          </p:nvPr>
        </p:nvPicPr>
        <p:blipFill>
          <a:blip r:embed="rId2"/>
          <a:stretch>
            <a:fillRect/>
          </a:stretch>
        </p:blipFill>
        <p:spPr>
          <a:xfrm>
            <a:off x="765808" y="2568111"/>
            <a:ext cx="5087771" cy="3563938"/>
          </a:xfrm>
        </p:spPr>
      </p:pic>
      <p:sp>
        <p:nvSpPr>
          <p:cNvPr id="7" name="CasellaDiTesto 6">
            <a:extLst>
              <a:ext uri="{FF2B5EF4-FFF2-40B4-BE49-F238E27FC236}">
                <a16:creationId xmlns:a16="http://schemas.microsoft.com/office/drawing/2014/main" id="{B34110F7-1317-C044-A3FE-1DEBAA33A9BE}"/>
              </a:ext>
            </a:extLst>
          </p:cNvPr>
          <p:cNvSpPr txBox="1"/>
          <p:nvPr/>
        </p:nvSpPr>
        <p:spPr>
          <a:xfrm>
            <a:off x="7631935" y="3343486"/>
            <a:ext cx="6119870" cy="369332"/>
          </a:xfrm>
          <a:prstGeom prst="rect">
            <a:avLst/>
          </a:prstGeom>
          <a:noFill/>
        </p:spPr>
        <p:txBody>
          <a:bodyPr wrap="square">
            <a:spAutoFit/>
          </a:bodyPr>
          <a:lstStyle/>
          <a:p>
            <a:r>
              <a:rPr lang="it-IT" dirty="0"/>
              <a:t>﻿AUC: 0.960</a:t>
            </a:r>
          </a:p>
        </p:txBody>
      </p:sp>
    </p:spTree>
    <p:extLst>
      <p:ext uri="{BB962C8B-B14F-4D97-AF65-F5344CB8AC3E}">
        <p14:creationId xmlns:p14="http://schemas.microsoft.com/office/powerpoint/2010/main" val="77371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9BD1C2-1B1D-BC46-BF35-31B62E67771E}"/>
              </a:ext>
            </a:extLst>
          </p:cNvPr>
          <p:cNvSpPr>
            <a:spLocks noGrp="1"/>
          </p:cNvSpPr>
          <p:nvPr>
            <p:ph type="title"/>
          </p:nvPr>
        </p:nvSpPr>
        <p:spPr/>
        <p:txBody>
          <a:bodyPr/>
          <a:lstStyle/>
          <a:p>
            <a:r>
              <a:rPr lang="it-IT" dirty="0" err="1"/>
              <a:t>Multinomilan</a:t>
            </a:r>
            <a:r>
              <a:rPr lang="it-IT" dirty="0"/>
              <a:t> </a:t>
            </a:r>
            <a:r>
              <a:rPr lang="it-IT" dirty="0" err="1"/>
              <a:t>Naive</a:t>
            </a:r>
            <a:r>
              <a:rPr lang="it-IT" dirty="0"/>
              <a:t> </a:t>
            </a:r>
            <a:r>
              <a:rPr lang="it-IT" dirty="0" err="1"/>
              <a:t>Bayes</a:t>
            </a:r>
            <a:r>
              <a:rPr lang="it-IT" dirty="0"/>
              <a:t>: Cross </a:t>
            </a:r>
            <a:r>
              <a:rPr lang="it-IT" dirty="0" err="1"/>
              <a:t>Validation</a:t>
            </a:r>
            <a:endParaRPr lang="it-IT" dirty="0"/>
          </a:p>
        </p:txBody>
      </p:sp>
      <p:pic>
        <p:nvPicPr>
          <p:cNvPr id="5" name="Segnaposto contenuto 4">
            <a:extLst>
              <a:ext uri="{FF2B5EF4-FFF2-40B4-BE49-F238E27FC236}">
                <a16:creationId xmlns:a16="http://schemas.microsoft.com/office/drawing/2014/main" id="{2A08A95F-8664-F24B-AC8C-842E92940873}"/>
              </a:ext>
            </a:extLst>
          </p:cNvPr>
          <p:cNvPicPr>
            <a:picLocks noGrp="1" noChangeAspect="1"/>
          </p:cNvPicPr>
          <p:nvPr>
            <p:ph idx="1"/>
          </p:nvPr>
        </p:nvPicPr>
        <p:blipFill>
          <a:blip r:embed="rId2"/>
          <a:stretch>
            <a:fillRect/>
          </a:stretch>
        </p:blipFill>
        <p:spPr>
          <a:xfrm>
            <a:off x="460510" y="2359551"/>
            <a:ext cx="6765481" cy="3435322"/>
          </a:xfrm>
        </p:spPr>
      </p:pic>
      <p:sp>
        <p:nvSpPr>
          <p:cNvPr id="7" name="CasellaDiTesto 6">
            <a:extLst>
              <a:ext uri="{FF2B5EF4-FFF2-40B4-BE49-F238E27FC236}">
                <a16:creationId xmlns:a16="http://schemas.microsoft.com/office/drawing/2014/main" id="{A035FA0A-770E-D64F-A808-1EFB896ECEEE}"/>
              </a:ext>
            </a:extLst>
          </p:cNvPr>
          <p:cNvSpPr txBox="1"/>
          <p:nvPr/>
        </p:nvSpPr>
        <p:spPr>
          <a:xfrm>
            <a:off x="7235327" y="3212259"/>
            <a:ext cx="6119870" cy="1477328"/>
          </a:xfrm>
          <a:prstGeom prst="rect">
            <a:avLst/>
          </a:prstGeom>
          <a:noFill/>
        </p:spPr>
        <p:txBody>
          <a:bodyPr wrap="square">
            <a:spAutoFit/>
          </a:bodyPr>
          <a:lstStyle/>
          <a:p>
            <a:r>
              <a:rPr lang="it-IT" dirty="0"/>
              <a:t>﻿</a:t>
            </a:r>
            <a:r>
              <a:rPr lang="it-IT" dirty="0" err="1"/>
              <a:t>cv_scores</a:t>
            </a:r>
            <a:r>
              <a:rPr lang="it-IT" dirty="0"/>
              <a:t> mean:0.8226195102992616</a:t>
            </a:r>
          </a:p>
          <a:p>
            <a:endParaRPr lang="it-IT" dirty="0"/>
          </a:p>
          <a:p>
            <a:r>
              <a:rPr lang="it-IT" dirty="0" err="1"/>
              <a:t>cv_score</a:t>
            </a:r>
            <a:r>
              <a:rPr lang="it-IT" dirty="0"/>
              <a:t> variance:0.021942193507301526</a:t>
            </a:r>
          </a:p>
          <a:p>
            <a:endParaRPr lang="it-IT" dirty="0"/>
          </a:p>
          <a:p>
            <a:r>
              <a:rPr lang="it-IT" dirty="0" err="1"/>
              <a:t>cv_score</a:t>
            </a:r>
            <a:r>
              <a:rPr lang="it-IT" dirty="0"/>
              <a:t> </a:t>
            </a:r>
            <a:r>
              <a:rPr lang="it-IT" dirty="0" err="1"/>
              <a:t>dev</a:t>
            </a:r>
            <a:r>
              <a:rPr lang="it-IT" dirty="0"/>
              <a:t> standard:0.14812897592065344</a:t>
            </a:r>
          </a:p>
        </p:txBody>
      </p:sp>
    </p:spTree>
    <p:extLst>
      <p:ext uri="{BB962C8B-B14F-4D97-AF65-F5344CB8AC3E}">
        <p14:creationId xmlns:p14="http://schemas.microsoft.com/office/powerpoint/2010/main" val="31175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9A8E1E-5B22-C844-9ED2-23377EBD585B}"/>
              </a:ext>
            </a:extLst>
          </p:cNvPr>
          <p:cNvSpPr>
            <a:spLocks noGrp="1"/>
          </p:cNvSpPr>
          <p:nvPr>
            <p:ph type="title"/>
          </p:nvPr>
        </p:nvSpPr>
        <p:spPr/>
        <p:txBody>
          <a:bodyPr/>
          <a:lstStyle/>
          <a:p>
            <a:r>
              <a:rPr lang="it-IT" dirty="0" err="1"/>
              <a:t>Neural</a:t>
            </a:r>
            <a:r>
              <a:rPr lang="it-IT" dirty="0"/>
              <a:t> Network</a:t>
            </a:r>
          </a:p>
        </p:txBody>
      </p:sp>
      <p:sp>
        <p:nvSpPr>
          <p:cNvPr id="3" name="Segnaposto contenuto 2">
            <a:extLst>
              <a:ext uri="{FF2B5EF4-FFF2-40B4-BE49-F238E27FC236}">
                <a16:creationId xmlns:a16="http://schemas.microsoft.com/office/drawing/2014/main" id="{967C7B71-AB81-334B-B87F-CA7139B16A89}"/>
              </a:ext>
            </a:extLst>
          </p:cNvPr>
          <p:cNvSpPr>
            <a:spLocks noGrp="1"/>
          </p:cNvSpPr>
          <p:nvPr>
            <p:ph idx="1"/>
          </p:nvPr>
        </p:nvSpPr>
        <p:spPr/>
        <p:txBody>
          <a:bodyPr/>
          <a:lstStyle/>
          <a:p>
            <a:pPr marL="0" indent="0">
              <a:buNone/>
            </a:pPr>
            <a:r>
              <a:rPr lang="it-IT" dirty="0" err="1"/>
              <a:t>Neural</a:t>
            </a:r>
            <a:r>
              <a:rPr lang="it-IT" dirty="0"/>
              <a:t> Network, è un modello matematico-informatico basato sulla reti neurali biologiche, questo modello è costituito da un gruppo di interconnessioni di informazioni costituite da neuroni artificiali e processi che utilizzano un approccio di connessione di calcolo. </a:t>
            </a:r>
          </a:p>
          <a:p>
            <a:pPr marL="0" indent="0">
              <a:buNone/>
            </a:pPr>
            <a:endParaRPr lang="it-IT" dirty="0"/>
          </a:p>
        </p:txBody>
      </p:sp>
      <p:pic>
        <p:nvPicPr>
          <p:cNvPr id="4" name="Immagine 3">
            <a:extLst>
              <a:ext uri="{FF2B5EF4-FFF2-40B4-BE49-F238E27FC236}">
                <a16:creationId xmlns:a16="http://schemas.microsoft.com/office/drawing/2014/main" id="{016F4F17-E290-8043-BCD2-92561F8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468" y="3833885"/>
            <a:ext cx="3432243" cy="2242399"/>
          </a:xfrm>
          <a:prstGeom prst="rect">
            <a:avLst/>
          </a:prstGeom>
        </p:spPr>
      </p:pic>
    </p:spTree>
    <p:extLst>
      <p:ext uri="{BB962C8B-B14F-4D97-AF65-F5344CB8AC3E}">
        <p14:creationId xmlns:p14="http://schemas.microsoft.com/office/powerpoint/2010/main" val="2125707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0BDB1-217E-7641-919F-A5574C523353}"/>
              </a:ext>
            </a:extLst>
          </p:cNvPr>
          <p:cNvSpPr>
            <a:spLocks noGrp="1"/>
          </p:cNvSpPr>
          <p:nvPr>
            <p:ph type="title"/>
          </p:nvPr>
        </p:nvSpPr>
        <p:spPr/>
        <p:txBody>
          <a:bodyPr/>
          <a:lstStyle/>
          <a:p>
            <a:r>
              <a:rPr lang="it-IT" dirty="0" err="1"/>
              <a:t>Neural</a:t>
            </a:r>
            <a:r>
              <a:rPr lang="it-IT" dirty="0"/>
              <a:t> Network: Grafici Prodotti</a:t>
            </a:r>
          </a:p>
        </p:txBody>
      </p:sp>
      <p:pic>
        <p:nvPicPr>
          <p:cNvPr id="5" name="Segnaposto contenuto 4">
            <a:extLst>
              <a:ext uri="{FF2B5EF4-FFF2-40B4-BE49-F238E27FC236}">
                <a16:creationId xmlns:a16="http://schemas.microsoft.com/office/drawing/2014/main" id="{F47151E6-513A-FF40-8477-21E53C5365F1}"/>
              </a:ext>
            </a:extLst>
          </p:cNvPr>
          <p:cNvPicPr>
            <a:picLocks noGrp="1" noChangeAspect="1"/>
          </p:cNvPicPr>
          <p:nvPr>
            <p:ph idx="1"/>
          </p:nvPr>
        </p:nvPicPr>
        <p:blipFill>
          <a:blip r:embed="rId2"/>
          <a:stretch>
            <a:fillRect/>
          </a:stretch>
        </p:blipFill>
        <p:spPr>
          <a:xfrm>
            <a:off x="599856" y="2306924"/>
            <a:ext cx="4777742" cy="3563938"/>
          </a:xfrm>
        </p:spPr>
      </p:pic>
      <p:sp>
        <p:nvSpPr>
          <p:cNvPr id="7" name="CasellaDiTesto 6">
            <a:extLst>
              <a:ext uri="{FF2B5EF4-FFF2-40B4-BE49-F238E27FC236}">
                <a16:creationId xmlns:a16="http://schemas.microsoft.com/office/drawing/2014/main" id="{CB729244-2300-9440-821B-1A1939C9DF36}"/>
              </a:ext>
            </a:extLst>
          </p:cNvPr>
          <p:cNvSpPr txBox="1"/>
          <p:nvPr/>
        </p:nvSpPr>
        <p:spPr>
          <a:xfrm>
            <a:off x="5853579" y="2508158"/>
            <a:ext cx="6119870" cy="2585323"/>
          </a:xfrm>
          <a:prstGeom prst="rect">
            <a:avLst/>
          </a:prstGeom>
          <a:noFill/>
        </p:spPr>
        <p:txBody>
          <a:bodyPr wrap="square">
            <a:spAutoFit/>
          </a:bodyPr>
          <a:lstStyle/>
          <a:p>
            <a:r>
              <a:rPr lang="it-IT" dirty="0"/>
              <a:t>﻿</a:t>
            </a:r>
            <a:r>
              <a:rPr lang="it-IT" dirty="0" err="1"/>
              <a:t>Clasification</a:t>
            </a:r>
            <a:r>
              <a:rPr lang="it-IT" dirty="0"/>
              <a:t> report:</a:t>
            </a:r>
          </a:p>
          <a:p>
            <a:r>
              <a:rPr lang="it-IT" dirty="0" err="1"/>
              <a:t>precision</a:t>
            </a:r>
            <a:r>
              <a:rPr lang="it-IT" dirty="0"/>
              <a:t>    </a:t>
            </a:r>
            <a:r>
              <a:rPr lang="it-IT" dirty="0" err="1"/>
              <a:t>recall</a:t>
            </a:r>
            <a:r>
              <a:rPr lang="it-IT" dirty="0"/>
              <a:t>  f1-score   </a:t>
            </a:r>
            <a:r>
              <a:rPr lang="it-IT" dirty="0" err="1"/>
              <a:t>support</a:t>
            </a:r>
            <a:endParaRPr lang="it-IT" dirty="0"/>
          </a:p>
          <a:p>
            <a:endParaRPr lang="it-IT" dirty="0"/>
          </a:p>
          <a:p>
            <a:r>
              <a:rPr lang="it-IT" dirty="0"/>
              <a:t>0       0.97      1.00      0.98       157</a:t>
            </a:r>
          </a:p>
          <a:p>
            <a:r>
              <a:rPr lang="it-IT" dirty="0"/>
              <a:t>1       1.00      0.97      0.98       154</a:t>
            </a:r>
          </a:p>
          <a:p>
            <a:endParaRPr lang="it-IT" dirty="0"/>
          </a:p>
          <a:p>
            <a:r>
              <a:rPr lang="it-IT" dirty="0" err="1"/>
              <a:t>accuracy</a:t>
            </a:r>
            <a:r>
              <a:rPr lang="it-IT" dirty="0"/>
              <a:t>                           0.98       311</a:t>
            </a:r>
          </a:p>
          <a:p>
            <a:r>
              <a:rPr lang="it-IT" dirty="0"/>
              <a:t>macro </a:t>
            </a:r>
            <a:r>
              <a:rPr lang="it-IT" dirty="0" err="1"/>
              <a:t>avg</a:t>
            </a:r>
            <a:r>
              <a:rPr lang="it-IT" dirty="0"/>
              <a:t>       0.98      0.98      0.98       311</a:t>
            </a:r>
          </a:p>
          <a:p>
            <a:r>
              <a:rPr lang="it-IT" dirty="0" err="1"/>
              <a:t>weighted</a:t>
            </a:r>
            <a:r>
              <a:rPr lang="it-IT" dirty="0"/>
              <a:t> </a:t>
            </a:r>
            <a:r>
              <a:rPr lang="it-IT" dirty="0" err="1"/>
              <a:t>avg</a:t>
            </a:r>
            <a:r>
              <a:rPr lang="it-IT" dirty="0"/>
              <a:t>       0.98      0.98      0.98       311</a:t>
            </a:r>
          </a:p>
        </p:txBody>
      </p:sp>
    </p:spTree>
    <p:extLst>
      <p:ext uri="{BB962C8B-B14F-4D97-AF65-F5344CB8AC3E}">
        <p14:creationId xmlns:p14="http://schemas.microsoft.com/office/powerpoint/2010/main" val="419147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28BCF-4C6E-8847-8445-6D7C2B30A8AB}"/>
              </a:ext>
            </a:extLst>
          </p:cNvPr>
          <p:cNvSpPr>
            <a:spLocks noGrp="1"/>
          </p:cNvSpPr>
          <p:nvPr>
            <p:ph type="title"/>
          </p:nvPr>
        </p:nvSpPr>
        <p:spPr/>
        <p:txBody>
          <a:bodyPr/>
          <a:lstStyle/>
          <a:p>
            <a:r>
              <a:rPr lang="it-IT" dirty="0" err="1"/>
              <a:t>Neural</a:t>
            </a:r>
            <a:r>
              <a:rPr lang="it-IT" dirty="0"/>
              <a:t> Network: Precision </a:t>
            </a:r>
            <a:r>
              <a:rPr lang="it-IT" dirty="0" err="1"/>
              <a:t>Recall</a:t>
            </a:r>
            <a:r>
              <a:rPr lang="it-IT" dirty="0"/>
              <a:t> Curve</a:t>
            </a:r>
          </a:p>
        </p:txBody>
      </p:sp>
      <p:pic>
        <p:nvPicPr>
          <p:cNvPr id="5" name="Segnaposto contenuto 4">
            <a:extLst>
              <a:ext uri="{FF2B5EF4-FFF2-40B4-BE49-F238E27FC236}">
                <a16:creationId xmlns:a16="http://schemas.microsoft.com/office/drawing/2014/main" id="{EF4EBC34-A338-CF44-9CA9-EF80DDB0AD43}"/>
              </a:ext>
            </a:extLst>
          </p:cNvPr>
          <p:cNvPicPr>
            <a:picLocks noGrp="1" noChangeAspect="1"/>
          </p:cNvPicPr>
          <p:nvPr>
            <p:ph idx="1"/>
          </p:nvPr>
        </p:nvPicPr>
        <p:blipFill>
          <a:blip r:embed="rId2"/>
          <a:stretch>
            <a:fillRect/>
          </a:stretch>
        </p:blipFill>
        <p:spPr>
          <a:xfrm>
            <a:off x="837079" y="2295210"/>
            <a:ext cx="5016500" cy="3543300"/>
          </a:xfrm>
        </p:spPr>
      </p:pic>
      <p:sp>
        <p:nvSpPr>
          <p:cNvPr id="6" name="CasellaDiTesto 5">
            <a:extLst>
              <a:ext uri="{FF2B5EF4-FFF2-40B4-BE49-F238E27FC236}">
                <a16:creationId xmlns:a16="http://schemas.microsoft.com/office/drawing/2014/main" id="{FF472499-C1F4-EB4F-B4A1-843F8E5DFE56}"/>
              </a:ext>
            </a:extLst>
          </p:cNvPr>
          <p:cNvSpPr txBox="1"/>
          <p:nvPr/>
        </p:nvSpPr>
        <p:spPr>
          <a:xfrm>
            <a:off x="7083846" y="3007605"/>
            <a:ext cx="2133918" cy="646331"/>
          </a:xfrm>
          <a:prstGeom prst="rect">
            <a:avLst/>
          </a:prstGeom>
          <a:noFill/>
        </p:spPr>
        <p:txBody>
          <a:bodyPr wrap="none" rtlCol="0">
            <a:spAutoFit/>
          </a:bodyPr>
          <a:lstStyle/>
          <a:p>
            <a:r>
              <a:rPr lang="it-IT" dirty="0"/>
              <a:t>AP = 0.96</a:t>
            </a:r>
          </a:p>
          <a:p>
            <a:r>
              <a:rPr lang="it-IT" dirty="0"/>
              <a:t>ACCUARCY = ﻿0.974</a:t>
            </a:r>
          </a:p>
        </p:txBody>
      </p:sp>
    </p:spTree>
    <p:extLst>
      <p:ext uri="{BB962C8B-B14F-4D97-AF65-F5344CB8AC3E}">
        <p14:creationId xmlns:p14="http://schemas.microsoft.com/office/powerpoint/2010/main" val="409778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ight Triangle 4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2" name="Rectangle 5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4" name="Freeform: Shape 53">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8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2859EB86-2E01-944C-94C7-38CEF7645FA2}"/>
              </a:ext>
            </a:extLst>
          </p:cNvPr>
          <p:cNvSpPr>
            <a:spLocks noGrp="1"/>
          </p:cNvSpPr>
          <p:nvPr>
            <p:ph type="title"/>
          </p:nvPr>
        </p:nvSpPr>
        <p:spPr>
          <a:xfrm>
            <a:off x="691078" y="722903"/>
            <a:ext cx="5402451" cy="2460770"/>
          </a:xfrm>
        </p:spPr>
        <p:txBody>
          <a:bodyPr vert="horz" lIns="91440" tIns="45720" rIns="91440" bIns="45720" rtlCol="0" anchor="b">
            <a:normAutofit/>
          </a:bodyPr>
          <a:lstStyle/>
          <a:p>
            <a:r>
              <a:rPr lang="en-US" sz="5400"/>
              <a:t>Features del Dataset</a:t>
            </a:r>
          </a:p>
        </p:txBody>
      </p:sp>
      <p:pic>
        <p:nvPicPr>
          <p:cNvPr id="12" name="Segnaposto contenuto 11" descr="Immagine che contiene tavolo&#10;&#10;Descrizione generata automaticamente">
            <a:extLst>
              <a:ext uri="{FF2B5EF4-FFF2-40B4-BE49-F238E27FC236}">
                <a16:creationId xmlns:a16="http://schemas.microsoft.com/office/drawing/2014/main" id="{3C4F1D85-10A0-EA45-94E7-2B21304084D5}"/>
              </a:ext>
            </a:extLst>
          </p:cNvPr>
          <p:cNvPicPr>
            <a:picLocks noGrp="1" noChangeAspect="1"/>
          </p:cNvPicPr>
          <p:nvPr>
            <p:ph idx="1"/>
          </p:nvPr>
        </p:nvPicPr>
        <p:blipFill>
          <a:blip r:embed="rId2"/>
          <a:stretch>
            <a:fillRect/>
          </a:stretch>
        </p:blipFill>
        <p:spPr>
          <a:xfrm>
            <a:off x="7027974" y="147244"/>
            <a:ext cx="4460777" cy="6535936"/>
          </a:xfrm>
          <a:prstGeom prst="rect">
            <a:avLst/>
          </a:prstGeom>
        </p:spPr>
      </p:pic>
    </p:spTree>
    <p:extLst>
      <p:ext uri="{BB962C8B-B14F-4D97-AF65-F5344CB8AC3E}">
        <p14:creationId xmlns:p14="http://schemas.microsoft.com/office/powerpoint/2010/main" val="180994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4A118F-C3F9-834D-BC8D-A5C1524AF904}"/>
              </a:ext>
            </a:extLst>
          </p:cNvPr>
          <p:cNvSpPr>
            <a:spLocks noGrp="1"/>
          </p:cNvSpPr>
          <p:nvPr>
            <p:ph type="title"/>
          </p:nvPr>
        </p:nvSpPr>
        <p:spPr/>
        <p:txBody>
          <a:bodyPr/>
          <a:lstStyle/>
          <a:p>
            <a:r>
              <a:rPr lang="it-IT" dirty="0" err="1"/>
              <a:t>Neural</a:t>
            </a:r>
            <a:r>
              <a:rPr lang="it-IT" dirty="0"/>
              <a:t> Network: ROC-Curve</a:t>
            </a:r>
          </a:p>
        </p:txBody>
      </p:sp>
      <p:pic>
        <p:nvPicPr>
          <p:cNvPr id="5" name="Segnaposto contenuto 4">
            <a:extLst>
              <a:ext uri="{FF2B5EF4-FFF2-40B4-BE49-F238E27FC236}">
                <a16:creationId xmlns:a16="http://schemas.microsoft.com/office/drawing/2014/main" id="{1EA6CEF5-8699-A248-A59E-2B8E8F2C7341}"/>
              </a:ext>
            </a:extLst>
          </p:cNvPr>
          <p:cNvPicPr>
            <a:picLocks noGrp="1" noChangeAspect="1"/>
          </p:cNvPicPr>
          <p:nvPr>
            <p:ph idx="1"/>
          </p:nvPr>
        </p:nvPicPr>
        <p:blipFill>
          <a:blip r:embed="rId2"/>
          <a:stretch>
            <a:fillRect/>
          </a:stretch>
        </p:blipFill>
        <p:spPr>
          <a:xfrm>
            <a:off x="765808" y="2384042"/>
            <a:ext cx="5087771" cy="3563938"/>
          </a:xfrm>
        </p:spPr>
      </p:pic>
      <p:sp>
        <p:nvSpPr>
          <p:cNvPr id="7" name="CasellaDiTesto 6">
            <a:extLst>
              <a:ext uri="{FF2B5EF4-FFF2-40B4-BE49-F238E27FC236}">
                <a16:creationId xmlns:a16="http://schemas.microsoft.com/office/drawing/2014/main" id="{735FDAC4-EDAF-E643-A1C8-B67285A920FE}"/>
              </a:ext>
            </a:extLst>
          </p:cNvPr>
          <p:cNvSpPr txBox="1"/>
          <p:nvPr/>
        </p:nvSpPr>
        <p:spPr>
          <a:xfrm>
            <a:off x="6959906" y="3429000"/>
            <a:ext cx="6119870" cy="369332"/>
          </a:xfrm>
          <a:prstGeom prst="rect">
            <a:avLst/>
          </a:prstGeom>
          <a:noFill/>
        </p:spPr>
        <p:txBody>
          <a:bodyPr wrap="square">
            <a:spAutoFit/>
          </a:bodyPr>
          <a:lstStyle/>
          <a:p>
            <a:r>
              <a:rPr lang="it-IT" dirty="0"/>
              <a:t>﻿AUC: 0.955</a:t>
            </a:r>
          </a:p>
        </p:txBody>
      </p:sp>
    </p:spTree>
    <p:extLst>
      <p:ext uri="{BB962C8B-B14F-4D97-AF65-F5344CB8AC3E}">
        <p14:creationId xmlns:p14="http://schemas.microsoft.com/office/powerpoint/2010/main" val="110640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DE8EF-6E5C-A643-9816-D72930E9703B}"/>
              </a:ext>
            </a:extLst>
          </p:cNvPr>
          <p:cNvSpPr>
            <a:spLocks noGrp="1"/>
          </p:cNvSpPr>
          <p:nvPr>
            <p:ph type="title"/>
          </p:nvPr>
        </p:nvSpPr>
        <p:spPr/>
        <p:txBody>
          <a:bodyPr/>
          <a:lstStyle/>
          <a:p>
            <a:r>
              <a:rPr lang="it-IT" dirty="0" err="1"/>
              <a:t>Neural</a:t>
            </a:r>
            <a:r>
              <a:rPr lang="it-IT" dirty="0"/>
              <a:t> Network: Cross </a:t>
            </a:r>
            <a:r>
              <a:rPr lang="it-IT" dirty="0" err="1"/>
              <a:t>Validation</a:t>
            </a:r>
            <a:endParaRPr lang="it-IT" dirty="0"/>
          </a:p>
        </p:txBody>
      </p:sp>
      <p:pic>
        <p:nvPicPr>
          <p:cNvPr id="6" name="Segnaposto contenuto 5">
            <a:extLst>
              <a:ext uri="{FF2B5EF4-FFF2-40B4-BE49-F238E27FC236}">
                <a16:creationId xmlns:a16="http://schemas.microsoft.com/office/drawing/2014/main" id="{7603906C-47A2-BA46-A028-E93D565F076F}"/>
              </a:ext>
            </a:extLst>
          </p:cNvPr>
          <p:cNvPicPr>
            <a:picLocks noGrp="1" noChangeAspect="1"/>
          </p:cNvPicPr>
          <p:nvPr>
            <p:ph idx="1"/>
          </p:nvPr>
        </p:nvPicPr>
        <p:blipFill>
          <a:blip r:embed="rId2"/>
          <a:stretch>
            <a:fillRect/>
          </a:stretch>
        </p:blipFill>
        <p:spPr>
          <a:xfrm>
            <a:off x="691079" y="2447686"/>
            <a:ext cx="5848666" cy="3016680"/>
          </a:xfrm>
        </p:spPr>
      </p:pic>
      <p:sp>
        <p:nvSpPr>
          <p:cNvPr id="8" name="CasellaDiTesto 7">
            <a:extLst>
              <a:ext uri="{FF2B5EF4-FFF2-40B4-BE49-F238E27FC236}">
                <a16:creationId xmlns:a16="http://schemas.microsoft.com/office/drawing/2014/main" id="{B626EC68-7510-9744-BC1C-5A6946066256}"/>
              </a:ext>
            </a:extLst>
          </p:cNvPr>
          <p:cNvSpPr txBox="1"/>
          <p:nvPr/>
        </p:nvSpPr>
        <p:spPr>
          <a:xfrm>
            <a:off x="6596349" y="3441297"/>
            <a:ext cx="6119870" cy="1477328"/>
          </a:xfrm>
          <a:prstGeom prst="rect">
            <a:avLst/>
          </a:prstGeom>
          <a:noFill/>
        </p:spPr>
        <p:txBody>
          <a:bodyPr wrap="square">
            <a:spAutoFit/>
          </a:bodyPr>
          <a:lstStyle/>
          <a:p>
            <a:r>
              <a:rPr lang="it-IT" dirty="0"/>
              <a:t>﻿</a:t>
            </a:r>
            <a:r>
              <a:rPr lang="it-IT" dirty="0" err="1"/>
              <a:t>cv_scores</a:t>
            </a:r>
            <a:r>
              <a:rPr lang="it-IT" dirty="0"/>
              <a:t> mean:0.9395161271095276</a:t>
            </a:r>
          </a:p>
          <a:p>
            <a:endParaRPr lang="it-IT" dirty="0"/>
          </a:p>
          <a:p>
            <a:r>
              <a:rPr lang="it-IT" dirty="0" err="1"/>
              <a:t>cv_score</a:t>
            </a:r>
            <a:r>
              <a:rPr lang="it-IT" dirty="0"/>
              <a:t> variance:0.014633195519323294</a:t>
            </a:r>
          </a:p>
          <a:p>
            <a:endParaRPr lang="it-IT" dirty="0"/>
          </a:p>
          <a:p>
            <a:r>
              <a:rPr lang="it-IT" dirty="0" err="1"/>
              <a:t>cv_score</a:t>
            </a:r>
            <a:r>
              <a:rPr lang="it-IT" dirty="0"/>
              <a:t> </a:t>
            </a:r>
            <a:r>
              <a:rPr lang="it-IT" dirty="0" err="1"/>
              <a:t>dev</a:t>
            </a:r>
            <a:r>
              <a:rPr lang="it-IT" dirty="0"/>
              <a:t> standard:0.12096774578094482</a:t>
            </a:r>
          </a:p>
        </p:txBody>
      </p:sp>
    </p:spTree>
    <p:extLst>
      <p:ext uri="{BB962C8B-B14F-4D97-AF65-F5344CB8AC3E}">
        <p14:creationId xmlns:p14="http://schemas.microsoft.com/office/powerpoint/2010/main" val="459448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3DE7F8-C82B-E64F-B813-6308DB86792A}"/>
              </a:ext>
            </a:extLst>
          </p:cNvPr>
          <p:cNvSpPr>
            <a:spLocks noGrp="1"/>
          </p:cNvSpPr>
          <p:nvPr>
            <p:ph type="title"/>
          </p:nvPr>
        </p:nvSpPr>
        <p:spPr>
          <a:xfrm>
            <a:off x="690563" y="-288462"/>
            <a:ext cx="10325000" cy="1442463"/>
          </a:xfrm>
        </p:spPr>
        <p:txBody>
          <a:bodyPr/>
          <a:lstStyle/>
          <a:p>
            <a:r>
              <a:rPr lang="it-IT" dirty="0"/>
              <a:t>RIASSUNTO FINALE:</a:t>
            </a:r>
          </a:p>
        </p:txBody>
      </p:sp>
      <p:graphicFrame>
        <p:nvGraphicFramePr>
          <p:cNvPr id="4" name="Tabella 4">
            <a:extLst>
              <a:ext uri="{FF2B5EF4-FFF2-40B4-BE49-F238E27FC236}">
                <a16:creationId xmlns:a16="http://schemas.microsoft.com/office/drawing/2014/main" id="{AD90D8DB-A291-CF45-810A-D580E5C8B980}"/>
              </a:ext>
            </a:extLst>
          </p:cNvPr>
          <p:cNvGraphicFramePr>
            <a:graphicFrameLocks noGrp="1"/>
          </p:cNvGraphicFramePr>
          <p:nvPr>
            <p:ph idx="1"/>
            <p:extLst>
              <p:ext uri="{D42A27DB-BD31-4B8C-83A1-F6EECF244321}">
                <p14:modId xmlns:p14="http://schemas.microsoft.com/office/powerpoint/2010/main" val="3322272186"/>
              </p:ext>
            </p:extLst>
          </p:nvPr>
        </p:nvGraphicFramePr>
        <p:xfrm>
          <a:off x="690563" y="1300163"/>
          <a:ext cx="10825164" cy="5421576"/>
        </p:xfrm>
        <a:graphic>
          <a:graphicData uri="http://schemas.openxmlformats.org/drawingml/2006/table">
            <a:tbl>
              <a:tblPr firstRow="1" bandRow="1">
                <a:tableStyleId>{69CF1AB2-1976-4502-BF36-3FF5EA218861}</a:tableStyleId>
              </a:tblPr>
              <a:tblGrid>
                <a:gridCol w="1546452">
                  <a:extLst>
                    <a:ext uri="{9D8B030D-6E8A-4147-A177-3AD203B41FA5}">
                      <a16:colId xmlns:a16="http://schemas.microsoft.com/office/drawing/2014/main" val="1095074790"/>
                    </a:ext>
                  </a:extLst>
                </a:gridCol>
                <a:gridCol w="1546452">
                  <a:extLst>
                    <a:ext uri="{9D8B030D-6E8A-4147-A177-3AD203B41FA5}">
                      <a16:colId xmlns:a16="http://schemas.microsoft.com/office/drawing/2014/main" val="3571831817"/>
                    </a:ext>
                  </a:extLst>
                </a:gridCol>
                <a:gridCol w="1546452">
                  <a:extLst>
                    <a:ext uri="{9D8B030D-6E8A-4147-A177-3AD203B41FA5}">
                      <a16:colId xmlns:a16="http://schemas.microsoft.com/office/drawing/2014/main" val="3871219894"/>
                    </a:ext>
                  </a:extLst>
                </a:gridCol>
                <a:gridCol w="1546452">
                  <a:extLst>
                    <a:ext uri="{9D8B030D-6E8A-4147-A177-3AD203B41FA5}">
                      <a16:colId xmlns:a16="http://schemas.microsoft.com/office/drawing/2014/main" val="3601543944"/>
                    </a:ext>
                  </a:extLst>
                </a:gridCol>
                <a:gridCol w="1546452">
                  <a:extLst>
                    <a:ext uri="{9D8B030D-6E8A-4147-A177-3AD203B41FA5}">
                      <a16:colId xmlns:a16="http://schemas.microsoft.com/office/drawing/2014/main" val="311615354"/>
                    </a:ext>
                  </a:extLst>
                </a:gridCol>
                <a:gridCol w="1721302">
                  <a:extLst>
                    <a:ext uri="{9D8B030D-6E8A-4147-A177-3AD203B41FA5}">
                      <a16:colId xmlns:a16="http://schemas.microsoft.com/office/drawing/2014/main" val="643536907"/>
                    </a:ext>
                  </a:extLst>
                </a:gridCol>
                <a:gridCol w="1371602">
                  <a:extLst>
                    <a:ext uri="{9D8B030D-6E8A-4147-A177-3AD203B41FA5}">
                      <a16:colId xmlns:a16="http://schemas.microsoft.com/office/drawing/2014/main" val="4128193088"/>
                    </a:ext>
                  </a:extLst>
                </a:gridCol>
              </a:tblGrid>
              <a:tr h="858037">
                <a:tc>
                  <a:txBody>
                    <a:bodyPr/>
                    <a:lstStyle/>
                    <a:p>
                      <a:r>
                        <a:rPr lang="it-IT" dirty="0"/>
                        <a:t>ALGORITMO</a:t>
                      </a:r>
                    </a:p>
                  </a:txBody>
                  <a:tcPr>
                    <a:solidFill>
                      <a:srgbClr val="CFD5EA"/>
                    </a:solidFill>
                  </a:tcPr>
                </a:tc>
                <a:tc>
                  <a:txBody>
                    <a:bodyPr/>
                    <a:lstStyle/>
                    <a:p>
                      <a:r>
                        <a:rPr lang="it-IT" dirty="0"/>
                        <a:t>ACCURATEZZA</a:t>
                      </a:r>
                    </a:p>
                  </a:txBody>
                  <a:tcPr>
                    <a:solidFill>
                      <a:srgbClr val="CFD5EA"/>
                    </a:solidFill>
                  </a:tcPr>
                </a:tc>
                <a:tc>
                  <a:txBody>
                    <a:bodyPr/>
                    <a:lstStyle/>
                    <a:p>
                      <a:r>
                        <a:rPr lang="it-IT" dirty="0"/>
                        <a:t>VARIANZA</a:t>
                      </a:r>
                    </a:p>
                  </a:txBody>
                  <a:tcPr>
                    <a:solidFill>
                      <a:srgbClr val="CFD5EA"/>
                    </a:solidFill>
                  </a:tcPr>
                </a:tc>
                <a:tc>
                  <a:txBody>
                    <a:bodyPr/>
                    <a:lstStyle/>
                    <a:p>
                      <a:r>
                        <a:rPr lang="it-IT" dirty="0"/>
                        <a:t>DEV.STANDARD</a:t>
                      </a:r>
                    </a:p>
                  </a:txBody>
                  <a:tcPr>
                    <a:solidFill>
                      <a:srgbClr val="CFD5EA"/>
                    </a:solidFill>
                  </a:tcPr>
                </a:tc>
                <a:tc>
                  <a:txBody>
                    <a:bodyPr/>
                    <a:lstStyle/>
                    <a:p>
                      <a:r>
                        <a:rPr lang="it-IT" dirty="0"/>
                        <a:t>F1</a:t>
                      </a:r>
                    </a:p>
                  </a:txBody>
                  <a:tcPr>
                    <a:solidFill>
                      <a:srgbClr val="CFD5EA"/>
                    </a:solidFill>
                  </a:tcPr>
                </a:tc>
                <a:tc>
                  <a:txBody>
                    <a:bodyPr/>
                    <a:lstStyle/>
                    <a:p>
                      <a:r>
                        <a:rPr lang="it-IT" dirty="0"/>
                        <a:t>AVERAGE-PRECISION</a:t>
                      </a:r>
                    </a:p>
                  </a:txBody>
                  <a:tcPr>
                    <a:solidFill>
                      <a:srgbClr val="CFD5EA"/>
                    </a:solidFill>
                  </a:tcPr>
                </a:tc>
                <a:tc>
                  <a:txBody>
                    <a:bodyPr/>
                    <a:lstStyle/>
                    <a:p>
                      <a:r>
                        <a:rPr lang="it-IT" dirty="0"/>
                        <a:t>AUC</a:t>
                      </a:r>
                    </a:p>
                  </a:txBody>
                  <a:tcPr>
                    <a:solidFill>
                      <a:srgbClr val="CFD5EA"/>
                    </a:solidFill>
                  </a:tcPr>
                </a:tc>
                <a:extLst>
                  <a:ext uri="{0D108BD9-81ED-4DB2-BD59-A6C34878D82A}">
                    <a16:rowId xmlns:a16="http://schemas.microsoft.com/office/drawing/2014/main" val="186236938"/>
                  </a:ext>
                </a:extLst>
              </a:tr>
              <a:tr h="858037">
                <a:tc>
                  <a:txBody>
                    <a:bodyPr/>
                    <a:lstStyle/>
                    <a:p>
                      <a:r>
                        <a:rPr lang="it-IT" b="1" dirty="0"/>
                        <a:t>KNN</a:t>
                      </a:r>
                    </a:p>
                  </a:txBody>
                  <a:tcPr>
                    <a:solidFill>
                      <a:srgbClr val="CFD5EA"/>
                    </a:solidFill>
                  </a:tcPr>
                </a:tc>
                <a:tc>
                  <a:txBody>
                    <a:bodyPr/>
                    <a:lstStyle/>
                    <a:p>
                      <a:r>
                        <a:rPr lang="it-IT" dirty="0"/>
                        <a:t>0.965</a:t>
                      </a:r>
                    </a:p>
                  </a:txBody>
                  <a:tcPr>
                    <a:solidFill>
                      <a:srgbClr val="E9EBF6"/>
                    </a:solidFill>
                  </a:tcPr>
                </a:tc>
                <a:tc>
                  <a:txBody>
                    <a:bodyPr/>
                    <a:lstStyle/>
                    <a:p>
                      <a:r>
                        <a:rPr lang="it-IT" sz="1800" dirty="0"/>
                        <a:t>0.0029</a:t>
                      </a:r>
                      <a:endParaRPr lang="it-IT" dirty="0"/>
                    </a:p>
                  </a:txBody>
                  <a:tcPr>
                    <a:solidFill>
                      <a:srgbClr val="E9EBF6"/>
                    </a:solidFill>
                  </a:tcPr>
                </a:tc>
                <a:tc>
                  <a:txBody>
                    <a:bodyPr/>
                    <a:lstStyle/>
                    <a:p>
                      <a:r>
                        <a:rPr lang="it-IT" sz="1800" dirty="0"/>
                        <a:t>0.054</a:t>
                      </a:r>
                      <a:endParaRPr lang="it-IT" dirty="0"/>
                    </a:p>
                  </a:txBody>
                  <a:tcPr>
                    <a:solidFill>
                      <a:srgbClr val="E9EBF6"/>
                    </a:solidFill>
                  </a:tcPr>
                </a:tc>
                <a:tc>
                  <a:txBody>
                    <a:bodyPr/>
                    <a:lstStyle/>
                    <a:p>
                      <a:r>
                        <a:rPr lang="it-IT" dirty="0"/>
                        <a:t>0.9</a:t>
                      </a:r>
                    </a:p>
                  </a:txBody>
                  <a:tcPr>
                    <a:solidFill>
                      <a:srgbClr val="E9EBF6"/>
                    </a:solidFill>
                  </a:tcPr>
                </a:tc>
                <a:tc>
                  <a:txBody>
                    <a:bodyPr/>
                    <a:lstStyle/>
                    <a:p>
                      <a:r>
                        <a:rPr lang="it-IT" dirty="0"/>
                        <a:t>0.8</a:t>
                      </a:r>
                    </a:p>
                  </a:txBody>
                  <a:tcPr>
                    <a:solidFill>
                      <a:srgbClr val="E9EBF6"/>
                    </a:solidFill>
                  </a:tcPr>
                </a:tc>
                <a:tc>
                  <a:txBody>
                    <a:bodyPr/>
                    <a:lstStyle/>
                    <a:p>
                      <a:r>
                        <a:rPr lang="it-IT" dirty="0"/>
                        <a:t>0.98</a:t>
                      </a:r>
                    </a:p>
                  </a:txBody>
                  <a:tcPr>
                    <a:solidFill>
                      <a:srgbClr val="E9EBF6"/>
                    </a:solidFill>
                  </a:tcPr>
                </a:tc>
                <a:extLst>
                  <a:ext uri="{0D108BD9-81ED-4DB2-BD59-A6C34878D82A}">
                    <a16:rowId xmlns:a16="http://schemas.microsoft.com/office/drawing/2014/main" val="1718731958"/>
                  </a:ext>
                </a:extLst>
              </a:tr>
              <a:tr h="858037">
                <a:tc>
                  <a:txBody>
                    <a:bodyPr/>
                    <a:lstStyle/>
                    <a:p>
                      <a:r>
                        <a:rPr lang="it-IT" b="1" dirty="0"/>
                        <a:t>RANDOM FOREST</a:t>
                      </a:r>
                    </a:p>
                  </a:txBody>
                  <a:tcPr>
                    <a:solidFill>
                      <a:srgbClr val="CFD5EA"/>
                    </a:solidFill>
                  </a:tcPr>
                </a:tc>
                <a:tc>
                  <a:txBody>
                    <a:bodyPr/>
                    <a:lstStyle/>
                    <a:p>
                      <a:r>
                        <a:rPr lang="it-IT" dirty="0"/>
                        <a:t>0.99</a:t>
                      </a:r>
                    </a:p>
                  </a:txBody>
                  <a:tcPr/>
                </a:tc>
                <a:tc>
                  <a:txBody>
                    <a:bodyPr/>
                    <a:lstStyle/>
                    <a:p>
                      <a:r>
                        <a:rPr lang="it-IT" dirty="0"/>
                        <a:t>6.07e-05</a:t>
                      </a:r>
                    </a:p>
                  </a:txBody>
                  <a:tcPr/>
                </a:tc>
                <a:tc>
                  <a:txBody>
                    <a:bodyPr/>
                    <a:lstStyle/>
                    <a:p>
                      <a:r>
                        <a:rPr lang="it-IT" dirty="0"/>
                        <a:t>0.007</a:t>
                      </a:r>
                    </a:p>
                  </a:txBody>
                  <a:tcPr/>
                </a:tc>
                <a:tc>
                  <a:txBody>
                    <a:bodyPr/>
                    <a:lstStyle/>
                    <a:p>
                      <a:r>
                        <a:rPr lang="it-IT" dirty="0"/>
                        <a:t>0.9</a:t>
                      </a:r>
                    </a:p>
                  </a:txBody>
                  <a:tcPr/>
                </a:tc>
                <a:tc>
                  <a:txBody>
                    <a:bodyPr/>
                    <a:lstStyle/>
                    <a:p>
                      <a:r>
                        <a:rPr lang="it-IT" dirty="0"/>
                        <a:t>0.9</a:t>
                      </a:r>
                    </a:p>
                  </a:txBody>
                  <a:tcPr/>
                </a:tc>
                <a:tc>
                  <a:txBody>
                    <a:bodyPr/>
                    <a:lstStyle/>
                    <a:p>
                      <a:r>
                        <a:rPr lang="it-IT" dirty="0"/>
                        <a:t>0.99</a:t>
                      </a:r>
                    </a:p>
                  </a:txBody>
                  <a:tcPr/>
                </a:tc>
                <a:extLst>
                  <a:ext uri="{0D108BD9-81ED-4DB2-BD59-A6C34878D82A}">
                    <a16:rowId xmlns:a16="http://schemas.microsoft.com/office/drawing/2014/main" val="73782409"/>
                  </a:ext>
                </a:extLst>
              </a:tr>
              <a:tr h="858037">
                <a:tc>
                  <a:txBody>
                    <a:bodyPr/>
                    <a:lstStyle/>
                    <a:p>
                      <a:r>
                        <a:rPr lang="it-IT" b="1" dirty="0"/>
                        <a:t>SVM</a:t>
                      </a:r>
                    </a:p>
                  </a:txBody>
                  <a:tcPr>
                    <a:solidFill>
                      <a:srgbClr val="CFD5EA"/>
                    </a:solidFill>
                  </a:tcPr>
                </a:tc>
                <a:tc>
                  <a:txBody>
                    <a:bodyPr/>
                    <a:lstStyle/>
                    <a:p>
                      <a:r>
                        <a:rPr lang="it-IT" dirty="0"/>
                        <a:t>0.639</a:t>
                      </a:r>
                    </a:p>
                  </a:txBody>
                  <a:tcPr>
                    <a:solidFill>
                      <a:srgbClr val="E9EBF6"/>
                    </a:solidFill>
                  </a:tcPr>
                </a:tc>
                <a:tc>
                  <a:txBody>
                    <a:bodyPr/>
                    <a:lstStyle/>
                    <a:p>
                      <a:r>
                        <a:rPr lang="it-IT" dirty="0"/>
                        <a:t>0.03</a:t>
                      </a:r>
                    </a:p>
                  </a:txBody>
                  <a:tcPr>
                    <a:solidFill>
                      <a:srgbClr val="E9EBF6"/>
                    </a:solidFill>
                  </a:tcPr>
                </a:tc>
                <a:tc>
                  <a:txBody>
                    <a:bodyPr/>
                    <a:lstStyle/>
                    <a:p>
                      <a:r>
                        <a:rPr lang="it-IT" dirty="0"/>
                        <a:t>0.17</a:t>
                      </a:r>
                    </a:p>
                  </a:txBody>
                  <a:tcPr>
                    <a:solidFill>
                      <a:srgbClr val="E9EBF6"/>
                    </a:solidFill>
                  </a:tcPr>
                </a:tc>
                <a:tc>
                  <a:txBody>
                    <a:bodyPr/>
                    <a:lstStyle/>
                    <a:p>
                      <a:r>
                        <a:rPr lang="it-IT" dirty="0"/>
                        <a:t>0.8</a:t>
                      </a:r>
                    </a:p>
                  </a:txBody>
                  <a:tcPr>
                    <a:solidFill>
                      <a:srgbClr val="E9EBF6"/>
                    </a:solidFill>
                  </a:tcPr>
                </a:tc>
                <a:tc>
                  <a:txBody>
                    <a:bodyPr/>
                    <a:lstStyle/>
                    <a:p>
                      <a:r>
                        <a:rPr lang="it-IT" dirty="0"/>
                        <a:t>0.7</a:t>
                      </a:r>
                    </a:p>
                  </a:txBody>
                  <a:tcPr>
                    <a:solidFill>
                      <a:srgbClr val="E9EBF6"/>
                    </a:solidFill>
                  </a:tcPr>
                </a:tc>
                <a:tc>
                  <a:txBody>
                    <a:bodyPr/>
                    <a:lstStyle/>
                    <a:p>
                      <a:r>
                        <a:rPr lang="it-IT" dirty="0"/>
                        <a:t>/</a:t>
                      </a:r>
                    </a:p>
                  </a:txBody>
                  <a:tcPr>
                    <a:solidFill>
                      <a:srgbClr val="E9EBF6"/>
                    </a:solidFill>
                  </a:tcPr>
                </a:tc>
                <a:extLst>
                  <a:ext uri="{0D108BD9-81ED-4DB2-BD59-A6C34878D82A}">
                    <a16:rowId xmlns:a16="http://schemas.microsoft.com/office/drawing/2014/main" val="1759557831"/>
                  </a:ext>
                </a:extLst>
              </a:tr>
              <a:tr h="1131391">
                <a:tc>
                  <a:txBody>
                    <a:bodyPr/>
                    <a:lstStyle/>
                    <a:p>
                      <a:r>
                        <a:rPr lang="it-IT" b="1" dirty="0"/>
                        <a:t>MULTI. NAIVE BAYES</a:t>
                      </a:r>
                    </a:p>
                  </a:txBody>
                  <a:tcPr>
                    <a:solidFill>
                      <a:srgbClr val="CFD5EA"/>
                    </a:solidFill>
                  </a:tcPr>
                </a:tc>
                <a:tc>
                  <a:txBody>
                    <a:bodyPr/>
                    <a:lstStyle/>
                    <a:p>
                      <a:r>
                        <a:rPr lang="it-IT" dirty="0"/>
                        <a:t>0.766</a:t>
                      </a:r>
                    </a:p>
                  </a:txBody>
                  <a:tcPr/>
                </a:tc>
                <a:tc>
                  <a:txBody>
                    <a:bodyPr/>
                    <a:lstStyle/>
                    <a:p>
                      <a:r>
                        <a:rPr lang="it-IT" dirty="0"/>
                        <a:t>0.02</a:t>
                      </a:r>
                    </a:p>
                  </a:txBody>
                  <a:tcPr/>
                </a:tc>
                <a:tc>
                  <a:txBody>
                    <a:bodyPr/>
                    <a:lstStyle/>
                    <a:p>
                      <a:r>
                        <a:rPr lang="it-IT" dirty="0"/>
                        <a:t>0.14</a:t>
                      </a:r>
                    </a:p>
                  </a:txBody>
                  <a:tcPr/>
                </a:tc>
                <a:tc>
                  <a:txBody>
                    <a:bodyPr/>
                    <a:lstStyle/>
                    <a:p>
                      <a:r>
                        <a:rPr lang="it-IT" dirty="0"/>
                        <a:t>0.8</a:t>
                      </a:r>
                    </a:p>
                  </a:txBody>
                  <a:tcPr/>
                </a:tc>
                <a:tc>
                  <a:txBody>
                    <a:bodyPr/>
                    <a:lstStyle/>
                    <a:p>
                      <a:r>
                        <a:rPr lang="it-IT" dirty="0"/>
                        <a:t>0.8</a:t>
                      </a:r>
                    </a:p>
                  </a:txBody>
                  <a:tcPr/>
                </a:tc>
                <a:tc>
                  <a:txBody>
                    <a:bodyPr/>
                    <a:lstStyle/>
                    <a:p>
                      <a:r>
                        <a:rPr lang="it-IT" dirty="0"/>
                        <a:t>0.960</a:t>
                      </a:r>
                    </a:p>
                  </a:txBody>
                  <a:tcPr/>
                </a:tc>
                <a:extLst>
                  <a:ext uri="{0D108BD9-81ED-4DB2-BD59-A6C34878D82A}">
                    <a16:rowId xmlns:a16="http://schemas.microsoft.com/office/drawing/2014/main" val="3747821835"/>
                  </a:ext>
                </a:extLst>
              </a:tr>
              <a:tr h="858037">
                <a:tc>
                  <a:txBody>
                    <a:bodyPr/>
                    <a:lstStyle/>
                    <a:p>
                      <a:r>
                        <a:rPr lang="it-IT" b="1" dirty="0"/>
                        <a:t>NEURAL NETWOK</a:t>
                      </a:r>
                    </a:p>
                  </a:txBody>
                  <a:tcPr/>
                </a:tc>
                <a:tc>
                  <a:txBody>
                    <a:bodyPr/>
                    <a:lstStyle/>
                    <a:p>
                      <a:r>
                        <a:rPr lang="it-IT" dirty="0"/>
                        <a:t>0.974</a:t>
                      </a:r>
                    </a:p>
                  </a:txBody>
                  <a:tcPr>
                    <a:solidFill>
                      <a:srgbClr val="E9EBF6"/>
                    </a:solidFill>
                  </a:tcPr>
                </a:tc>
                <a:tc>
                  <a:txBody>
                    <a:bodyPr/>
                    <a:lstStyle/>
                    <a:p>
                      <a:r>
                        <a:rPr lang="it-IT" dirty="0"/>
                        <a:t>﻿0.01</a:t>
                      </a:r>
                    </a:p>
                  </a:txBody>
                  <a:tcPr>
                    <a:solidFill>
                      <a:srgbClr val="E9EBF6"/>
                    </a:solidFill>
                  </a:tcPr>
                </a:tc>
                <a:tc>
                  <a:txBody>
                    <a:bodyPr/>
                    <a:lstStyle/>
                    <a:p>
                      <a:r>
                        <a:rPr lang="it-IT" dirty="0"/>
                        <a:t>﻿0.12</a:t>
                      </a:r>
                    </a:p>
                  </a:txBody>
                  <a:tcPr>
                    <a:solidFill>
                      <a:srgbClr val="E9EBF6"/>
                    </a:solidFill>
                  </a:tcPr>
                </a:tc>
                <a:tc>
                  <a:txBody>
                    <a:bodyPr/>
                    <a:lstStyle/>
                    <a:p>
                      <a:r>
                        <a:rPr lang="it-IT" dirty="0"/>
                        <a:t>0.9</a:t>
                      </a:r>
                    </a:p>
                  </a:txBody>
                  <a:tcPr>
                    <a:solidFill>
                      <a:srgbClr val="E9EBF6"/>
                    </a:solidFill>
                  </a:tcPr>
                </a:tc>
                <a:tc>
                  <a:txBody>
                    <a:bodyPr/>
                    <a:lstStyle/>
                    <a:p>
                      <a:r>
                        <a:rPr lang="it-IT" dirty="0"/>
                        <a:t>0.9</a:t>
                      </a:r>
                    </a:p>
                  </a:txBody>
                  <a:tcPr>
                    <a:solidFill>
                      <a:srgbClr val="E9EBF6"/>
                    </a:solidFill>
                  </a:tcPr>
                </a:tc>
                <a:tc>
                  <a:txBody>
                    <a:bodyPr/>
                    <a:lstStyle/>
                    <a:p>
                      <a:r>
                        <a:rPr lang="it-IT" dirty="0"/>
                        <a:t>0.955</a:t>
                      </a:r>
                    </a:p>
                  </a:txBody>
                  <a:tcPr>
                    <a:solidFill>
                      <a:srgbClr val="E9EBF6"/>
                    </a:solidFill>
                  </a:tcPr>
                </a:tc>
                <a:extLst>
                  <a:ext uri="{0D108BD9-81ED-4DB2-BD59-A6C34878D82A}">
                    <a16:rowId xmlns:a16="http://schemas.microsoft.com/office/drawing/2014/main" val="3024596814"/>
                  </a:ext>
                </a:extLst>
              </a:tr>
            </a:tbl>
          </a:graphicData>
        </a:graphic>
      </p:graphicFrame>
    </p:spTree>
    <p:extLst>
      <p:ext uri="{BB962C8B-B14F-4D97-AF65-F5344CB8AC3E}">
        <p14:creationId xmlns:p14="http://schemas.microsoft.com/office/powerpoint/2010/main" val="1831638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C8FF22-7C4E-7749-8FF9-60B2E5FD5D20}"/>
              </a:ext>
            </a:extLst>
          </p:cNvPr>
          <p:cNvSpPr>
            <a:spLocks noGrp="1"/>
          </p:cNvSpPr>
          <p:nvPr>
            <p:ph type="title"/>
          </p:nvPr>
        </p:nvSpPr>
        <p:spPr/>
        <p:txBody>
          <a:bodyPr/>
          <a:lstStyle/>
          <a:p>
            <a:r>
              <a:rPr lang="it-IT" dirty="0"/>
              <a:t>Apprendimento Non Supervisionato</a:t>
            </a:r>
          </a:p>
        </p:txBody>
      </p:sp>
      <p:sp>
        <p:nvSpPr>
          <p:cNvPr id="3" name="Segnaposto contenuto 2">
            <a:extLst>
              <a:ext uri="{FF2B5EF4-FFF2-40B4-BE49-F238E27FC236}">
                <a16:creationId xmlns:a16="http://schemas.microsoft.com/office/drawing/2014/main" id="{E1A4FD9C-B4C7-DE4C-9FBD-9AEED79C5678}"/>
              </a:ext>
            </a:extLst>
          </p:cNvPr>
          <p:cNvSpPr>
            <a:spLocks noGrp="1"/>
          </p:cNvSpPr>
          <p:nvPr>
            <p:ph idx="1"/>
          </p:nvPr>
        </p:nvSpPr>
        <p:spPr/>
        <p:txBody>
          <a:bodyPr/>
          <a:lstStyle/>
          <a:p>
            <a:pPr marL="0" indent="0">
              <a:buNone/>
            </a:pPr>
            <a:r>
              <a:rPr lang="it-IT" dirty="0"/>
              <a:t>L’apprendimento </a:t>
            </a:r>
            <a:r>
              <a:rPr lang="it-IT" b="1" dirty="0"/>
              <a:t>Non Supervisionato</a:t>
            </a:r>
            <a:r>
              <a:rPr lang="it-IT" dirty="0"/>
              <a:t>, è una tecnica di apprendimento automatico che consiste nel fornire al sistema informatico una serie di input che riclassificherà e organizzerà sulla base di caratteristiche comuni.</a:t>
            </a:r>
          </a:p>
          <a:p>
            <a:pPr marL="0" indent="0">
              <a:buNone/>
            </a:pPr>
            <a:r>
              <a:rPr lang="it-IT" dirty="0"/>
              <a:t>In questo cosa vengono forniti sono esempi non annotati, in quanto le classi non sono note a priori ma devono essere apprese.</a:t>
            </a:r>
          </a:p>
        </p:txBody>
      </p:sp>
    </p:spTree>
    <p:extLst>
      <p:ext uri="{BB962C8B-B14F-4D97-AF65-F5344CB8AC3E}">
        <p14:creationId xmlns:p14="http://schemas.microsoft.com/office/powerpoint/2010/main" val="116917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FCB480-1412-3A41-8698-725DDDBF7D7D}"/>
              </a:ext>
            </a:extLst>
          </p:cNvPr>
          <p:cNvSpPr>
            <a:spLocks noGrp="1"/>
          </p:cNvSpPr>
          <p:nvPr>
            <p:ph type="title"/>
          </p:nvPr>
        </p:nvSpPr>
        <p:spPr/>
        <p:txBody>
          <a:bodyPr/>
          <a:lstStyle/>
          <a:p>
            <a:r>
              <a:rPr lang="it-IT" dirty="0"/>
              <a:t>K-</a:t>
            </a:r>
            <a:r>
              <a:rPr lang="it-IT" dirty="0" err="1"/>
              <a:t>Means</a:t>
            </a:r>
            <a:endParaRPr lang="it-IT" dirty="0"/>
          </a:p>
        </p:txBody>
      </p:sp>
      <p:sp>
        <p:nvSpPr>
          <p:cNvPr id="3" name="Segnaposto contenuto 2">
            <a:extLst>
              <a:ext uri="{FF2B5EF4-FFF2-40B4-BE49-F238E27FC236}">
                <a16:creationId xmlns:a16="http://schemas.microsoft.com/office/drawing/2014/main" id="{80733C47-5C4A-764C-9C08-F19D235CF600}"/>
              </a:ext>
            </a:extLst>
          </p:cNvPr>
          <p:cNvSpPr>
            <a:spLocks noGrp="1"/>
          </p:cNvSpPr>
          <p:nvPr>
            <p:ph idx="1"/>
          </p:nvPr>
        </p:nvSpPr>
        <p:spPr/>
        <p:txBody>
          <a:bodyPr/>
          <a:lstStyle/>
          <a:p>
            <a:pPr marL="0" indent="0">
              <a:buNone/>
            </a:pPr>
            <a:r>
              <a:rPr lang="it-IT" dirty="0"/>
              <a:t>E’ un algoritmo di hard-</a:t>
            </a:r>
            <a:r>
              <a:rPr lang="it-IT" dirty="0" err="1"/>
              <a:t>clustering</a:t>
            </a:r>
            <a:r>
              <a:rPr lang="it-IT" dirty="0"/>
              <a:t> partizionale che permette di suddividere un insieme di oggetti in k gruppi sulla base dei loro attributi. Ogni cluster è individuato tramite un centroide, che inizialmente crea le k partizioni e assegna ad ogni partizione i punti di ingresso, successivamente viene calcolato il centroide                                                              di ogni gruppo e viene costruita una nuova partizione                                                                 in cui si associa ogni punto di ingresso al cluster il                                                           centroide più vicino ad esso.                                                                                               Infine vengono ricalcolati i centroidi per                                                                                 i nuovi cluster finché l’algoritmo non converge.</a:t>
            </a:r>
          </a:p>
        </p:txBody>
      </p:sp>
      <p:pic>
        <p:nvPicPr>
          <p:cNvPr id="4" name="Elemento grafico 3">
            <a:extLst>
              <a:ext uri="{FF2B5EF4-FFF2-40B4-BE49-F238E27FC236}">
                <a16:creationId xmlns:a16="http://schemas.microsoft.com/office/drawing/2014/main" id="{E349F349-D008-E744-B186-356DA04475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0944" y="3311223"/>
            <a:ext cx="2891391" cy="2820826"/>
          </a:xfrm>
          <a:prstGeom prst="rect">
            <a:avLst/>
          </a:prstGeom>
        </p:spPr>
      </p:pic>
    </p:spTree>
    <p:extLst>
      <p:ext uri="{BB962C8B-B14F-4D97-AF65-F5344CB8AC3E}">
        <p14:creationId xmlns:p14="http://schemas.microsoft.com/office/powerpoint/2010/main" val="50332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A5714-B729-1843-9E6F-E39AF2213496}"/>
              </a:ext>
            </a:extLst>
          </p:cNvPr>
          <p:cNvSpPr>
            <a:spLocks noGrp="1"/>
          </p:cNvSpPr>
          <p:nvPr>
            <p:ph type="title"/>
          </p:nvPr>
        </p:nvSpPr>
        <p:spPr/>
        <p:txBody>
          <a:bodyPr/>
          <a:lstStyle/>
          <a:p>
            <a:r>
              <a:rPr lang="it-IT" dirty="0"/>
              <a:t>K-</a:t>
            </a:r>
            <a:r>
              <a:rPr lang="it-IT" dirty="0" err="1"/>
              <a:t>Means</a:t>
            </a:r>
            <a:r>
              <a:rPr lang="it-IT" dirty="0"/>
              <a:t>: Grafici Prodotti</a:t>
            </a:r>
          </a:p>
        </p:txBody>
      </p:sp>
      <p:pic>
        <p:nvPicPr>
          <p:cNvPr id="5" name="Segnaposto contenuto 4">
            <a:extLst>
              <a:ext uri="{FF2B5EF4-FFF2-40B4-BE49-F238E27FC236}">
                <a16:creationId xmlns:a16="http://schemas.microsoft.com/office/drawing/2014/main" id="{E9176BBC-2DD0-2640-9FAD-41E77CD92B4D}"/>
              </a:ext>
            </a:extLst>
          </p:cNvPr>
          <p:cNvPicPr>
            <a:picLocks noGrp="1" noChangeAspect="1"/>
          </p:cNvPicPr>
          <p:nvPr>
            <p:ph idx="1"/>
          </p:nvPr>
        </p:nvPicPr>
        <p:blipFill>
          <a:blip r:embed="rId2"/>
          <a:stretch>
            <a:fillRect/>
          </a:stretch>
        </p:blipFill>
        <p:spPr>
          <a:xfrm>
            <a:off x="357485" y="2568111"/>
            <a:ext cx="4777742" cy="3563938"/>
          </a:xfrm>
        </p:spPr>
      </p:pic>
      <p:sp>
        <p:nvSpPr>
          <p:cNvPr id="7" name="CasellaDiTesto 6">
            <a:extLst>
              <a:ext uri="{FF2B5EF4-FFF2-40B4-BE49-F238E27FC236}">
                <a16:creationId xmlns:a16="http://schemas.microsoft.com/office/drawing/2014/main" id="{B335C647-3889-504A-A72F-7B7A446DCCB2}"/>
              </a:ext>
            </a:extLst>
          </p:cNvPr>
          <p:cNvSpPr txBox="1"/>
          <p:nvPr/>
        </p:nvSpPr>
        <p:spPr>
          <a:xfrm>
            <a:off x="6072130" y="2761545"/>
            <a:ext cx="6119870" cy="2585323"/>
          </a:xfrm>
          <a:prstGeom prst="rect">
            <a:avLst/>
          </a:prstGeom>
          <a:noFill/>
        </p:spPr>
        <p:txBody>
          <a:bodyPr wrap="square">
            <a:spAutoFit/>
          </a:bodyPr>
          <a:lstStyle/>
          <a:p>
            <a:r>
              <a:rPr lang="it-IT" dirty="0"/>
              <a:t>﻿</a:t>
            </a:r>
            <a:r>
              <a:rPr lang="it-IT" dirty="0" err="1"/>
              <a:t>Clasification</a:t>
            </a:r>
            <a:r>
              <a:rPr lang="it-IT" dirty="0"/>
              <a:t> report:</a:t>
            </a:r>
          </a:p>
          <a:p>
            <a:r>
              <a:rPr lang="it-IT" dirty="0" err="1"/>
              <a:t>precision</a:t>
            </a:r>
            <a:r>
              <a:rPr lang="it-IT" dirty="0"/>
              <a:t>    </a:t>
            </a:r>
            <a:r>
              <a:rPr lang="it-IT" dirty="0" err="1"/>
              <a:t>recall</a:t>
            </a:r>
            <a:r>
              <a:rPr lang="it-IT" dirty="0"/>
              <a:t>  f1-score   </a:t>
            </a:r>
            <a:r>
              <a:rPr lang="it-IT" dirty="0" err="1"/>
              <a:t>support</a:t>
            </a:r>
            <a:endParaRPr lang="it-IT" dirty="0"/>
          </a:p>
          <a:p>
            <a:endParaRPr lang="it-IT" dirty="0"/>
          </a:p>
          <a:p>
            <a:r>
              <a:rPr lang="it-IT" dirty="0"/>
              <a:t>0       0.59      1.00      0.74       620</a:t>
            </a:r>
          </a:p>
          <a:p>
            <a:r>
              <a:rPr lang="it-IT" dirty="0"/>
              <a:t>1       0.00      0.00      0.00       427</a:t>
            </a:r>
          </a:p>
          <a:p>
            <a:endParaRPr lang="it-IT" dirty="0"/>
          </a:p>
          <a:p>
            <a:r>
              <a:rPr lang="it-IT" dirty="0" err="1"/>
              <a:t>accuracy</a:t>
            </a:r>
            <a:r>
              <a:rPr lang="it-IT" dirty="0"/>
              <a:t>                           0.59      1047</a:t>
            </a:r>
          </a:p>
          <a:p>
            <a:r>
              <a:rPr lang="it-IT" dirty="0"/>
              <a:t>macro </a:t>
            </a:r>
            <a:r>
              <a:rPr lang="it-IT" dirty="0" err="1"/>
              <a:t>avg</a:t>
            </a:r>
            <a:r>
              <a:rPr lang="it-IT" dirty="0"/>
              <a:t>       0.30      0.50      0.37      1047</a:t>
            </a:r>
          </a:p>
          <a:p>
            <a:r>
              <a:rPr lang="it-IT" dirty="0" err="1"/>
              <a:t>weighted</a:t>
            </a:r>
            <a:r>
              <a:rPr lang="it-IT" dirty="0"/>
              <a:t> </a:t>
            </a:r>
            <a:r>
              <a:rPr lang="it-IT" dirty="0" err="1"/>
              <a:t>avg</a:t>
            </a:r>
            <a:r>
              <a:rPr lang="it-IT" dirty="0"/>
              <a:t>       0.35      0.59      0.44      1047</a:t>
            </a:r>
          </a:p>
        </p:txBody>
      </p:sp>
    </p:spTree>
    <p:extLst>
      <p:ext uri="{BB962C8B-B14F-4D97-AF65-F5344CB8AC3E}">
        <p14:creationId xmlns:p14="http://schemas.microsoft.com/office/powerpoint/2010/main" val="3349236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7519F6-4278-484F-9D17-1575109313FC}"/>
              </a:ext>
            </a:extLst>
          </p:cNvPr>
          <p:cNvSpPr>
            <a:spLocks noGrp="1"/>
          </p:cNvSpPr>
          <p:nvPr>
            <p:ph type="title"/>
          </p:nvPr>
        </p:nvSpPr>
        <p:spPr/>
        <p:txBody>
          <a:bodyPr/>
          <a:lstStyle/>
          <a:p>
            <a:r>
              <a:rPr lang="it-IT" dirty="0"/>
              <a:t>K-</a:t>
            </a:r>
            <a:r>
              <a:rPr lang="it-IT" dirty="0" err="1"/>
              <a:t>Means</a:t>
            </a:r>
            <a:r>
              <a:rPr lang="it-IT" dirty="0"/>
              <a:t>: Precision </a:t>
            </a:r>
            <a:r>
              <a:rPr lang="it-IT" dirty="0" err="1"/>
              <a:t>Recall</a:t>
            </a:r>
            <a:r>
              <a:rPr lang="it-IT" dirty="0"/>
              <a:t> Curve</a:t>
            </a:r>
          </a:p>
        </p:txBody>
      </p:sp>
      <p:sp>
        <p:nvSpPr>
          <p:cNvPr id="7" name="CasellaDiTesto 6">
            <a:extLst>
              <a:ext uri="{FF2B5EF4-FFF2-40B4-BE49-F238E27FC236}">
                <a16:creationId xmlns:a16="http://schemas.microsoft.com/office/drawing/2014/main" id="{B6FDE764-D863-0141-BA8E-9C96196E5E7A}"/>
              </a:ext>
            </a:extLst>
          </p:cNvPr>
          <p:cNvSpPr txBox="1"/>
          <p:nvPr/>
        </p:nvSpPr>
        <p:spPr>
          <a:xfrm>
            <a:off x="5853579" y="3047984"/>
            <a:ext cx="6119870" cy="646331"/>
          </a:xfrm>
          <a:prstGeom prst="rect">
            <a:avLst/>
          </a:prstGeom>
          <a:noFill/>
        </p:spPr>
        <p:txBody>
          <a:bodyPr wrap="square">
            <a:spAutoFit/>
          </a:bodyPr>
          <a:lstStyle/>
          <a:p>
            <a:r>
              <a:rPr lang="it-IT" dirty="0"/>
              <a:t>AP = 0.76</a:t>
            </a:r>
          </a:p>
          <a:p>
            <a:r>
              <a:rPr lang="it-IT" dirty="0"/>
              <a:t>ACCURACY = ﻿﻿0.86</a:t>
            </a:r>
          </a:p>
        </p:txBody>
      </p:sp>
      <p:pic>
        <p:nvPicPr>
          <p:cNvPr id="11" name="Segnaposto contenuto 10">
            <a:extLst>
              <a:ext uri="{FF2B5EF4-FFF2-40B4-BE49-F238E27FC236}">
                <a16:creationId xmlns:a16="http://schemas.microsoft.com/office/drawing/2014/main" id="{B4C8C59D-974B-874F-80FA-4D17CE6CFE2B}"/>
              </a:ext>
            </a:extLst>
          </p:cNvPr>
          <p:cNvPicPr>
            <a:picLocks noGrp="1" noChangeAspect="1"/>
          </p:cNvPicPr>
          <p:nvPr>
            <p:ph idx="1"/>
          </p:nvPr>
        </p:nvPicPr>
        <p:blipFill>
          <a:blip r:embed="rId2"/>
          <a:stretch>
            <a:fillRect/>
          </a:stretch>
        </p:blipFill>
        <p:spPr>
          <a:xfrm>
            <a:off x="612680" y="2504530"/>
            <a:ext cx="5016500" cy="3543300"/>
          </a:xfrm>
        </p:spPr>
      </p:pic>
    </p:spTree>
    <p:extLst>
      <p:ext uri="{BB962C8B-B14F-4D97-AF65-F5344CB8AC3E}">
        <p14:creationId xmlns:p14="http://schemas.microsoft.com/office/powerpoint/2010/main" val="886149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26164D-54CA-C646-B83D-1A759E0A0D92}"/>
              </a:ext>
            </a:extLst>
          </p:cNvPr>
          <p:cNvSpPr>
            <a:spLocks noGrp="1"/>
          </p:cNvSpPr>
          <p:nvPr>
            <p:ph type="title"/>
          </p:nvPr>
        </p:nvSpPr>
        <p:spPr/>
        <p:txBody>
          <a:bodyPr/>
          <a:lstStyle/>
          <a:p>
            <a:r>
              <a:rPr lang="it-IT" dirty="0"/>
              <a:t>Ontologie</a:t>
            </a:r>
          </a:p>
        </p:txBody>
      </p:sp>
      <p:sp>
        <p:nvSpPr>
          <p:cNvPr id="3" name="Segnaposto contenuto 2">
            <a:extLst>
              <a:ext uri="{FF2B5EF4-FFF2-40B4-BE49-F238E27FC236}">
                <a16:creationId xmlns:a16="http://schemas.microsoft.com/office/drawing/2014/main" id="{2B31BBE0-C057-2040-9B72-EFFF259458FA}"/>
              </a:ext>
            </a:extLst>
          </p:cNvPr>
          <p:cNvSpPr>
            <a:spLocks noGrp="1"/>
          </p:cNvSpPr>
          <p:nvPr>
            <p:ph idx="1"/>
          </p:nvPr>
        </p:nvSpPr>
        <p:spPr/>
        <p:txBody>
          <a:bodyPr/>
          <a:lstStyle/>
          <a:p>
            <a:pPr marL="0" indent="0">
              <a:buNone/>
            </a:pPr>
            <a:r>
              <a:rPr lang="it-IT" dirty="0"/>
              <a:t>L’</a:t>
            </a:r>
            <a:r>
              <a:rPr lang="it-IT" b="1" dirty="0"/>
              <a:t>ontologia</a:t>
            </a:r>
            <a:r>
              <a:rPr lang="it-IT" dirty="0"/>
              <a:t>, è la specificazione dei significati dei simboli in un sistema informatico. La specifica formale è importante per l’interoperabilità semantica ( l’abilità delle basi di conoscenza differenti di operare insieme ad un livello semantico tale da rispettare i significati dei simboli).</a:t>
            </a:r>
          </a:p>
          <a:p>
            <a:pPr marL="0" indent="0">
              <a:buNone/>
            </a:pPr>
            <a:r>
              <a:rPr lang="it-IT" b="1" dirty="0"/>
              <a:t>L’ontologia</a:t>
            </a:r>
            <a:r>
              <a:rPr lang="it-IT" dirty="0"/>
              <a:t>, è </a:t>
            </a:r>
            <a:r>
              <a:rPr lang="it-IT" i="1" dirty="0"/>
              <a:t>descrive come una specificazione di una concettualizzazione</a:t>
            </a:r>
            <a:r>
              <a:rPr lang="it-IT" dirty="0"/>
              <a:t>, ovvero una rappresentazione formale di un insieme di conoscenza, ossia un insieme di oggetti, concetti e relazioni fra essi che esistono in una area di interesse particolare</a:t>
            </a:r>
            <a:endParaRPr lang="it-IT" b="1" dirty="0"/>
          </a:p>
        </p:txBody>
      </p:sp>
    </p:spTree>
    <p:extLst>
      <p:ext uri="{BB962C8B-B14F-4D97-AF65-F5344CB8AC3E}">
        <p14:creationId xmlns:p14="http://schemas.microsoft.com/office/powerpoint/2010/main" val="522044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BAC9F-937D-A840-AFD7-B2CFFBEEB56E}"/>
              </a:ext>
            </a:extLst>
          </p:cNvPr>
          <p:cNvSpPr>
            <a:spLocks noGrp="1"/>
          </p:cNvSpPr>
          <p:nvPr>
            <p:ph type="title"/>
          </p:nvPr>
        </p:nvSpPr>
        <p:spPr/>
        <p:txBody>
          <a:bodyPr/>
          <a:lstStyle/>
          <a:p>
            <a:r>
              <a:rPr lang="it-IT" dirty="0"/>
              <a:t>Ontologie: Creazione</a:t>
            </a:r>
          </a:p>
        </p:txBody>
      </p:sp>
      <p:sp>
        <p:nvSpPr>
          <p:cNvPr id="3" name="Segnaposto contenuto 2">
            <a:extLst>
              <a:ext uri="{FF2B5EF4-FFF2-40B4-BE49-F238E27FC236}">
                <a16:creationId xmlns:a16="http://schemas.microsoft.com/office/drawing/2014/main" id="{D9CF7009-D9A7-5147-953A-FE06B781C7AC}"/>
              </a:ext>
            </a:extLst>
          </p:cNvPr>
          <p:cNvSpPr>
            <a:spLocks noGrp="1"/>
          </p:cNvSpPr>
          <p:nvPr>
            <p:ph idx="1"/>
          </p:nvPr>
        </p:nvSpPr>
        <p:spPr/>
        <p:txBody>
          <a:bodyPr>
            <a:normAutofit fontScale="92500" lnSpcReduction="20000"/>
          </a:bodyPr>
          <a:lstStyle/>
          <a:p>
            <a:pPr marL="0" indent="0">
              <a:buNone/>
            </a:pPr>
            <a:r>
              <a:rPr lang="it-IT" dirty="0"/>
              <a:t>Dato il set di dati utilizzato e le informazioni sugli attributi, abbiamo deciso di dividere gli attributi del </a:t>
            </a:r>
            <a:r>
              <a:rPr lang="it-IT" dirty="0" err="1"/>
              <a:t>dataset</a:t>
            </a:r>
            <a:r>
              <a:rPr lang="it-IT" dirty="0"/>
              <a:t> in ‘</a:t>
            </a:r>
            <a:r>
              <a:rPr lang="it-IT" b="1" i="1" dirty="0"/>
              <a:t>ciò che deve essere rappresentato’, ‘ciò che caratterizza ciò che deve essere rappresentato’, ‘ciò che può essere ricavato </a:t>
            </a:r>
            <a:r>
              <a:rPr lang="it-IT" dirty="0"/>
              <a:t>’ e ‘</a:t>
            </a:r>
            <a:r>
              <a:rPr lang="it-IT" b="1" i="1" dirty="0"/>
              <a:t>ciò che può essere scartato</a:t>
            </a:r>
            <a:r>
              <a:rPr lang="it-IT" dirty="0"/>
              <a:t>’. Alla prima categoria appartengo le entità che abbiamo rappresentato nell’ontologia, alla seconda appartengono le proprietà delle entità rappresentate, mentre l’attributo ‘</a:t>
            </a:r>
            <a:r>
              <a:rPr lang="it-IT" b="1" i="1" dirty="0"/>
              <a:t>Screening Score</a:t>
            </a:r>
            <a:r>
              <a:rPr lang="it-IT" dirty="0"/>
              <a:t>’ e ‘</a:t>
            </a:r>
            <a:r>
              <a:rPr lang="it-IT" b="1" i="1" dirty="0" err="1"/>
              <a:t>Used</a:t>
            </a:r>
            <a:r>
              <a:rPr lang="it-IT" b="1" i="1" dirty="0"/>
              <a:t> the screening </a:t>
            </a:r>
            <a:r>
              <a:rPr lang="it-IT" b="1" i="1" dirty="0" err="1"/>
              <a:t>app</a:t>
            </a:r>
            <a:r>
              <a:rPr lang="it-IT" b="1" i="1" dirty="0"/>
              <a:t> </a:t>
            </a:r>
            <a:r>
              <a:rPr lang="it-IT" b="1" i="1" dirty="0" err="1"/>
              <a:t>before</a:t>
            </a:r>
            <a:r>
              <a:rPr lang="it-IT" dirty="0"/>
              <a:t>’  appartengono alla categoria ‘</a:t>
            </a:r>
            <a:r>
              <a:rPr lang="it-IT" b="1" i="1" dirty="0"/>
              <a:t>ciò che può essere ricavato</a:t>
            </a:r>
            <a:r>
              <a:rPr lang="it-IT" dirty="0"/>
              <a:t>’ e l’attributo ‘</a:t>
            </a:r>
            <a:r>
              <a:rPr lang="it-IT" b="1" i="1" dirty="0"/>
              <a:t>Country of residence</a:t>
            </a:r>
            <a:r>
              <a:rPr lang="it-IT" dirty="0"/>
              <a:t>’ appartiene alla categoria ‘</a:t>
            </a:r>
            <a:r>
              <a:rPr lang="it-IT" b="1" i="1" dirty="0"/>
              <a:t>ciò che può essere scartato</a:t>
            </a:r>
            <a:r>
              <a:rPr lang="it-IT" dirty="0"/>
              <a:t>’, decisione prese visto l’ambito del dominio osservato. Nel dominio osservato ci sono dieci domande comportamentali, che non sono definite all’interno della documentazione del </a:t>
            </a:r>
            <a:r>
              <a:rPr lang="it-IT" dirty="0" err="1"/>
              <a:t>dataset</a:t>
            </a:r>
            <a:r>
              <a:rPr lang="it-IT" dirty="0"/>
              <a:t>, quindi abbiamo deciso di considerare queste domande, domande standard ovvero tutte uguali nei vari test, dato che hanno stesso codominio (Booleano) e la loro variazione è in funzione del metodo utilizzato</a:t>
            </a:r>
          </a:p>
          <a:p>
            <a:pPr marL="0" indent="0">
              <a:buNone/>
            </a:pPr>
            <a:endParaRPr lang="it-IT" dirty="0"/>
          </a:p>
        </p:txBody>
      </p:sp>
    </p:spTree>
    <p:extLst>
      <p:ext uri="{BB962C8B-B14F-4D97-AF65-F5344CB8AC3E}">
        <p14:creationId xmlns:p14="http://schemas.microsoft.com/office/powerpoint/2010/main" val="325030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A99805-3DA9-D747-9140-1685B743856F}"/>
              </a:ext>
            </a:extLst>
          </p:cNvPr>
          <p:cNvSpPr>
            <a:spLocks noGrp="1"/>
          </p:cNvSpPr>
          <p:nvPr>
            <p:ph type="title"/>
          </p:nvPr>
        </p:nvSpPr>
        <p:spPr/>
        <p:txBody>
          <a:bodyPr/>
          <a:lstStyle/>
          <a:p>
            <a:r>
              <a:rPr lang="it-IT" dirty="0"/>
              <a:t>Ontologie: </a:t>
            </a:r>
            <a:r>
              <a:rPr lang="it-IT" dirty="0" err="1"/>
              <a:t>Modelleazione</a:t>
            </a:r>
            <a:endParaRPr lang="it-IT" dirty="0"/>
          </a:p>
        </p:txBody>
      </p:sp>
      <p:pic>
        <p:nvPicPr>
          <p:cNvPr id="5" name="Immagine 4">
            <a:extLst>
              <a:ext uri="{FF2B5EF4-FFF2-40B4-BE49-F238E27FC236}">
                <a16:creationId xmlns:a16="http://schemas.microsoft.com/office/drawing/2014/main" id="{637E0CF0-D5AE-2D49-A568-C93E31B87DD0}"/>
              </a:ext>
            </a:extLst>
          </p:cNvPr>
          <p:cNvPicPr>
            <a:picLocks noChangeAspect="1"/>
          </p:cNvPicPr>
          <p:nvPr/>
        </p:nvPicPr>
        <p:blipFill>
          <a:blip r:embed="rId2"/>
          <a:stretch>
            <a:fillRect/>
          </a:stretch>
        </p:blipFill>
        <p:spPr>
          <a:xfrm>
            <a:off x="3009515" y="2417249"/>
            <a:ext cx="5980247" cy="4052309"/>
          </a:xfrm>
          <a:prstGeom prst="rect">
            <a:avLst/>
          </a:prstGeom>
        </p:spPr>
      </p:pic>
    </p:spTree>
    <p:extLst>
      <p:ext uri="{BB962C8B-B14F-4D97-AF65-F5344CB8AC3E}">
        <p14:creationId xmlns:p14="http://schemas.microsoft.com/office/powerpoint/2010/main" val="368300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1F0540E1-E4C0-8C49-82DA-819CF56D32F1}"/>
              </a:ext>
            </a:extLst>
          </p:cNvPr>
          <p:cNvSpPr>
            <a:spLocks noGrp="1"/>
          </p:cNvSpPr>
          <p:nvPr>
            <p:ph type="title"/>
          </p:nvPr>
        </p:nvSpPr>
        <p:spPr>
          <a:xfrm>
            <a:off x="1182775" y="713047"/>
            <a:ext cx="9807426" cy="2173069"/>
          </a:xfrm>
        </p:spPr>
        <p:txBody>
          <a:bodyPr>
            <a:normAutofit/>
          </a:bodyPr>
          <a:lstStyle/>
          <a:p>
            <a:pPr algn="ctr"/>
            <a:r>
              <a:rPr lang="it-IT" dirty="0"/>
              <a:t>Apprendimento Supervisionato</a:t>
            </a:r>
          </a:p>
        </p:txBody>
      </p:sp>
      <p:sp>
        <p:nvSpPr>
          <p:cNvPr id="3" name="Segnaposto contenuto 2">
            <a:extLst>
              <a:ext uri="{FF2B5EF4-FFF2-40B4-BE49-F238E27FC236}">
                <a16:creationId xmlns:a16="http://schemas.microsoft.com/office/drawing/2014/main" id="{EE3F686E-A90C-E942-ACE2-6D33A624E1E4}"/>
              </a:ext>
            </a:extLst>
          </p:cNvPr>
          <p:cNvSpPr>
            <a:spLocks noGrp="1"/>
          </p:cNvSpPr>
          <p:nvPr>
            <p:ph idx="1"/>
          </p:nvPr>
        </p:nvSpPr>
        <p:spPr>
          <a:xfrm>
            <a:off x="2159315" y="3428997"/>
            <a:ext cx="7886814" cy="2475570"/>
          </a:xfrm>
        </p:spPr>
        <p:txBody>
          <a:bodyPr>
            <a:normAutofit/>
          </a:bodyPr>
          <a:lstStyle/>
          <a:p>
            <a:pPr lvl="1" algn="ctr"/>
            <a:r>
              <a:rPr lang="it-IT" sz="2000"/>
              <a:t>Lo scopo ultimo è quello costruire un modello partendo da dati di addestramento, con essi vengono effettuate predizioni su dati futuri o dati che non sono disponibile. Con in termine </a:t>
            </a:r>
            <a:r>
              <a:rPr lang="it-IT" sz="2000" b="1"/>
              <a:t>SUPERVISIONATO </a:t>
            </a:r>
            <a:r>
              <a:rPr lang="it-IT" sz="2000"/>
              <a:t>sta ad intendere che gli output desiderati sono a noi noti (in quanto sono stati già etichettati in precedenza). Il nostro scopo ultimo, in questo caso, è quello di andare a classificare i dati a nostra disposizione</a:t>
            </a:r>
            <a:endParaRPr lang="it-IT" sz="2000" b="1"/>
          </a:p>
        </p:txBody>
      </p:sp>
    </p:spTree>
    <p:extLst>
      <p:ext uri="{BB962C8B-B14F-4D97-AF65-F5344CB8AC3E}">
        <p14:creationId xmlns:p14="http://schemas.microsoft.com/office/powerpoint/2010/main" val="83793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C1931D-C9F5-C646-9F1B-0049E6239BF0}"/>
              </a:ext>
            </a:extLst>
          </p:cNvPr>
          <p:cNvSpPr>
            <a:spLocks noGrp="1"/>
          </p:cNvSpPr>
          <p:nvPr>
            <p:ph type="title"/>
          </p:nvPr>
        </p:nvSpPr>
        <p:spPr/>
        <p:txBody>
          <a:bodyPr/>
          <a:lstStyle/>
          <a:p>
            <a:r>
              <a:rPr lang="it-IT" dirty="0"/>
              <a:t>Ontologie: </a:t>
            </a:r>
            <a:r>
              <a:rPr lang="it-IT" dirty="0" err="1"/>
              <a:t>Modelleazione</a:t>
            </a:r>
            <a:endParaRPr lang="it-IT" dirty="0"/>
          </a:p>
        </p:txBody>
      </p:sp>
      <p:sp>
        <p:nvSpPr>
          <p:cNvPr id="3" name="Segnaposto contenuto 2">
            <a:extLst>
              <a:ext uri="{FF2B5EF4-FFF2-40B4-BE49-F238E27FC236}">
                <a16:creationId xmlns:a16="http://schemas.microsoft.com/office/drawing/2014/main" id="{EF9CA6B4-FBA6-354E-AAD4-2D4CCE7865B2}"/>
              </a:ext>
            </a:extLst>
          </p:cNvPr>
          <p:cNvSpPr>
            <a:spLocks noGrp="1"/>
          </p:cNvSpPr>
          <p:nvPr>
            <p:ph idx="1"/>
          </p:nvPr>
        </p:nvSpPr>
        <p:spPr/>
        <p:txBody>
          <a:bodyPr/>
          <a:lstStyle/>
          <a:p>
            <a:pPr marL="0" indent="0">
              <a:buNone/>
            </a:pPr>
            <a:r>
              <a:rPr lang="it-IT" dirty="0"/>
              <a:t>Una </a:t>
            </a:r>
            <a:r>
              <a:rPr lang="it-IT" b="1" dirty="0" err="1"/>
              <a:t>object</a:t>
            </a:r>
            <a:r>
              <a:rPr lang="it-IT" b="1" dirty="0"/>
              <a:t> </a:t>
            </a:r>
            <a:r>
              <a:rPr lang="it-IT" b="1" dirty="0" err="1"/>
              <a:t>property</a:t>
            </a:r>
            <a:r>
              <a:rPr lang="it-IT" dirty="0"/>
              <a:t>, permette di</a:t>
            </a:r>
          </a:p>
          <a:p>
            <a:pPr marL="0" indent="0">
              <a:buNone/>
            </a:pPr>
            <a:r>
              <a:rPr lang="it-IT" dirty="0"/>
              <a:t>mettere in relazione due individui,</a:t>
            </a:r>
          </a:p>
          <a:p>
            <a:pPr marL="0" indent="0">
              <a:buNone/>
            </a:pPr>
            <a:r>
              <a:rPr lang="it-IT" dirty="0"/>
              <a:t>siano essi di classi distinte o della</a:t>
            </a:r>
          </a:p>
          <a:p>
            <a:pPr marL="0" indent="0">
              <a:buNone/>
            </a:pPr>
            <a:r>
              <a:rPr lang="it-IT" dirty="0"/>
              <a:t>stesa.</a:t>
            </a:r>
          </a:p>
        </p:txBody>
      </p:sp>
      <p:pic>
        <p:nvPicPr>
          <p:cNvPr id="5" name="Immagine 4" descr="Immagine che contiene testo&#10;&#10;Descrizione generata automaticamente">
            <a:extLst>
              <a:ext uri="{FF2B5EF4-FFF2-40B4-BE49-F238E27FC236}">
                <a16:creationId xmlns:a16="http://schemas.microsoft.com/office/drawing/2014/main" id="{66CE9C62-0822-B848-B642-7C0F355FBB7C}"/>
              </a:ext>
            </a:extLst>
          </p:cNvPr>
          <p:cNvPicPr>
            <a:picLocks noChangeAspect="1"/>
          </p:cNvPicPr>
          <p:nvPr/>
        </p:nvPicPr>
        <p:blipFill rotWithShape="1">
          <a:blip r:embed="rId2"/>
          <a:srcRect l="199" t="11899" r="62845" b="4804"/>
          <a:stretch/>
        </p:blipFill>
        <p:spPr>
          <a:xfrm>
            <a:off x="7480454" y="822665"/>
            <a:ext cx="4516916" cy="5724025"/>
          </a:xfrm>
          <a:prstGeom prst="rect">
            <a:avLst/>
          </a:prstGeom>
        </p:spPr>
      </p:pic>
    </p:spTree>
    <p:extLst>
      <p:ext uri="{BB962C8B-B14F-4D97-AF65-F5344CB8AC3E}">
        <p14:creationId xmlns:p14="http://schemas.microsoft.com/office/powerpoint/2010/main" val="1717662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4AD442-349B-1D46-A16D-FBA3E11C93F9}"/>
              </a:ext>
            </a:extLst>
          </p:cNvPr>
          <p:cNvSpPr>
            <a:spLocks noGrp="1"/>
          </p:cNvSpPr>
          <p:nvPr>
            <p:ph type="title"/>
          </p:nvPr>
        </p:nvSpPr>
        <p:spPr/>
        <p:txBody>
          <a:bodyPr/>
          <a:lstStyle/>
          <a:p>
            <a:r>
              <a:rPr lang="it-IT" dirty="0"/>
              <a:t>Ontologie: </a:t>
            </a:r>
            <a:r>
              <a:rPr lang="it-IT" dirty="0" err="1"/>
              <a:t>Modelleazione</a:t>
            </a:r>
            <a:endParaRPr lang="it-IT" dirty="0"/>
          </a:p>
        </p:txBody>
      </p:sp>
      <p:sp>
        <p:nvSpPr>
          <p:cNvPr id="3" name="Segnaposto contenuto 2">
            <a:extLst>
              <a:ext uri="{FF2B5EF4-FFF2-40B4-BE49-F238E27FC236}">
                <a16:creationId xmlns:a16="http://schemas.microsoft.com/office/drawing/2014/main" id="{7C7EAAF7-F127-394C-B0D3-15480D96B24F}"/>
              </a:ext>
            </a:extLst>
          </p:cNvPr>
          <p:cNvSpPr>
            <a:spLocks noGrp="1"/>
          </p:cNvSpPr>
          <p:nvPr>
            <p:ph idx="1"/>
          </p:nvPr>
        </p:nvSpPr>
        <p:spPr/>
        <p:txBody>
          <a:bodyPr/>
          <a:lstStyle/>
          <a:p>
            <a:pPr marL="0" indent="0">
              <a:buNone/>
            </a:pPr>
            <a:r>
              <a:rPr lang="it-IT" dirty="0"/>
              <a:t>Data una </a:t>
            </a:r>
            <a:r>
              <a:rPr lang="it-IT" b="1" dirty="0" err="1"/>
              <a:t>property</a:t>
            </a:r>
            <a:r>
              <a:rPr lang="it-IT" dirty="0"/>
              <a:t> permette</a:t>
            </a:r>
          </a:p>
          <a:p>
            <a:pPr marL="0" indent="0">
              <a:buNone/>
            </a:pPr>
            <a:r>
              <a:rPr lang="it-IT" dirty="0"/>
              <a:t>si mettere in relazione un </a:t>
            </a:r>
          </a:p>
          <a:p>
            <a:pPr marL="0" indent="0">
              <a:buNone/>
            </a:pPr>
            <a:r>
              <a:rPr lang="it-IT" dirty="0"/>
              <a:t>individuo con un valore di</a:t>
            </a:r>
          </a:p>
          <a:p>
            <a:pPr marL="0" indent="0">
              <a:buNone/>
            </a:pPr>
            <a:r>
              <a:rPr lang="it-IT" dirty="0"/>
              <a:t>tipo primitivo.</a:t>
            </a:r>
          </a:p>
        </p:txBody>
      </p:sp>
      <p:pic>
        <p:nvPicPr>
          <p:cNvPr id="5" name="Immagine 4" descr="Immagine che contiene testo&#10;&#10;Descrizione generata automaticamente">
            <a:extLst>
              <a:ext uri="{FF2B5EF4-FFF2-40B4-BE49-F238E27FC236}">
                <a16:creationId xmlns:a16="http://schemas.microsoft.com/office/drawing/2014/main" id="{B3F7A2E5-F8D8-F747-BA94-1915775D63A1}"/>
              </a:ext>
            </a:extLst>
          </p:cNvPr>
          <p:cNvPicPr>
            <a:picLocks noChangeAspect="1"/>
          </p:cNvPicPr>
          <p:nvPr/>
        </p:nvPicPr>
        <p:blipFill rotWithShape="1">
          <a:blip r:embed="rId2"/>
          <a:srcRect t="18779" r="63765" b="12110"/>
          <a:stretch/>
        </p:blipFill>
        <p:spPr>
          <a:xfrm>
            <a:off x="7279030" y="725951"/>
            <a:ext cx="4641220" cy="4976870"/>
          </a:xfrm>
          <a:prstGeom prst="rect">
            <a:avLst/>
          </a:prstGeom>
        </p:spPr>
      </p:pic>
    </p:spTree>
    <p:extLst>
      <p:ext uri="{BB962C8B-B14F-4D97-AF65-F5344CB8AC3E}">
        <p14:creationId xmlns:p14="http://schemas.microsoft.com/office/powerpoint/2010/main" val="136389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1C017-1D3F-0A4E-9789-354F175CBA7B}"/>
              </a:ext>
            </a:extLst>
          </p:cNvPr>
          <p:cNvSpPr>
            <a:spLocks noGrp="1"/>
          </p:cNvSpPr>
          <p:nvPr>
            <p:ph type="title"/>
          </p:nvPr>
        </p:nvSpPr>
        <p:spPr/>
        <p:txBody>
          <a:bodyPr/>
          <a:lstStyle/>
          <a:p>
            <a:r>
              <a:rPr lang="it-IT" dirty="0"/>
              <a:t>Ontologie: </a:t>
            </a:r>
            <a:r>
              <a:rPr lang="it-IT" dirty="0" err="1"/>
              <a:t>Modelleazione</a:t>
            </a:r>
            <a:endParaRPr lang="it-IT" dirty="0"/>
          </a:p>
        </p:txBody>
      </p:sp>
      <p:pic>
        <p:nvPicPr>
          <p:cNvPr id="5" name="Segnaposto contenuto 4" descr="Immagine che contiene testo&#10;&#10;Descrizione generata automaticamente">
            <a:extLst>
              <a:ext uri="{FF2B5EF4-FFF2-40B4-BE49-F238E27FC236}">
                <a16:creationId xmlns:a16="http://schemas.microsoft.com/office/drawing/2014/main" id="{1256A0BF-C1CF-7540-96DE-C5D2F62599AF}"/>
              </a:ext>
            </a:extLst>
          </p:cNvPr>
          <p:cNvPicPr>
            <a:picLocks noGrp="1" noChangeAspect="1"/>
          </p:cNvPicPr>
          <p:nvPr>
            <p:ph idx="1"/>
          </p:nvPr>
        </p:nvPicPr>
        <p:blipFill rotWithShape="1">
          <a:blip r:embed="rId2"/>
          <a:srcRect l="1113" t="16570" b="6151"/>
          <a:stretch/>
        </p:blipFill>
        <p:spPr>
          <a:xfrm>
            <a:off x="580910" y="2809301"/>
            <a:ext cx="6866492" cy="3017013"/>
          </a:xfrm>
        </p:spPr>
      </p:pic>
      <p:sp>
        <p:nvSpPr>
          <p:cNvPr id="6" name="CasellaDiTesto 5">
            <a:extLst>
              <a:ext uri="{FF2B5EF4-FFF2-40B4-BE49-F238E27FC236}">
                <a16:creationId xmlns:a16="http://schemas.microsoft.com/office/drawing/2014/main" id="{9AAF2105-79A5-264E-B2D3-5938215EEEB2}"/>
              </a:ext>
            </a:extLst>
          </p:cNvPr>
          <p:cNvSpPr txBox="1"/>
          <p:nvPr/>
        </p:nvSpPr>
        <p:spPr>
          <a:xfrm>
            <a:off x="7976213" y="3671476"/>
            <a:ext cx="3723701" cy="646331"/>
          </a:xfrm>
          <a:prstGeom prst="rect">
            <a:avLst/>
          </a:prstGeom>
          <a:noFill/>
        </p:spPr>
        <p:txBody>
          <a:bodyPr wrap="square" rtlCol="0">
            <a:spAutoFit/>
          </a:bodyPr>
          <a:lstStyle/>
          <a:p>
            <a:r>
              <a:rPr lang="it-IT" dirty="0"/>
              <a:t>Individui inseriti nella nostra ontologia</a:t>
            </a:r>
          </a:p>
        </p:txBody>
      </p:sp>
    </p:spTree>
    <p:extLst>
      <p:ext uri="{BB962C8B-B14F-4D97-AF65-F5344CB8AC3E}">
        <p14:creationId xmlns:p14="http://schemas.microsoft.com/office/powerpoint/2010/main" val="4110097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129825-5FBF-8144-AE69-FC85A9B8EF01}"/>
              </a:ext>
            </a:extLst>
          </p:cNvPr>
          <p:cNvSpPr>
            <a:spLocks noGrp="1"/>
          </p:cNvSpPr>
          <p:nvPr>
            <p:ph type="title"/>
          </p:nvPr>
        </p:nvSpPr>
        <p:spPr/>
        <p:txBody>
          <a:bodyPr/>
          <a:lstStyle/>
          <a:p>
            <a:r>
              <a:rPr lang="it-IT" dirty="0"/>
              <a:t>Ontologie &amp; Query</a:t>
            </a:r>
          </a:p>
        </p:txBody>
      </p:sp>
      <p:sp>
        <p:nvSpPr>
          <p:cNvPr id="3" name="Segnaposto contenuto 2">
            <a:extLst>
              <a:ext uri="{FF2B5EF4-FFF2-40B4-BE49-F238E27FC236}">
                <a16:creationId xmlns:a16="http://schemas.microsoft.com/office/drawing/2014/main" id="{1590F1BE-21EB-0D4E-9921-5CCB1EA8020B}"/>
              </a:ext>
            </a:extLst>
          </p:cNvPr>
          <p:cNvSpPr>
            <a:spLocks noGrp="1"/>
          </p:cNvSpPr>
          <p:nvPr>
            <p:ph idx="1"/>
          </p:nvPr>
        </p:nvSpPr>
        <p:spPr/>
        <p:txBody>
          <a:bodyPr/>
          <a:lstStyle/>
          <a:p>
            <a:pPr marL="0" indent="0">
              <a:buNone/>
            </a:pPr>
            <a:r>
              <a:rPr lang="it-IT" dirty="0"/>
              <a:t>Sono state formulare delle </a:t>
            </a:r>
            <a:r>
              <a:rPr lang="it-IT" dirty="0" err="1"/>
              <a:t>query</a:t>
            </a:r>
            <a:r>
              <a:rPr lang="it-IT" dirty="0"/>
              <a:t> per interrogare l’ontologia, abbiamo suddiviso due tipologie di </a:t>
            </a:r>
            <a:r>
              <a:rPr lang="it-IT" dirty="0" err="1"/>
              <a:t>query</a:t>
            </a:r>
            <a:r>
              <a:rPr lang="it-IT" dirty="0"/>
              <a:t>:</a:t>
            </a:r>
          </a:p>
          <a:p>
            <a:pPr marL="0" indent="0">
              <a:buNone/>
            </a:pPr>
            <a:endParaRPr lang="it-IT" dirty="0"/>
          </a:p>
          <a:p>
            <a:pPr lvl="3"/>
            <a:r>
              <a:rPr lang="it-IT" sz="2400" dirty="0"/>
              <a:t>Chiedere se un paziente ha già utilizzato l’</a:t>
            </a:r>
            <a:r>
              <a:rPr lang="it-IT" sz="2400" dirty="0" err="1"/>
              <a:t>app</a:t>
            </a:r>
            <a:endParaRPr lang="it-IT" sz="2400" dirty="0"/>
          </a:p>
          <a:p>
            <a:pPr lvl="3"/>
            <a:r>
              <a:rPr lang="it-IT" sz="2400" dirty="0"/>
              <a:t>Verificare a quali domande ha risposto vero un paziente affetto da autismo</a:t>
            </a:r>
          </a:p>
        </p:txBody>
      </p:sp>
    </p:spTree>
    <p:extLst>
      <p:ext uri="{BB962C8B-B14F-4D97-AF65-F5344CB8AC3E}">
        <p14:creationId xmlns:p14="http://schemas.microsoft.com/office/powerpoint/2010/main" val="3583689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F0E816-6611-4347-A8B8-BC22E1BAA8A1}"/>
              </a:ext>
            </a:extLst>
          </p:cNvPr>
          <p:cNvSpPr>
            <a:spLocks noGrp="1"/>
          </p:cNvSpPr>
          <p:nvPr>
            <p:ph type="title"/>
          </p:nvPr>
        </p:nvSpPr>
        <p:spPr/>
        <p:txBody>
          <a:bodyPr/>
          <a:lstStyle/>
          <a:p>
            <a:r>
              <a:rPr lang="it-IT" dirty="0"/>
              <a:t>Query 1:</a:t>
            </a:r>
          </a:p>
        </p:txBody>
      </p:sp>
      <p:pic>
        <p:nvPicPr>
          <p:cNvPr id="5" name="Immagine 4">
            <a:extLst>
              <a:ext uri="{FF2B5EF4-FFF2-40B4-BE49-F238E27FC236}">
                <a16:creationId xmlns:a16="http://schemas.microsoft.com/office/drawing/2014/main" id="{3D3982D4-24E4-5940-86A3-7A3D7B5B27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3717" y="2264899"/>
            <a:ext cx="7934009" cy="3867150"/>
          </a:xfrm>
          <a:prstGeom prst="rect">
            <a:avLst/>
          </a:prstGeom>
          <a:noFill/>
          <a:ln>
            <a:noFill/>
          </a:ln>
        </p:spPr>
      </p:pic>
    </p:spTree>
    <p:extLst>
      <p:ext uri="{BB962C8B-B14F-4D97-AF65-F5344CB8AC3E}">
        <p14:creationId xmlns:p14="http://schemas.microsoft.com/office/powerpoint/2010/main" val="4121317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53F410-B308-D143-BE7C-91B996C33EA9}"/>
              </a:ext>
            </a:extLst>
          </p:cNvPr>
          <p:cNvSpPr>
            <a:spLocks noGrp="1"/>
          </p:cNvSpPr>
          <p:nvPr>
            <p:ph type="title"/>
          </p:nvPr>
        </p:nvSpPr>
        <p:spPr/>
        <p:txBody>
          <a:bodyPr/>
          <a:lstStyle/>
          <a:p>
            <a:r>
              <a:rPr lang="it-IT" dirty="0"/>
              <a:t>Query 2:</a:t>
            </a:r>
          </a:p>
        </p:txBody>
      </p:sp>
      <p:pic>
        <p:nvPicPr>
          <p:cNvPr id="6" name="Immagine 5">
            <a:extLst>
              <a:ext uri="{FF2B5EF4-FFF2-40B4-BE49-F238E27FC236}">
                <a16:creationId xmlns:a16="http://schemas.microsoft.com/office/drawing/2014/main" id="{2397847D-5C37-7E4B-9510-2275D73195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4372" y="2168414"/>
            <a:ext cx="8198413" cy="4384675"/>
          </a:xfrm>
          <a:prstGeom prst="rect">
            <a:avLst/>
          </a:prstGeom>
          <a:noFill/>
          <a:ln>
            <a:noFill/>
          </a:ln>
        </p:spPr>
      </p:pic>
    </p:spTree>
    <p:extLst>
      <p:ext uri="{BB962C8B-B14F-4D97-AF65-F5344CB8AC3E}">
        <p14:creationId xmlns:p14="http://schemas.microsoft.com/office/powerpoint/2010/main" val="221679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604A91-FC91-ED4A-891A-A4642957F198}"/>
              </a:ext>
            </a:extLst>
          </p:cNvPr>
          <p:cNvSpPr>
            <a:spLocks noGrp="1"/>
          </p:cNvSpPr>
          <p:nvPr>
            <p:ph type="title"/>
          </p:nvPr>
        </p:nvSpPr>
        <p:spPr/>
        <p:txBody>
          <a:bodyPr/>
          <a:lstStyle/>
          <a:p>
            <a:r>
              <a:rPr lang="it-IT" dirty="0"/>
              <a:t>Apprendimento Supervisionato: Accorgimenti</a:t>
            </a:r>
          </a:p>
        </p:txBody>
      </p:sp>
      <p:sp>
        <p:nvSpPr>
          <p:cNvPr id="3" name="Segnaposto contenuto 2">
            <a:extLst>
              <a:ext uri="{FF2B5EF4-FFF2-40B4-BE49-F238E27FC236}">
                <a16:creationId xmlns:a16="http://schemas.microsoft.com/office/drawing/2014/main" id="{5029C4AA-258A-0142-8BBA-3AB5289836CB}"/>
              </a:ext>
            </a:extLst>
          </p:cNvPr>
          <p:cNvSpPr>
            <a:spLocks noGrp="1"/>
          </p:cNvSpPr>
          <p:nvPr>
            <p:ph idx="1"/>
          </p:nvPr>
        </p:nvSpPr>
        <p:spPr>
          <a:xfrm>
            <a:off x="1032602" y="2307080"/>
            <a:ext cx="10325000" cy="3564436"/>
          </a:xfrm>
        </p:spPr>
        <p:txBody>
          <a:bodyPr/>
          <a:lstStyle/>
          <a:p>
            <a:r>
              <a:rPr lang="it-IT" dirty="0"/>
              <a:t>«E’ stato necessario usare un algoritmo di bilanciamento del  </a:t>
            </a:r>
            <a:r>
              <a:rPr lang="it-IT" dirty="0" err="1"/>
              <a:t>dataset</a:t>
            </a:r>
            <a:r>
              <a:rPr lang="it-IT" dirty="0"/>
              <a:t>, perché la proporzione tra le due classi di esempi era circa del 2:1»</a:t>
            </a:r>
          </a:p>
          <a:p>
            <a:r>
              <a:rPr lang="it-IT" dirty="0"/>
              <a:t>«Nella maggior parte degli algoritmi è stata usata la tecnica della cross-</a:t>
            </a:r>
            <a:r>
              <a:rPr lang="it-IT" dirty="0" err="1"/>
              <a:t>validation</a:t>
            </a:r>
            <a:r>
              <a:rPr lang="it-IT" dirty="0"/>
              <a:t> per rilevare possibili problemi di sovra-adattamento. A tal proposito si riportano i valori del punteggio medio (cross-val-score), della varianza, </a:t>
            </a:r>
            <a:r>
              <a:rPr lang="it-IT" dirty="0" err="1"/>
              <a:t>dev</a:t>
            </a:r>
            <a:r>
              <a:rPr lang="it-IT" dirty="0"/>
              <a:t>. Standard su dieci iterate.»</a:t>
            </a:r>
          </a:p>
          <a:p>
            <a:pPr marL="0" indent="0">
              <a:buNone/>
            </a:pPr>
            <a:r>
              <a:rPr lang="it-IT" dirty="0"/>
              <a:t>E’ stata utilizzata la funzione «SMOTE»,  con lo scopo di ridimensionare la classe di esempi maggiori e minori. Nel KNN, l’utilizzo di SMOTE ci ha permesso di ottimizzare la classificazione in maniera positiva</a:t>
            </a:r>
          </a:p>
        </p:txBody>
      </p:sp>
    </p:spTree>
    <p:extLst>
      <p:ext uri="{BB962C8B-B14F-4D97-AF65-F5344CB8AC3E}">
        <p14:creationId xmlns:p14="http://schemas.microsoft.com/office/powerpoint/2010/main" val="333216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44AFDC-7F22-254B-988D-164996A050CD}"/>
              </a:ext>
            </a:extLst>
          </p:cNvPr>
          <p:cNvSpPr>
            <a:spLocks noGrp="1"/>
          </p:cNvSpPr>
          <p:nvPr>
            <p:ph type="title"/>
          </p:nvPr>
        </p:nvSpPr>
        <p:spPr/>
        <p:txBody>
          <a:bodyPr/>
          <a:lstStyle/>
          <a:p>
            <a:r>
              <a:rPr lang="it-IT" dirty="0"/>
              <a:t>Grafici</a:t>
            </a:r>
          </a:p>
        </p:txBody>
      </p:sp>
      <p:sp>
        <p:nvSpPr>
          <p:cNvPr id="3" name="Segnaposto contenuto 2">
            <a:extLst>
              <a:ext uri="{FF2B5EF4-FFF2-40B4-BE49-F238E27FC236}">
                <a16:creationId xmlns:a16="http://schemas.microsoft.com/office/drawing/2014/main" id="{A7C2F374-F1FD-5E4B-84C6-396354E0BF27}"/>
              </a:ext>
            </a:extLst>
          </p:cNvPr>
          <p:cNvSpPr>
            <a:spLocks noGrp="1"/>
          </p:cNvSpPr>
          <p:nvPr>
            <p:ph idx="1"/>
          </p:nvPr>
        </p:nvSpPr>
        <p:spPr/>
        <p:txBody>
          <a:bodyPr/>
          <a:lstStyle/>
          <a:p>
            <a:pPr marL="0" indent="0">
              <a:buNone/>
            </a:pPr>
            <a:r>
              <a:rPr lang="it-IT" dirty="0"/>
              <a:t>Ogni algoritmo di classificazione ha prodotto i seguenti grafici:</a:t>
            </a:r>
          </a:p>
          <a:p>
            <a:pPr marL="0" indent="0">
              <a:buNone/>
            </a:pPr>
            <a:endParaRPr lang="it-IT" dirty="0"/>
          </a:p>
          <a:p>
            <a:pPr lvl="3">
              <a:buFont typeface="Wingdings" pitchFamily="2" charset="2"/>
              <a:buChar char="Ø"/>
            </a:pPr>
            <a:r>
              <a:rPr lang="it-IT" sz="1600" dirty="0"/>
              <a:t>ROC Curve</a:t>
            </a:r>
          </a:p>
          <a:p>
            <a:pPr lvl="3">
              <a:buFont typeface="Wingdings" pitchFamily="2" charset="2"/>
              <a:buChar char="Ø"/>
            </a:pPr>
            <a:r>
              <a:rPr lang="it-IT" sz="1600" dirty="0"/>
              <a:t>Precision-</a:t>
            </a:r>
            <a:r>
              <a:rPr lang="it-IT" sz="1600" dirty="0" err="1"/>
              <a:t>Recall</a:t>
            </a:r>
            <a:r>
              <a:rPr lang="it-IT" sz="1600" dirty="0"/>
              <a:t> Curve</a:t>
            </a:r>
          </a:p>
          <a:p>
            <a:pPr lvl="3">
              <a:buFont typeface="Wingdings" pitchFamily="2" charset="2"/>
              <a:buChar char="Ø"/>
            </a:pPr>
            <a:r>
              <a:rPr lang="it-IT" sz="1600" dirty="0"/>
              <a:t>Bar Chart di varianza e derivazione standard</a:t>
            </a:r>
          </a:p>
          <a:p>
            <a:pPr lvl="3">
              <a:buFont typeface="Wingdings" pitchFamily="2" charset="2"/>
              <a:buChar char="Ø"/>
            </a:pPr>
            <a:r>
              <a:rPr lang="it-IT" sz="1600" dirty="0" err="1"/>
              <a:t>Confusion</a:t>
            </a:r>
            <a:r>
              <a:rPr lang="it-IT" sz="1600" dirty="0"/>
              <a:t> Matrix</a:t>
            </a:r>
          </a:p>
        </p:txBody>
      </p:sp>
    </p:spTree>
    <p:extLst>
      <p:ext uri="{BB962C8B-B14F-4D97-AF65-F5344CB8AC3E}">
        <p14:creationId xmlns:p14="http://schemas.microsoft.com/office/powerpoint/2010/main" val="335328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6BF9C4-36A7-E545-AF2E-6A563F814888}"/>
              </a:ext>
            </a:extLst>
          </p:cNvPr>
          <p:cNvSpPr>
            <a:spLocks noGrp="1"/>
          </p:cNvSpPr>
          <p:nvPr>
            <p:ph type="title"/>
          </p:nvPr>
        </p:nvSpPr>
        <p:spPr/>
        <p:txBody>
          <a:bodyPr/>
          <a:lstStyle/>
          <a:p>
            <a:r>
              <a:rPr lang="it-IT" dirty="0"/>
              <a:t>Algoritmi di Apprendimento Supervisionato utilizzati:</a:t>
            </a:r>
          </a:p>
        </p:txBody>
      </p:sp>
      <p:sp>
        <p:nvSpPr>
          <p:cNvPr id="3" name="Segnaposto contenuto 2">
            <a:extLst>
              <a:ext uri="{FF2B5EF4-FFF2-40B4-BE49-F238E27FC236}">
                <a16:creationId xmlns:a16="http://schemas.microsoft.com/office/drawing/2014/main" id="{E5DD037E-6D56-E340-A41C-B0A07ED9760C}"/>
              </a:ext>
            </a:extLst>
          </p:cNvPr>
          <p:cNvSpPr>
            <a:spLocks noGrp="1"/>
          </p:cNvSpPr>
          <p:nvPr>
            <p:ph idx="1"/>
          </p:nvPr>
        </p:nvSpPr>
        <p:spPr/>
        <p:txBody>
          <a:bodyPr/>
          <a:lstStyle/>
          <a:p>
            <a:pPr marL="0" indent="0">
              <a:buNone/>
            </a:pPr>
            <a:r>
              <a:rPr lang="it-IT" dirty="0"/>
              <a:t>Ci siamo avvalsi di 5 differenti algoritmi per la fase di apprendimento essi sono:</a:t>
            </a:r>
          </a:p>
          <a:p>
            <a:pPr marL="0" indent="0">
              <a:buNone/>
            </a:pPr>
            <a:endParaRPr lang="it-IT" dirty="0"/>
          </a:p>
          <a:p>
            <a:pPr marL="1143000" lvl="3" indent="-457200">
              <a:buFont typeface="+mj-lt"/>
              <a:buAutoNum type="arabicPeriod"/>
            </a:pPr>
            <a:r>
              <a:rPr lang="it-IT" dirty="0"/>
              <a:t>K-NEAREST-NEIGBOUR (KNN)</a:t>
            </a:r>
          </a:p>
          <a:p>
            <a:pPr marL="1143000" lvl="3" indent="-457200">
              <a:buFont typeface="+mj-lt"/>
              <a:buAutoNum type="arabicPeriod"/>
            </a:pPr>
            <a:r>
              <a:rPr lang="it-IT" dirty="0"/>
              <a:t>RANDOM FOREST</a:t>
            </a:r>
          </a:p>
          <a:p>
            <a:pPr marL="1143000" lvl="3" indent="-457200">
              <a:buFont typeface="+mj-lt"/>
              <a:buAutoNum type="arabicPeriod"/>
            </a:pPr>
            <a:r>
              <a:rPr lang="it-IT" dirty="0"/>
              <a:t>SUPPORT VECTOR MACHINE (SVM)</a:t>
            </a:r>
          </a:p>
          <a:p>
            <a:pPr marL="1143000" lvl="3" indent="-457200">
              <a:buFont typeface="+mj-lt"/>
              <a:buAutoNum type="arabicPeriod"/>
            </a:pPr>
            <a:r>
              <a:rPr lang="it-IT" dirty="0"/>
              <a:t>MULTINOMINAL NAIVE BAYES</a:t>
            </a:r>
          </a:p>
          <a:p>
            <a:pPr marL="1143000" lvl="3" indent="-457200">
              <a:buFont typeface="+mj-lt"/>
              <a:buAutoNum type="arabicPeriod"/>
            </a:pPr>
            <a:r>
              <a:rPr lang="it-IT" dirty="0"/>
              <a:t>NEURAL NETWORK</a:t>
            </a:r>
          </a:p>
        </p:txBody>
      </p:sp>
    </p:spTree>
    <p:extLst>
      <p:ext uri="{BB962C8B-B14F-4D97-AF65-F5344CB8AC3E}">
        <p14:creationId xmlns:p14="http://schemas.microsoft.com/office/powerpoint/2010/main" val="242676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03C407-44CE-3746-8750-60A4103EB1B1}"/>
              </a:ext>
            </a:extLst>
          </p:cNvPr>
          <p:cNvSpPr>
            <a:spLocks noGrp="1"/>
          </p:cNvSpPr>
          <p:nvPr>
            <p:ph type="title"/>
          </p:nvPr>
        </p:nvSpPr>
        <p:spPr/>
        <p:txBody>
          <a:bodyPr/>
          <a:lstStyle/>
          <a:p>
            <a:pPr algn="ctr"/>
            <a:r>
              <a:rPr lang="it-IT" dirty="0"/>
              <a:t>KNN:</a:t>
            </a:r>
          </a:p>
        </p:txBody>
      </p:sp>
      <p:sp>
        <p:nvSpPr>
          <p:cNvPr id="3" name="Segnaposto contenuto 2">
            <a:extLst>
              <a:ext uri="{FF2B5EF4-FFF2-40B4-BE49-F238E27FC236}">
                <a16:creationId xmlns:a16="http://schemas.microsoft.com/office/drawing/2014/main" id="{385C60EB-A0B9-C541-9B3D-C7D68C83B8FB}"/>
              </a:ext>
            </a:extLst>
          </p:cNvPr>
          <p:cNvSpPr>
            <a:spLocks noGrp="1"/>
          </p:cNvSpPr>
          <p:nvPr>
            <p:ph idx="1"/>
          </p:nvPr>
        </p:nvSpPr>
        <p:spPr/>
        <p:txBody>
          <a:bodyPr/>
          <a:lstStyle/>
          <a:p>
            <a:pPr marL="0" indent="0">
              <a:buNone/>
            </a:pPr>
            <a:r>
              <a:rPr lang="it-IT" dirty="0"/>
              <a:t>Il KNN è un algoritmo di apprendimento Supervisionato, che individua k esempi più vicini a quello che si intende classificare, a questo si attribuisce la categoria del </a:t>
            </a:r>
            <a:r>
              <a:rPr lang="it-IT" b="1" dirty="0"/>
              <a:t>«più ricorrente»</a:t>
            </a:r>
            <a:r>
              <a:rPr lang="it-IT" dirty="0"/>
              <a:t> tra i k esempi più vicini</a:t>
            </a:r>
          </a:p>
          <a:p>
            <a:pPr marL="0" indent="0">
              <a:buNone/>
            </a:pPr>
            <a:r>
              <a:rPr lang="it-IT" dirty="0"/>
              <a:t>				Il grafico riportato è un esempio di come viene suggerito</a:t>
            </a:r>
          </a:p>
          <a:p>
            <a:pPr marL="0" indent="0">
              <a:buNone/>
            </a:pPr>
            <a:r>
              <a:rPr lang="it-IT" dirty="0"/>
              <a:t>				Il numero di vicini per minimizzare l’errore medio. Il</a:t>
            </a:r>
          </a:p>
          <a:p>
            <a:pPr marL="0" indent="0">
              <a:buNone/>
            </a:pPr>
            <a:r>
              <a:rPr lang="it-IT" dirty="0"/>
              <a:t>				grafico mostra che in vicino = 6 e il vicino = 10  hanno un </a:t>
            </a:r>
          </a:p>
          <a:p>
            <a:pPr marL="0" indent="0">
              <a:buNone/>
            </a:pPr>
            <a:r>
              <a:rPr lang="it-IT" b="1" dirty="0"/>
              <a:t>				</a:t>
            </a:r>
            <a:r>
              <a:rPr lang="it-IT" dirty="0"/>
              <a:t>errore di 0.030</a:t>
            </a:r>
            <a:endParaRPr lang="it-IT" b="1" dirty="0"/>
          </a:p>
        </p:txBody>
      </p:sp>
      <p:pic>
        <p:nvPicPr>
          <p:cNvPr id="6" name="Immagine 5">
            <a:extLst>
              <a:ext uri="{FF2B5EF4-FFF2-40B4-BE49-F238E27FC236}">
                <a16:creationId xmlns:a16="http://schemas.microsoft.com/office/drawing/2014/main" id="{31D327CC-7A9B-7344-851D-99EC4916D69E}"/>
              </a:ext>
            </a:extLst>
          </p:cNvPr>
          <p:cNvPicPr>
            <a:picLocks noChangeAspect="1"/>
          </p:cNvPicPr>
          <p:nvPr/>
        </p:nvPicPr>
        <p:blipFill>
          <a:blip r:embed="rId2"/>
          <a:stretch>
            <a:fillRect/>
          </a:stretch>
        </p:blipFill>
        <p:spPr>
          <a:xfrm>
            <a:off x="514909" y="3401467"/>
            <a:ext cx="3693534" cy="2576240"/>
          </a:xfrm>
          <a:prstGeom prst="rect">
            <a:avLst/>
          </a:prstGeom>
        </p:spPr>
      </p:pic>
    </p:spTree>
    <p:extLst>
      <p:ext uri="{BB962C8B-B14F-4D97-AF65-F5344CB8AC3E}">
        <p14:creationId xmlns:p14="http://schemas.microsoft.com/office/powerpoint/2010/main" val="65274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BCC39-C3DF-6545-B96E-63E2386AA93A}"/>
              </a:ext>
            </a:extLst>
          </p:cNvPr>
          <p:cNvSpPr>
            <a:spLocks noGrp="1"/>
          </p:cNvSpPr>
          <p:nvPr>
            <p:ph type="title"/>
          </p:nvPr>
        </p:nvSpPr>
        <p:spPr/>
        <p:txBody>
          <a:bodyPr/>
          <a:lstStyle/>
          <a:p>
            <a:r>
              <a:rPr lang="it-IT" dirty="0"/>
              <a:t>KNN: Risultati</a:t>
            </a:r>
          </a:p>
        </p:txBody>
      </p:sp>
      <p:sp>
        <p:nvSpPr>
          <p:cNvPr id="3" name="Segnaposto contenuto 2">
            <a:extLst>
              <a:ext uri="{FF2B5EF4-FFF2-40B4-BE49-F238E27FC236}">
                <a16:creationId xmlns:a16="http://schemas.microsoft.com/office/drawing/2014/main" id="{432AE7E4-1AA9-BA45-9C1B-F2FF5CF5E9CD}"/>
              </a:ext>
            </a:extLst>
          </p:cNvPr>
          <p:cNvSpPr>
            <a:spLocks noGrp="1"/>
          </p:cNvSpPr>
          <p:nvPr>
            <p:ph idx="1"/>
          </p:nvPr>
        </p:nvSpPr>
        <p:spPr/>
        <p:txBody>
          <a:bodyPr>
            <a:normAutofit fontScale="70000" lnSpcReduction="20000"/>
          </a:bodyPr>
          <a:lstStyle/>
          <a:p>
            <a:pPr marL="0" indent="0">
              <a:buNone/>
            </a:pPr>
            <a:r>
              <a:rPr lang="it-IT" dirty="0"/>
              <a:t>Dalla classificazione del nostro specifico caso si studio abbiamo riportato i seguenti grafici, di sotto riportiamo uno con l’applicazione delle SMOTE</a:t>
            </a:r>
          </a:p>
          <a:p>
            <a:pPr marL="0" indent="0">
              <a:buNone/>
            </a:pPr>
            <a:r>
              <a:rPr lang="it-IT" dirty="0"/>
              <a:t>					﻿	</a:t>
            </a:r>
            <a:r>
              <a:rPr lang="it-IT" dirty="0" err="1"/>
              <a:t>Clasification</a:t>
            </a:r>
            <a:r>
              <a:rPr lang="it-IT" dirty="0"/>
              <a:t> report:</a:t>
            </a:r>
          </a:p>
          <a:p>
            <a:pPr marL="0" indent="0">
              <a:buNone/>
            </a:pPr>
            <a:r>
              <a:rPr lang="it-IT" dirty="0"/>
              <a:t>               						</a:t>
            </a:r>
            <a:r>
              <a:rPr lang="it-IT" dirty="0" err="1"/>
              <a:t>precision</a:t>
            </a:r>
            <a:r>
              <a:rPr lang="it-IT" dirty="0"/>
              <a:t>    </a:t>
            </a:r>
            <a:r>
              <a:rPr lang="it-IT" dirty="0" err="1"/>
              <a:t>recall</a:t>
            </a:r>
            <a:r>
              <a:rPr lang="it-IT" dirty="0"/>
              <a:t>  f1-score   </a:t>
            </a:r>
            <a:r>
              <a:rPr lang="it-IT" dirty="0" err="1"/>
              <a:t>support</a:t>
            </a:r>
            <a:endParaRPr lang="it-IT" dirty="0"/>
          </a:p>
          <a:p>
            <a:pPr marL="0" indent="0">
              <a:buNone/>
            </a:pPr>
            <a:endParaRPr lang="it-IT" dirty="0"/>
          </a:p>
          <a:p>
            <a:pPr marL="0" indent="0">
              <a:buNone/>
            </a:pPr>
            <a:r>
              <a:rPr lang="it-IT" dirty="0"/>
              <a:t>          						 0       0.96      0.99      0.97       151</a:t>
            </a:r>
          </a:p>
          <a:p>
            <a:pPr marL="0" indent="0">
              <a:buNone/>
            </a:pPr>
            <a:r>
              <a:rPr lang="it-IT" dirty="0"/>
              <a:t>           						 1       0.98      0.94      0.96       111</a:t>
            </a:r>
          </a:p>
          <a:p>
            <a:pPr marL="0" indent="0">
              <a:buNone/>
            </a:pPr>
            <a:r>
              <a:rPr lang="it-IT" dirty="0"/>
              <a:t>						     </a:t>
            </a:r>
          </a:p>
          <a:p>
            <a:pPr marL="0" indent="0">
              <a:buNone/>
            </a:pPr>
            <a:r>
              <a:rPr lang="it-IT" dirty="0"/>
              <a:t>   						  </a:t>
            </a:r>
            <a:r>
              <a:rPr lang="it-IT" dirty="0" err="1"/>
              <a:t>accuracy</a:t>
            </a:r>
            <a:r>
              <a:rPr lang="it-IT" dirty="0"/>
              <a:t>                           0.97       262</a:t>
            </a:r>
          </a:p>
          <a:p>
            <a:pPr marL="0" indent="0">
              <a:buNone/>
            </a:pPr>
            <a:r>
              <a:rPr lang="it-IT" dirty="0"/>
              <a:t>  						  macro </a:t>
            </a:r>
            <a:r>
              <a:rPr lang="it-IT" dirty="0" err="1"/>
              <a:t>avg</a:t>
            </a:r>
            <a:r>
              <a:rPr lang="it-IT" dirty="0"/>
              <a:t>       0.97      0.96      0.96       262</a:t>
            </a:r>
          </a:p>
          <a:p>
            <a:pPr marL="0" indent="0">
              <a:buNone/>
            </a:pPr>
            <a:r>
              <a:rPr lang="it-IT" dirty="0"/>
              <a:t>						  </a:t>
            </a:r>
            <a:r>
              <a:rPr lang="it-IT" dirty="0" err="1"/>
              <a:t>weighted</a:t>
            </a:r>
            <a:r>
              <a:rPr lang="it-IT" dirty="0"/>
              <a:t> </a:t>
            </a:r>
            <a:r>
              <a:rPr lang="it-IT" dirty="0" err="1"/>
              <a:t>avg</a:t>
            </a:r>
            <a:r>
              <a:rPr lang="it-IT" dirty="0"/>
              <a:t>       0.97      0.97      0.97       262</a:t>
            </a:r>
          </a:p>
        </p:txBody>
      </p:sp>
      <p:pic>
        <p:nvPicPr>
          <p:cNvPr id="5" name="Immagine 4">
            <a:extLst>
              <a:ext uri="{FF2B5EF4-FFF2-40B4-BE49-F238E27FC236}">
                <a16:creationId xmlns:a16="http://schemas.microsoft.com/office/drawing/2014/main" id="{10569C30-E7B1-C34B-A652-A709CE29861A}"/>
              </a:ext>
            </a:extLst>
          </p:cNvPr>
          <p:cNvPicPr>
            <a:picLocks noChangeAspect="1"/>
          </p:cNvPicPr>
          <p:nvPr/>
        </p:nvPicPr>
        <p:blipFill>
          <a:blip r:embed="rId2"/>
          <a:stretch>
            <a:fillRect/>
          </a:stretch>
        </p:blipFill>
        <p:spPr>
          <a:xfrm>
            <a:off x="938739" y="3047442"/>
            <a:ext cx="4060404" cy="3028842"/>
          </a:xfrm>
          <a:prstGeom prst="rect">
            <a:avLst/>
          </a:prstGeom>
        </p:spPr>
      </p:pic>
    </p:spTree>
    <p:extLst>
      <p:ext uri="{BB962C8B-B14F-4D97-AF65-F5344CB8AC3E}">
        <p14:creationId xmlns:p14="http://schemas.microsoft.com/office/powerpoint/2010/main" val="1522690305"/>
      </p:ext>
    </p:extLst>
  </p:cSld>
  <p:clrMapOvr>
    <a:masterClrMapping/>
  </p:clrMapOvr>
</p:sld>
</file>

<file path=ppt/theme/theme1.xml><?xml version="1.0" encoding="utf-8"?>
<a:theme xmlns:a="http://schemas.openxmlformats.org/drawingml/2006/main" name="Co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3338</TotalTime>
  <Words>2197</Words>
  <Application>Microsoft Macintosh PowerPoint</Application>
  <PresentationFormat>Widescreen</PresentationFormat>
  <Paragraphs>257</Paragraphs>
  <Slides>45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45</vt:i4>
      </vt:variant>
    </vt:vector>
  </HeadingPairs>
  <TitlesOfParts>
    <vt:vector size="49" baseType="lpstr">
      <vt:lpstr>Arial</vt:lpstr>
      <vt:lpstr>Grandview</vt:lpstr>
      <vt:lpstr>Wingdings</vt:lpstr>
      <vt:lpstr>CosineVTI</vt:lpstr>
      <vt:lpstr>Progetto di Ingegneria della Conoscenza</vt:lpstr>
      <vt:lpstr>Introduzione</vt:lpstr>
      <vt:lpstr>Features del Dataset</vt:lpstr>
      <vt:lpstr>Apprendimento Supervisionato</vt:lpstr>
      <vt:lpstr>Apprendimento Supervisionato: Accorgimenti</vt:lpstr>
      <vt:lpstr>Grafici</vt:lpstr>
      <vt:lpstr>Algoritmi di Apprendimento Supervisionato utilizzati:</vt:lpstr>
      <vt:lpstr>KNN:</vt:lpstr>
      <vt:lpstr>KNN: Risultati</vt:lpstr>
      <vt:lpstr>KNN:ROC-Curve</vt:lpstr>
      <vt:lpstr>KNN:Precision-Recall Curve</vt:lpstr>
      <vt:lpstr>KNN:Cross Validation</vt:lpstr>
      <vt:lpstr>Random Forest</vt:lpstr>
      <vt:lpstr>Random Forest: Grafici</vt:lpstr>
      <vt:lpstr>Random Forest:Precision-Recall Curve</vt:lpstr>
      <vt:lpstr>Random Forest:ROC-Curve</vt:lpstr>
      <vt:lpstr>Random Forest:Cross Validation</vt:lpstr>
      <vt:lpstr>Support Vector Machines</vt:lpstr>
      <vt:lpstr>Support Vector Machines: Grafici Prodotti</vt:lpstr>
      <vt:lpstr>Support Vector Machines: Precision Recall Curve</vt:lpstr>
      <vt:lpstr>Support Vector Machines: Cross Validation</vt:lpstr>
      <vt:lpstr>Multinomilan Naive Bayes</vt:lpstr>
      <vt:lpstr>Multinomilan Naive Bayes: Grafici</vt:lpstr>
      <vt:lpstr>Multinomilan Naive Bayes: Precision Recall Curve</vt:lpstr>
      <vt:lpstr>Multinomilan Naive Bayes: ROC-Curve</vt:lpstr>
      <vt:lpstr>Multinomilan Naive Bayes: Cross Validation</vt:lpstr>
      <vt:lpstr>Neural Network</vt:lpstr>
      <vt:lpstr>Neural Network: Grafici Prodotti</vt:lpstr>
      <vt:lpstr>Neural Network: Precision Recall Curve</vt:lpstr>
      <vt:lpstr>Neural Network: ROC-Curve</vt:lpstr>
      <vt:lpstr>Neural Network: Cross Validation</vt:lpstr>
      <vt:lpstr>RIASSUNTO FINALE:</vt:lpstr>
      <vt:lpstr>Apprendimento Non Supervisionato</vt:lpstr>
      <vt:lpstr>K-Means</vt:lpstr>
      <vt:lpstr>K-Means: Grafici Prodotti</vt:lpstr>
      <vt:lpstr>K-Means: Precision Recall Curve</vt:lpstr>
      <vt:lpstr>Ontologie</vt:lpstr>
      <vt:lpstr>Ontologie: Creazione</vt:lpstr>
      <vt:lpstr>Ontologie: Modelleazione</vt:lpstr>
      <vt:lpstr>Ontologie: Modelleazione</vt:lpstr>
      <vt:lpstr>Ontologie: Modelleazione</vt:lpstr>
      <vt:lpstr>Ontologie: Modelleazione</vt:lpstr>
      <vt:lpstr>Ontologie &amp; Query</vt:lpstr>
      <vt:lpstr>Query 1:</vt:lpstr>
      <vt:lpstr>Query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Ingegneria della Conoscenza</dc:title>
  <dc:creator>Giuseppe Maffione</dc:creator>
  <cp:lastModifiedBy>Giuseppe Maffione</cp:lastModifiedBy>
  <cp:revision>5</cp:revision>
  <dcterms:created xsi:type="dcterms:W3CDTF">2021-11-06T12:04:33Z</dcterms:created>
  <dcterms:modified xsi:type="dcterms:W3CDTF">2021-11-10T19:08:58Z</dcterms:modified>
</cp:coreProperties>
</file>