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Fira Sans Extra Condense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42" Type="http://schemas.openxmlformats.org/officeDocument/2006/relationships/font" Target="fonts/Lato-regular.fntdata"/><Relationship Id="rId41" Type="http://schemas.openxmlformats.org/officeDocument/2006/relationships/font" Target="fonts/Montserrat-boldItalic.fntdata"/><Relationship Id="rId44" Type="http://schemas.openxmlformats.org/officeDocument/2006/relationships/font" Target="fonts/Lato-italic.fntdata"/><Relationship Id="rId43" Type="http://schemas.openxmlformats.org/officeDocument/2006/relationships/font" Target="fonts/Lato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Montserrat-bold.fntdata"/><Relationship Id="rId38" Type="http://schemas.openxmlformats.org/officeDocument/2006/relationships/font" Target="fonts/Montserra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FiraSansExtraCondensed-bold.fntdata"/><Relationship Id="rId50" Type="http://schemas.openxmlformats.org/officeDocument/2006/relationships/font" Target="fonts/FiraSansExtraCondensed-regular.fntdata"/><Relationship Id="rId53" Type="http://schemas.openxmlformats.org/officeDocument/2006/relationships/font" Target="fonts/FiraSansExtraCondensed-boldItalic.fntdata"/><Relationship Id="rId52" Type="http://schemas.openxmlformats.org/officeDocument/2006/relationships/font" Target="fonts/FiraSansExtraCondense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d1d11c1e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d1d11c1e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6e0078f7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06e0078f7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6e0078f7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6e0078f7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6e0078f7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6e0078f7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6b69648f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6b69648f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6b69648fb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6b69648fb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6a9323d5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6a9323d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6d4d8d8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06d4d8d8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6d4d8d83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6d4d8d83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06d4d8d8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06d4d8d8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6e0078f7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6e0078f7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8e8b78238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8e8b78238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6e0078f7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6e0078f7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06e0078f7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06e0078f7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8a1b6e560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8a1b6e560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06e0078f7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06e0078f7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06e0078f7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06e0078f7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6e0078f79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06e0078f79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6e0078f79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06e0078f79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06e0078f79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06e0078f79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06e0078f79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06e0078f79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8e8b782381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8e8b782381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a1b6e560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a1b6e560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6b69648f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6b69648f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6292a73f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6292a73f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6292a73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6292a73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6292a73f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6292a73f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6292a73f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6292a73f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e8b78238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e8b78238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97400" y="1280300"/>
            <a:ext cx="34365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88600" y="34451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7">
          <p15:clr>
            <a:srgbClr val="EA4335"/>
          </p15:clr>
        </p15:guide>
        <p15:guide id="4" pos="5313">
          <p15:clr>
            <a:srgbClr val="EA4335"/>
          </p15:clr>
        </p15:guide>
        <p15:guide id="5" orient="horz" pos="338">
          <p15:clr>
            <a:srgbClr val="EA4335"/>
          </p15:clr>
        </p15:guide>
        <p15:guide id="6" orient="horz" pos="2902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4606725" y="215385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 an individual sentiment on climate change based on historical tweet data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52" name="Google Shape;52;p13"/>
          <p:cNvGrpSpPr/>
          <p:nvPr/>
        </p:nvGrpSpPr>
        <p:grpSpPr>
          <a:xfrm flipH="1" rot="1578595">
            <a:off x="2094215" y="-779348"/>
            <a:ext cx="2976394" cy="3257783"/>
            <a:chOff x="4718425" y="934625"/>
            <a:chExt cx="1467100" cy="1605800"/>
          </a:xfrm>
        </p:grpSpPr>
        <p:cxnSp>
          <p:nvCxnSpPr>
            <p:cNvPr id="53" name="Google Shape;53;p13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" name="Google Shape;54;p13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5" name="Google Shape;55;p13"/>
          <p:cNvGrpSpPr/>
          <p:nvPr/>
        </p:nvGrpSpPr>
        <p:grpSpPr>
          <a:xfrm flipH="1" rot="1578595">
            <a:off x="-797639" y="1111508"/>
            <a:ext cx="1677379" cy="3384631"/>
            <a:chOff x="6176375" y="2540550"/>
            <a:chExt cx="826800" cy="1668325"/>
          </a:xfrm>
        </p:grpSpPr>
        <p:cxnSp>
          <p:nvCxnSpPr>
            <p:cNvPr id="56" name="Google Shape;56;p13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" name="Google Shape;57;p13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 flipH="1" rot="1578595">
            <a:off x="1228563" y="-1609335"/>
            <a:ext cx="1348111" cy="3267825"/>
            <a:chOff x="6042175" y="934625"/>
            <a:chExt cx="664500" cy="1610750"/>
          </a:xfrm>
        </p:grpSpPr>
        <p:cxnSp>
          <p:nvCxnSpPr>
            <p:cNvPr id="59" name="Google Shape;59;p13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" name="Google Shape;60;p13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 flipH="1" rot="1578595">
            <a:off x="-1722093" y="-582495"/>
            <a:ext cx="3767914" cy="1483328"/>
            <a:chOff x="6185550" y="1814200"/>
            <a:chExt cx="1857250" cy="731150"/>
          </a:xfrm>
        </p:grpSpPr>
        <p:cxnSp>
          <p:nvCxnSpPr>
            <p:cNvPr id="62" name="Google Shape;62;p13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13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 flipH="1" rot="1578595">
            <a:off x="911417" y="2377123"/>
            <a:ext cx="3694169" cy="1853221"/>
            <a:chOff x="4369400" y="2545175"/>
            <a:chExt cx="1820900" cy="913475"/>
          </a:xfrm>
        </p:grpSpPr>
        <p:cxnSp>
          <p:nvCxnSpPr>
            <p:cNvPr id="65" name="Google Shape;65;p13"/>
            <p:cNvCxnSpPr/>
            <p:nvPr/>
          </p:nvCxnSpPr>
          <p:spPr>
            <a:xfrm flipH="1" rot="10800000">
              <a:off x="4689400" y="2545175"/>
              <a:ext cx="1500900" cy="5928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3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 flipH="1" rot="1578595">
            <a:off x="667569" y="2023314"/>
            <a:ext cx="2423912" cy="3249617"/>
            <a:chOff x="4995600" y="2545225"/>
            <a:chExt cx="1194775" cy="1601775"/>
          </a:xfrm>
        </p:grpSpPr>
        <p:cxnSp>
          <p:nvCxnSpPr>
            <p:cNvPr id="68" name="Google Shape;68;p13"/>
            <p:cNvCxnSpPr/>
            <p:nvPr/>
          </p:nvCxnSpPr>
          <p:spPr>
            <a:xfrm flipH="1" rot="10800000">
              <a:off x="5325175" y="2545225"/>
              <a:ext cx="865200" cy="1305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3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 flipH="1" rot="1578595">
            <a:off x="-1258262" y="1006990"/>
            <a:ext cx="2627954" cy="1261280"/>
            <a:chOff x="6190400" y="2545375"/>
            <a:chExt cx="1295350" cy="621700"/>
          </a:xfrm>
        </p:grpSpPr>
        <p:cxnSp>
          <p:nvCxnSpPr>
            <p:cNvPr id="71" name="Google Shape;71;p13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" name="Google Shape;72;p13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 flipH="1" rot="1578595">
            <a:off x="1576483" y="1456307"/>
            <a:ext cx="2966858" cy="921463"/>
            <a:chOff x="4718425" y="2096250"/>
            <a:chExt cx="1462400" cy="454200"/>
          </a:xfrm>
        </p:grpSpPr>
        <p:cxnSp>
          <p:nvCxnSpPr>
            <p:cNvPr id="74" name="Google Shape;74;p13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13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rgbClr val="E85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13"/>
          <p:cNvGrpSpPr/>
          <p:nvPr/>
        </p:nvGrpSpPr>
        <p:grpSpPr>
          <a:xfrm flipH="1" rot="1578595">
            <a:off x="-10105" y="-822522"/>
            <a:ext cx="2114450" cy="2113562"/>
            <a:chOff x="6185500" y="1498650"/>
            <a:chExt cx="1042238" cy="1041800"/>
          </a:xfrm>
        </p:grpSpPr>
        <p:cxnSp>
          <p:nvCxnSpPr>
            <p:cNvPr id="77" name="Google Shape;77;p13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" name="Google Shape;78;p13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 flipH="1" rot="1578595">
            <a:off x="361877" y="1383708"/>
            <a:ext cx="2376084" cy="2376084"/>
            <a:chOff x="5587975" y="1952850"/>
            <a:chExt cx="1171200" cy="1171200"/>
          </a:xfrm>
        </p:grpSpPr>
        <p:sp>
          <p:nvSpPr>
            <p:cNvPr id="80" name="Google Shape;80;p13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3"/>
          <p:cNvSpPr txBox="1"/>
          <p:nvPr/>
        </p:nvSpPr>
        <p:spPr>
          <a:xfrm>
            <a:off x="3929450" y="1399125"/>
            <a:ext cx="733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2021/22 Climate Change Believe Analysis</a:t>
            </a:r>
            <a:endParaRPr b="1"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907000" y="1276725"/>
            <a:ext cx="734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2022 CLIMATE CHANGE BELIEF ANALYSIS</a:t>
            </a:r>
            <a:endParaRPr b="1" sz="25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/>
          <p:nvPr>
            <p:ph type="title"/>
          </p:nvPr>
        </p:nvSpPr>
        <p:spPr>
          <a:xfrm>
            <a:off x="710250" y="1447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 Preprocessing</a:t>
            </a:r>
            <a:endParaRPr>
              <a:solidFill>
                <a:srgbClr val="0C343D"/>
              </a:solidFill>
            </a:endParaRPr>
          </a:p>
        </p:txBody>
      </p:sp>
      <p:cxnSp>
        <p:nvCxnSpPr>
          <p:cNvPr id="355" name="Google Shape;355;p22"/>
          <p:cNvCxnSpPr>
            <a:stCxn id="356" idx="1"/>
          </p:cNvCxnSpPr>
          <p:nvPr/>
        </p:nvCxnSpPr>
        <p:spPr>
          <a:xfrm flipH="1" rot="10800000">
            <a:off x="304475" y="1842700"/>
            <a:ext cx="2298000" cy="1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2"/>
          <p:cNvCxnSpPr/>
          <p:nvPr/>
        </p:nvCxnSpPr>
        <p:spPr>
          <a:xfrm flipH="1">
            <a:off x="517800" y="3165875"/>
            <a:ext cx="2145600" cy="15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Characters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62" name="Google Shape;362;p22"/>
          <p:cNvCxnSpPr>
            <a:stCxn id="361" idx="1"/>
            <a:endCxn id="363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Punctuations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65" name="Google Shape;365;p22"/>
          <p:cNvCxnSpPr>
            <a:stCxn id="364" idx="1"/>
            <a:endCxn id="366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Numbers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68" name="Google Shape;368;p22"/>
          <p:cNvCxnSpPr>
            <a:stCxn id="367" idx="1"/>
            <a:endCxn id="369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Lower char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371" name="Google Shape;371;p22"/>
          <p:cNvCxnSpPr>
            <a:stCxn id="370" idx="1"/>
            <a:endCxn id="372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Remove Numbers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Hashtags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URLs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Retweets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Mentions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Emojis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Transform to 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lowercase characters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1448825" y="2777713"/>
            <a:ext cx="145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6096000" y="2133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Remove [!*&amp;%_-?\/.,&lt;,&gt;]</a:t>
            </a:r>
            <a:endParaRPr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type="title"/>
          </p:nvPr>
        </p:nvSpPr>
        <p:spPr>
          <a:xfrm>
            <a:off x="311700" y="362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 Preprocessing Example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383" name="Google Shape;383;p23"/>
          <p:cNvPicPr preferRelativeResize="0"/>
          <p:nvPr/>
        </p:nvPicPr>
        <p:blipFill rotWithShape="1">
          <a:blip r:embed="rId3">
            <a:alphaModFix/>
          </a:blip>
          <a:srcRect b="8775" l="0" r="0" t="0"/>
          <a:stretch/>
        </p:blipFill>
        <p:spPr>
          <a:xfrm>
            <a:off x="2577250" y="1622825"/>
            <a:ext cx="3989500" cy="26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3"/>
          <p:cNvSpPr txBox="1"/>
          <p:nvPr/>
        </p:nvSpPr>
        <p:spPr>
          <a:xfrm>
            <a:off x="311700" y="1126100"/>
            <a:ext cx="2159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‘PolySciMajor EPA chief doesn't think carbon dioxide is main cause of global warming and.. wait, what!? https://t.co/yeLvcEFXkC via @mashable’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6876325" y="2819300"/>
            <a:ext cx="17604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polyscimajor epa chief doesnt think carbon dioxide is main cause of global warming and wait what urlweb via mashable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23"/>
          <p:cNvCxnSpPr/>
          <p:nvPr/>
        </p:nvCxnSpPr>
        <p:spPr>
          <a:xfrm>
            <a:off x="2351700" y="1719075"/>
            <a:ext cx="729000" cy="330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3"/>
          <p:cNvCxnSpPr/>
          <p:nvPr/>
        </p:nvCxnSpPr>
        <p:spPr>
          <a:xfrm>
            <a:off x="6216025" y="2722925"/>
            <a:ext cx="660300" cy="4128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3"/>
          <p:cNvSpPr txBox="1"/>
          <p:nvPr/>
        </p:nvSpPr>
        <p:spPr>
          <a:xfrm>
            <a:off x="3121850" y="3603200"/>
            <a:ext cx="28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preprocessor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>
            <p:ph type="title"/>
          </p:nvPr>
        </p:nvSpPr>
        <p:spPr>
          <a:xfrm>
            <a:off x="710250" y="1447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 Normalization</a:t>
            </a:r>
            <a:endParaRPr>
              <a:solidFill>
                <a:srgbClr val="0C343D"/>
              </a:solidFill>
            </a:endParaRPr>
          </a:p>
        </p:txBody>
      </p:sp>
      <p:cxnSp>
        <p:nvCxnSpPr>
          <p:cNvPr id="394" name="Google Shape;394;p24"/>
          <p:cNvCxnSpPr/>
          <p:nvPr/>
        </p:nvCxnSpPr>
        <p:spPr>
          <a:xfrm flipH="1" rot="10800000">
            <a:off x="642975" y="1388463"/>
            <a:ext cx="2298000" cy="17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4"/>
          <p:cNvCxnSpPr/>
          <p:nvPr/>
        </p:nvCxnSpPr>
        <p:spPr>
          <a:xfrm flipH="1">
            <a:off x="856300" y="2711638"/>
            <a:ext cx="2145600" cy="15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4"/>
          <p:cNvSpPr/>
          <p:nvPr/>
        </p:nvSpPr>
        <p:spPr>
          <a:xfrm rot="10800000">
            <a:off x="1319963" y="1358525"/>
            <a:ext cx="2345400" cy="23454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"/>
          <p:cNvSpPr/>
          <p:nvPr/>
        </p:nvSpPr>
        <p:spPr>
          <a:xfrm rot="10800000">
            <a:off x="1458863" y="1497425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4"/>
          <p:cNvSpPr/>
          <p:nvPr/>
        </p:nvSpPr>
        <p:spPr>
          <a:xfrm flipH="1">
            <a:off x="1603163" y="1641725"/>
            <a:ext cx="1779000" cy="1779000"/>
          </a:xfrm>
          <a:prstGeom prst="ellipse">
            <a:avLst/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4"/>
          <p:cNvSpPr/>
          <p:nvPr/>
        </p:nvSpPr>
        <p:spPr>
          <a:xfrm>
            <a:off x="4626532" y="931268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 Remove Stopwords</a:t>
            </a:r>
            <a:endParaRPr sz="16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00" name="Google Shape;400;p24"/>
          <p:cNvCxnSpPr>
            <a:stCxn id="399" idx="1"/>
            <a:endCxn id="401" idx="6"/>
          </p:cNvCxnSpPr>
          <p:nvPr/>
        </p:nvCxnSpPr>
        <p:spPr>
          <a:xfrm flipH="1">
            <a:off x="3168832" y="1144868"/>
            <a:ext cx="1457700" cy="40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24"/>
          <p:cNvSpPr/>
          <p:nvPr/>
        </p:nvSpPr>
        <p:spPr>
          <a:xfrm>
            <a:off x="3075565" y="1498798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4"/>
          <p:cNvSpPr/>
          <p:nvPr/>
        </p:nvSpPr>
        <p:spPr>
          <a:xfrm>
            <a:off x="4626532" y="1624460"/>
            <a:ext cx="1413900" cy="4272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Tokenize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03" name="Google Shape;403;p24"/>
          <p:cNvCxnSpPr>
            <a:stCxn id="402" idx="1"/>
            <a:endCxn id="404" idx="6"/>
          </p:cNvCxnSpPr>
          <p:nvPr/>
        </p:nvCxnSpPr>
        <p:spPr>
          <a:xfrm flipH="1">
            <a:off x="3586432" y="1838060"/>
            <a:ext cx="1040100" cy="165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" name="Google Shape;404;p24"/>
          <p:cNvSpPr/>
          <p:nvPr/>
        </p:nvSpPr>
        <p:spPr>
          <a:xfrm>
            <a:off x="3492983" y="1956412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4"/>
          <p:cNvSpPr/>
          <p:nvPr/>
        </p:nvSpPr>
        <p:spPr>
          <a:xfrm>
            <a:off x="4626532" y="3010561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C27BA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Stemming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06" name="Google Shape;406;p24"/>
          <p:cNvCxnSpPr>
            <a:stCxn id="405" idx="1"/>
            <a:endCxn id="407" idx="6"/>
          </p:cNvCxnSpPr>
          <p:nvPr/>
        </p:nvCxnSpPr>
        <p:spPr>
          <a:xfrm rot="10800000">
            <a:off x="3586432" y="3039961"/>
            <a:ext cx="1040100" cy="18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24"/>
          <p:cNvSpPr/>
          <p:nvPr/>
        </p:nvSpPr>
        <p:spPr>
          <a:xfrm>
            <a:off x="3492983" y="2993253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"/>
          <p:cNvSpPr/>
          <p:nvPr/>
        </p:nvSpPr>
        <p:spPr>
          <a:xfrm>
            <a:off x="4626532" y="2317511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701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Lemitize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09" name="Google Shape;409;p24"/>
          <p:cNvCxnSpPr>
            <a:stCxn id="408" idx="1"/>
            <a:endCxn id="410" idx="6"/>
          </p:cNvCxnSpPr>
          <p:nvPr/>
        </p:nvCxnSpPr>
        <p:spPr>
          <a:xfrm rot="10800000">
            <a:off x="3708832" y="2526911"/>
            <a:ext cx="917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24"/>
          <p:cNvSpPr/>
          <p:nvPr/>
        </p:nvSpPr>
        <p:spPr>
          <a:xfrm>
            <a:off x="3615453" y="2480275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4"/>
          <p:cNvSpPr/>
          <p:nvPr/>
        </p:nvSpPr>
        <p:spPr>
          <a:xfrm>
            <a:off x="4626532" y="3703612"/>
            <a:ext cx="1413900" cy="427200"/>
          </a:xfrm>
          <a:prstGeom prst="roundRect">
            <a:avLst>
              <a:gd fmla="val 50000" name="adj"/>
            </a:avLst>
          </a:prstGeom>
          <a:solidFill>
            <a:srgbClr val="D6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Bag of words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12" name="Google Shape;412;p24"/>
          <p:cNvCxnSpPr>
            <a:stCxn id="411" idx="1"/>
            <a:endCxn id="413" idx="6"/>
          </p:cNvCxnSpPr>
          <p:nvPr/>
        </p:nvCxnSpPr>
        <p:spPr>
          <a:xfrm rot="10800000">
            <a:off x="3168832" y="3517012"/>
            <a:ext cx="1457700" cy="40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24"/>
          <p:cNvSpPr/>
          <p:nvPr/>
        </p:nvSpPr>
        <p:spPr>
          <a:xfrm>
            <a:off x="3075565" y="3470359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4"/>
          <p:cNvSpPr txBox="1"/>
          <p:nvPr/>
        </p:nvSpPr>
        <p:spPr>
          <a:xfrm>
            <a:off x="6421432" y="3622141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1787325" y="2323475"/>
            <a:ext cx="145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DataFrame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Further Text Exploration using wordcloud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421" name="Google Shape;4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20775"/>
            <a:ext cx="5063776" cy="34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5"/>
          <p:cNvSpPr txBox="1"/>
          <p:nvPr/>
        </p:nvSpPr>
        <p:spPr>
          <a:xfrm>
            <a:off x="136175" y="1142075"/>
            <a:ext cx="73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 -1										Class 0 </a:t>
            </a:r>
            <a:endParaRPr b="1" sz="16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3" name="Google Shape;42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775" y="1420775"/>
            <a:ext cx="4185826" cy="34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Further Text Exploration using wordcloud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429" name="Google Shape;429;p26"/>
          <p:cNvSpPr txBox="1"/>
          <p:nvPr/>
        </p:nvSpPr>
        <p:spPr>
          <a:xfrm>
            <a:off x="136175" y="1142075"/>
            <a:ext cx="734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Class 1										Class 2</a:t>
            </a:r>
            <a:endParaRPr b="1" sz="16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0" name="Google Shape;4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468" y="1542950"/>
            <a:ext cx="4936542" cy="340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725" y="1542950"/>
            <a:ext cx="4310530" cy="34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"/>
          <p:cNvSpPr txBox="1"/>
          <p:nvPr>
            <p:ph type="title"/>
          </p:nvPr>
        </p:nvSpPr>
        <p:spPr>
          <a:xfrm>
            <a:off x="710250" y="2960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      Distribution of words Appearing &lt; 10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37" name="Google Shape;4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000" y="777250"/>
            <a:ext cx="6134025" cy="442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/>
          <p:nvPr>
            <p:ph type="title"/>
          </p:nvPr>
        </p:nvSpPr>
        <p:spPr>
          <a:xfrm>
            <a:off x="710250" y="2124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Frequent HashTags for all the classes</a:t>
            </a:r>
            <a:endParaRPr b="1" sz="3000">
              <a:solidFill>
                <a:srgbClr val="0C343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type="title"/>
          </p:nvPr>
        </p:nvSpPr>
        <p:spPr>
          <a:xfrm>
            <a:off x="710250" y="2960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448" name="Google Shape;4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50" y="76200"/>
            <a:ext cx="8552202" cy="506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30"/>
          <p:cNvCxnSpPr/>
          <p:nvPr/>
        </p:nvCxnSpPr>
        <p:spPr>
          <a:xfrm>
            <a:off x="3105025" y="2394450"/>
            <a:ext cx="2639400" cy="0"/>
          </a:xfrm>
          <a:prstGeom prst="straightConnector1">
            <a:avLst/>
          </a:prstGeom>
          <a:noFill/>
          <a:ln cap="flat" cmpd="sng" w="38100">
            <a:solidFill>
              <a:srgbClr val="0C343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0"/>
          <p:cNvSpPr/>
          <p:nvPr/>
        </p:nvSpPr>
        <p:spPr>
          <a:xfrm>
            <a:off x="5641825" y="1816800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1172325" y="1765425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 txBox="1"/>
          <p:nvPr>
            <p:ph type="title"/>
          </p:nvPr>
        </p:nvSpPr>
        <p:spPr>
          <a:xfrm>
            <a:off x="710250" y="2960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Data Preprocessing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1324825" y="1948050"/>
            <a:ext cx="1856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192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Rear words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5820625" y="1948050"/>
            <a:ext cx="2565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192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Words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"/>
          <p:cNvSpPr txBox="1"/>
          <p:nvPr/>
        </p:nvSpPr>
        <p:spPr>
          <a:xfrm>
            <a:off x="2792850" y="323475"/>
            <a:ext cx="3558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</a:rPr>
              <a:t>Experiments</a:t>
            </a:r>
            <a:endParaRPr b="1" sz="3400">
              <a:solidFill>
                <a:srgbClr val="0C343D"/>
              </a:solidFill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710275" y="2754550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1"/>
          <p:cNvSpPr/>
          <p:nvPr/>
        </p:nvSpPr>
        <p:spPr>
          <a:xfrm>
            <a:off x="3774275" y="2754550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1"/>
          <p:cNvSpPr/>
          <p:nvPr/>
        </p:nvSpPr>
        <p:spPr>
          <a:xfrm>
            <a:off x="6574525" y="2754550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2937100" y="3211100"/>
            <a:ext cx="5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b="1" sz="16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1"/>
          <p:cNvSpPr txBox="1"/>
          <p:nvPr/>
        </p:nvSpPr>
        <p:spPr>
          <a:xfrm>
            <a:off x="5908900" y="3211100"/>
            <a:ext cx="5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b="1" sz="16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1"/>
          <p:cNvSpPr txBox="1"/>
          <p:nvPr/>
        </p:nvSpPr>
        <p:spPr>
          <a:xfrm>
            <a:off x="1065350" y="3043475"/>
            <a:ext cx="172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CLEAN SENTENCES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4113350" y="2891075"/>
            <a:ext cx="17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STEMMED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CLEAN SENTENCES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1"/>
          <p:cNvSpPr txBox="1"/>
          <p:nvPr/>
        </p:nvSpPr>
        <p:spPr>
          <a:xfrm>
            <a:off x="6932750" y="2891075"/>
            <a:ext cx="172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LEMMATIZED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LEAN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ENTENCES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1"/>
          <p:cNvSpPr/>
          <p:nvPr/>
        </p:nvSpPr>
        <p:spPr>
          <a:xfrm>
            <a:off x="1853275" y="1078150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"/>
          <p:cNvSpPr txBox="1"/>
          <p:nvPr/>
        </p:nvSpPr>
        <p:spPr>
          <a:xfrm>
            <a:off x="2284550" y="1367075"/>
            <a:ext cx="172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LESS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NOISE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5129875" y="1078150"/>
            <a:ext cx="1993500" cy="12477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 txBox="1"/>
          <p:nvPr/>
        </p:nvSpPr>
        <p:spPr>
          <a:xfrm>
            <a:off x="5484950" y="1367075"/>
            <a:ext cx="172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CLEAN SENTENCES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4232500" y="1534700"/>
            <a:ext cx="5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VS</a:t>
            </a:r>
            <a:endParaRPr b="1" sz="16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2770025" y="2209325"/>
            <a:ext cx="35370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 Science </a:t>
            </a:r>
            <a:endParaRPr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Lifecycle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2189500" y="243350"/>
            <a:ext cx="1817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2013175" y="247400"/>
            <a:ext cx="19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Business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Understanding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4932700" y="243350"/>
            <a:ext cx="1640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715750" y="216500"/>
            <a:ext cx="19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Data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Collection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6304300" y="1614950"/>
            <a:ext cx="1640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6087350" y="1588100"/>
            <a:ext cx="19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Data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Preprocessing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278650" y="4236950"/>
            <a:ext cx="1640100" cy="6156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6315950" y="3246350"/>
            <a:ext cx="1640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021200" y="4222850"/>
            <a:ext cx="1640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1227300" y="3264500"/>
            <a:ext cx="1640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1227300" y="1588100"/>
            <a:ext cx="1640100" cy="615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5919050" y="3246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Data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Exploration (EDA)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981200" y="4343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Modelling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143000" y="32766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Model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Evaluation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990825" y="15881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Model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4824625" y="4254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Data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4184375" y="594600"/>
            <a:ext cx="6075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endCxn id="94" idx="0"/>
          </p:cNvCxnSpPr>
          <p:nvPr/>
        </p:nvCxnSpPr>
        <p:spPr>
          <a:xfrm>
            <a:off x="6588800" y="914000"/>
            <a:ext cx="457200" cy="6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 flipH="1">
            <a:off x="7045400" y="2279900"/>
            <a:ext cx="600" cy="9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4078225" y="4535750"/>
            <a:ext cx="8226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4"/>
          <p:cNvCxnSpPr/>
          <p:nvPr/>
        </p:nvCxnSpPr>
        <p:spPr>
          <a:xfrm flipH="1" rot="10800000">
            <a:off x="2069250" y="2268500"/>
            <a:ext cx="30600" cy="97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4"/>
          <p:cNvCxnSpPr/>
          <p:nvPr/>
        </p:nvCxnSpPr>
        <p:spPr>
          <a:xfrm flipH="1" rot="10800000">
            <a:off x="2130125" y="898875"/>
            <a:ext cx="243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/>
          <p:nvPr/>
        </p:nvCxnSpPr>
        <p:spPr>
          <a:xfrm flipH="1">
            <a:off x="6680200" y="3896675"/>
            <a:ext cx="3195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2130025" y="3927250"/>
            <a:ext cx="1827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3" name="Google Shape;11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8949" y="2407225"/>
            <a:ext cx="1640099" cy="66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850" y="4219850"/>
            <a:ext cx="971475" cy="52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175" y="2166750"/>
            <a:ext cx="1228590" cy="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276" y="689050"/>
            <a:ext cx="1228600" cy="73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9700" y="4269422"/>
            <a:ext cx="971475" cy="36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50" y="1547103"/>
            <a:ext cx="971469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2"/>
          <p:cNvSpPr txBox="1"/>
          <p:nvPr/>
        </p:nvSpPr>
        <p:spPr>
          <a:xfrm>
            <a:off x="2008350" y="76450"/>
            <a:ext cx="512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</a:rPr>
              <a:t>Text Imbalance</a:t>
            </a:r>
            <a:endParaRPr b="1" sz="2500">
              <a:solidFill>
                <a:srgbClr val="0C343D"/>
              </a:solidFill>
            </a:endParaRPr>
          </a:p>
        </p:txBody>
      </p:sp>
      <p:sp>
        <p:nvSpPr>
          <p:cNvPr id="482" name="Google Shape;482;p32"/>
          <p:cNvSpPr txBox="1"/>
          <p:nvPr/>
        </p:nvSpPr>
        <p:spPr>
          <a:xfrm>
            <a:off x="438200" y="4377025"/>
            <a:ext cx="739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Char char="-"/>
            </a:pPr>
            <a:r>
              <a:rPr b="1" lang="en" sz="1500">
                <a:solidFill>
                  <a:srgbClr val="0C343D"/>
                </a:solidFill>
              </a:rPr>
              <a:t>Models become better at predicting one class over the others.</a:t>
            </a:r>
            <a:endParaRPr b="1" sz="1500">
              <a:solidFill>
                <a:srgbClr val="0C343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Char char="-"/>
            </a:pPr>
            <a:r>
              <a:rPr b="1" lang="en" sz="1500">
                <a:solidFill>
                  <a:srgbClr val="0C343D"/>
                </a:solidFill>
              </a:rPr>
              <a:t>Inherent predictive bias.</a:t>
            </a:r>
            <a:endParaRPr b="1" sz="1500">
              <a:solidFill>
                <a:srgbClr val="0C343D"/>
              </a:solidFill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2424475" y="3258800"/>
            <a:ext cx="992100" cy="481200"/>
          </a:xfrm>
          <a:prstGeom prst="roundRect">
            <a:avLst>
              <a:gd fmla="val 16667" name="adj"/>
            </a:avLst>
          </a:prstGeom>
          <a:solidFill>
            <a:srgbClr val="E850E0">
              <a:alpha val="580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 txBox="1"/>
          <p:nvPr/>
        </p:nvSpPr>
        <p:spPr>
          <a:xfrm>
            <a:off x="2500675" y="3359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5" name="Google Shape;485;p32"/>
          <p:cNvSpPr txBox="1"/>
          <p:nvPr/>
        </p:nvSpPr>
        <p:spPr>
          <a:xfrm>
            <a:off x="1652000" y="28674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2000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1652000" y="21054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4000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1652000" y="14196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6000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1652000" y="7338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8000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1963275" y="3503750"/>
            <a:ext cx="43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cxnSp>
        <p:nvCxnSpPr>
          <p:cNvPr id="490" name="Google Shape;490;p32"/>
          <p:cNvCxnSpPr/>
          <p:nvPr/>
        </p:nvCxnSpPr>
        <p:spPr>
          <a:xfrm flipH="1" rot="10800000">
            <a:off x="2344100" y="8718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91" name="Google Shape;491;p32"/>
          <p:cNvSpPr txBox="1"/>
          <p:nvPr/>
        </p:nvSpPr>
        <p:spPr>
          <a:xfrm rot="-5400000">
            <a:off x="780300" y="1702550"/>
            <a:ext cx="10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32"/>
          <p:cNvCxnSpPr/>
          <p:nvPr/>
        </p:nvCxnSpPr>
        <p:spPr>
          <a:xfrm flipH="1" rot="10800000">
            <a:off x="2344100" y="16338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32"/>
          <p:cNvCxnSpPr/>
          <p:nvPr/>
        </p:nvCxnSpPr>
        <p:spPr>
          <a:xfrm flipH="1" rot="10800000">
            <a:off x="2344100" y="23196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32"/>
          <p:cNvCxnSpPr/>
          <p:nvPr/>
        </p:nvCxnSpPr>
        <p:spPr>
          <a:xfrm flipH="1" rot="10800000">
            <a:off x="2344100" y="30054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95" name="Google Shape;495;p32"/>
          <p:cNvSpPr/>
          <p:nvPr/>
        </p:nvSpPr>
        <p:spPr>
          <a:xfrm>
            <a:off x="4998675" y="621700"/>
            <a:ext cx="992100" cy="314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044D6"/>
              </a:gs>
              <a:gs pos="100000">
                <a:srgbClr val="692176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6254025" y="2410250"/>
            <a:ext cx="992100" cy="13299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/>
          <p:nvPr/>
        </p:nvSpPr>
        <p:spPr>
          <a:xfrm>
            <a:off x="3673475" y="2906325"/>
            <a:ext cx="992100" cy="8337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3796075" y="3359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9" name="Google Shape;499;p32"/>
          <p:cNvSpPr txBox="1"/>
          <p:nvPr/>
        </p:nvSpPr>
        <p:spPr>
          <a:xfrm>
            <a:off x="5091475" y="3359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0" name="Google Shape;500;p32"/>
          <p:cNvSpPr txBox="1"/>
          <p:nvPr/>
        </p:nvSpPr>
        <p:spPr>
          <a:xfrm>
            <a:off x="6317550" y="3359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Factual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1" name="Google Shape;501;p32"/>
          <p:cNvSpPr txBox="1"/>
          <p:nvPr/>
        </p:nvSpPr>
        <p:spPr>
          <a:xfrm>
            <a:off x="2286000" y="3733800"/>
            <a:ext cx="496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-1		     0		    	      1		        	  2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4038600" y="3962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33"/>
          <p:cNvCxnSpPr/>
          <p:nvPr/>
        </p:nvCxnSpPr>
        <p:spPr>
          <a:xfrm flipH="1" rot="10800000">
            <a:off x="951644" y="2768560"/>
            <a:ext cx="4200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33"/>
          <p:cNvCxnSpPr/>
          <p:nvPr/>
        </p:nvCxnSpPr>
        <p:spPr>
          <a:xfrm flipH="1" rot="10800000">
            <a:off x="951644" y="2330143"/>
            <a:ext cx="4200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33"/>
          <p:cNvCxnSpPr/>
          <p:nvPr/>
        </p:nvCxnSpPr>
        <p:spPr>
          <a:xfrm flipH="1" rot="10800000">
            <a:off x="951644" y="1891727"/>
            <a:ext cx="4200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33"/>
          <p:cNvCxnSpPr/>
          <p:nvPr/>
        </p:nvCxnSpPr>
        <p:spPr>
          <a:xfrm flipH="1" rot="10800000">
            <a:off x="951644" y="1404597"/>
            <a:ext cx="42006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11" name="Google Shape;511;p33"/>
          <p:cNvSpPr txBox="1"/>
          <p:nvPr/>
        </p:nvSpPr>
        <p:spPr>
          <a:xfrm>
            <a:off x="439425" y="675375"/>
            <a:ext cx="379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343D"/>
                </a:solidFill>
              </a:rPr>
              <a:t>Upsampled Data</a:t>
            </a:r>
            <a:endParaRPr b="1" sz="2000">
              <a:solidFill>
                <a:srgbClr val="0C343D"/>
              </a:solidFill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5052125" y="625249"/>
            <a:ext cx="40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343D"/>
                </a:solidFill>
              </a:rPr>
              <a:t>Downsampled Data</a:t>
            </a:r>
            <a:endParaRPr b="1" sz="2000">
              <a:solidFill>
                <a:srgbClr val="0C343D"/>
              </a:solidFill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439425" y="4084550"/>
            <a:ext cx="41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343D"/>
                </a:solidFill>
              </a:rPr>
              <a:t>- Risk overfitting, can check against Test data.</a:t>
            </a:r>
            <a:endParaRPr b="1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343D"/>
                </a:solidFill>
              </a:rPr>
              <a:t>- Generally better than downsampling</a:t>
            </a:r>
            <a:endParaRPr b="1">
              <a:solidFill>
                <a:srgbClr val="0C343D"/>
              </a:solidFill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4813475" y="4084550"/>
            <a:ext cx="4123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343D"/>
                </a:solidFill>
              </a:rPr>
              <a:t>- Risk losing valuable information.</a:t>
            </a:r>
            <a:endParaRPr b="1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C343D"/>
                </a:solidFill>
              </a:rPr>
              <a:t>- Reduces dataset to a more manageable size.</a:t>
            </a:r>
            <a:endParaRPr b="1">
              <a:solidFill>
                <a:srgbClr val="0C343D"/>
              </a:solidFill>
            </a:endParaRPr>
          </a:p>
        </p:txBody>
      </p:sp>
      <p:sp>
        <p:nvSpPr>
          <p:cNvPr id="515" name="Google Shape;515;p33"/>
          <p:cNvSpPr/>
          <p:nvPr/>
        </p:nvSpPr>
        <p:spPr>
          <a:xfrm>
            <a:off x="1011525" y="1413919"/>
            <a:ext cx="739200" cy="1824300"/>
          </a:xfrm>
          <a:prstGeom prst="roundRect">
            <a:avLst>
              <a:gd fmla="val 16667" name="adj"/>
            </a:avLst>
          </a:prstGeom>
          <a:solidFill>
            <a:srgbClr val="E850E0">
              <a:alpha val="580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 txBox="1"/>
          <p:nvPr/>
        </p:nvSpPr>
        <p:spPr>
          <a:xfrm>
            <a:off x="938875" y="2888475"/>
            <a:ext cx="1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7" name="Google Shape;517;p33"/>
          <p:cNvSpPr txBox="1"/>
          <p:nvPr/>
        </p:nvSpPr>
        <p:spPr>
          <a:xfrm>
            <a:off x="436000" y="2680434"/>
            <a:ext cx="69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2000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3"/>
          <p:cNvSpPr txBox="1"/>
          <p:nvPr/>
        </p:nvSpPr>
        <p:spPr>
          <a:xfrm>
            <a:off x="436000" y="2193304"/>
            <a:ext cx="69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4000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3"/>
          <p:cNvSpPr txBox="1"/>
          <p:nvPr/>
        </p:nvSpPr>
        <p:spPr>
          <a:xfrm>
            <a:off x="436000" y="1754888"/>
            <a:ext cx="69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6000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3"/>
          <p:cNvSpPr txBox="1"/>
          <p:nvPr/>
        </p:nvSpPr>
        <p:spPr>
          <a:xfrm>
            <a:off x="436000" y="1316471"/>
            <a:ext cx="6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8000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667913" y="3087206"/>
            <a:ext cx="3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522" name="Google Shape;522;p33"/>
          <p:cNvSpPr txBox="1"/>
          <p:nvPr/>
        </p:nvSpPr>
        <p:spPr>
          <a:xfrm rot="-5400000">
            <a:off x="-311425" y="1810725"/>
            <a:ext cx="10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3"/>
          <p:cNvSpPr/>
          <p:nvPr/>
        </p:nvSpPr>
        <p:spPr>
          <a:xfrm>
            <a:off x="2929425" y="1404600"/>
            <a:ext cx="739200" cy="1851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044D6"/>
              </a:gs>
              <a:gs pos="100000">
                <a:srgbClr val="692176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3"/>
          <p:cNvSpPr/>
          <p:nvPr/>
        </p:nvSpPr>
        <p:spPr>
          <a:xfrm>
            <a:off x="3864700" y="1386449"/>
            <a:ext cx="739200" cy="18519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1942075" y="1413950"/>
            <a:ext cx="739200" cy="18243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3"/>
          <p:cNvSpPr txBox="1"/>
          <p:nvPr/>
        </p:nvSpPr>
        <p:spPr>
          <a:xfrm>
            <a:off x="1957224" y="2918475"/>
            <a:ext cx="101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7" name="Google Shape;527;p33"/>
          <p:cNvSpPr txBox="1"/>
          <p:nvPr/>
        </p:nvSpPr>
        <p:spPr>
          <a:xfrm>
            <a:off x="2846148" y="291847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8" name="Google Shape;528;p33"/>
          <p:cNvSpPr txBox="1"/>
          <p:nvPr/>
        </p:nvSpPr>
        <p:spPr>
          <a:xfrm>
            <a:off x="3835852" y="291847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Factual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33"/>
          <p:cNvSpPr txBox="1"/>
          <p:nvPr/>
        </p:nvSpPr>
        <p:spPr>
          <a:xfrm>
            <a:off x="0" y="3234275"/>
            <a:ext cx="460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     -1		     0		    1		        2</a:t>
            </a:r>
            <a:endParaRPr/>
          </a:p>
        </p:txBody>
      </p:sp>
      <p:sp>
        <p:nvSpPr>
          <p:cNvPr id="530" name="Google Shape;530;p33"/>
          <p:cNvSpPr txBox="1"/>
          <p:nvPr/>
        </p:nvSpPr>
        <p:spPr>
          <a:xfrm>
            <a:off x="1756921" y="3456611"/>
            <a:ext cx="223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 sz="900"/>
          </a:p>
        </p:txBody>
      </p:sp>
      <p:sp>
        <p:nvSpPr>
          <p:cNvPr id="531" name="Google Shape;531;p33"/>
          <p:cNvSpPr/>
          <p:nvPr/>
        </p:nvSpPr>
        <p:spPr>
          <a:xfrm>
            <a:off x="5914110" y="2877620"/>
            <a:ext cx="640800" cy="298800"/>
          </a:xfrm>
          <a:prstGeom prst="roundRect">
            <a:avLst>
              <a:gd fmla="val 16667" name="adj"/>
            </a:avLst>
          </a:prstGeom>
          <a:solidFill>
            <a:srgbClr val="E850E0">
              <a:alpha val="580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"/>
          <p:cNvSpPr txBox="1"/>
          <p:nvPr/>
        </p:nvSpPr>
        <p:spPr>
          <a:xfrm>
            <a:off x="5837900" y="2863625"/>
            <a:ext cx="9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33" name="Google Shape;533;p33"/>
          <p:cNvSpPr txBox="1"/>
          <p:nvPr/>
        </p:nvSpPr>
        <p:spPr>
          <a:xfrm>
            <a:off x="5334888" y="2535214"/>
            <a:ext cx="59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2000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3"/>
          <p:cNvSpPr txBox="1"/>
          <p:nvPr/>
        </p:nvSpPr>
        <p:spPr>
          <a:xfrm>
            <a:off x="5334888" y="2062084"/>
            <a:ext cx="59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4000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3"/>
          <p:cNvSpPr txBox="1"/>
          <p:nvPr/>
        </p:nvSpPr>
        <p:spPr>
          <a:xfrm>
            <a:off x="5334888" y="1636268"/>
            <a:ext cx="59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6000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5334888" y="1210452"/>
            <a:ext cx="59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8000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5568916" y="3057207"/>
            <a:ext cx="279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cxnSp>
        <p:nvCxnSpPr>
          <p:cNvPr id="538" name="Google Shape;538;p33"/>
          <p:cNvCxnSpPr/>
          <p:nvPr/>
        </p:nvCxnSpPr>
        <p:spPr>
          <a:xfrm flipH="1" rot="10800000">
            <a:off x="5862196" y="1395794"/>
            <a:ext cx="36417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33"/>
          <p:cNvCxnSpPr/>
          <p:nvPr/>
        </p:nvCxnSpPr>
        <p:spPr>
          <a:xfrm flipH="1" rot="10800000">
            <a:off x="5862196" y="1868923"/>
            <a:ext cx="36417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3"/>
          <p:cNvCxnSpPr/>
          <p:nvPr/>
        </p:nvCxnSpPr>
        <p:spPr>
          <a:xfrm flipH="1" rot="10800000">
            <a:off x="5862196" y="2294739"/>
            <a:ext cx="36417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3"/>
          <p:cNvCxnSpPr/>
          <p:nvPr/>
        </p:nvCxnSpPr>
        <p:spPr>
          <a:xfrm flipH="1" rot="10800000">
            <a:off x="5862196" y="2720555"/>
            <a:ext cx="3641700" cy="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42" name="Google Shape;542;p33"/>
          <p:cNvSpPr/>
          <p:nvPr/>
        </p:nvSpPr>
        <p:spPr>
          <a:xfrm>
            <a:off x="7576800" y="2895033"/>
            <a:ext cx="640800" cy="298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044D6"/>
              </a:gs>
              <a:gs pos="100000">
                <a:srgbClr val="692176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8387625" y="2877851"/>
            <a:ext cx="640800" cy="2988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6720850" y="2877775"/>
            <a:ext cx="640800" cy="2988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"/>
          <p:cNvSpPr txBox="1"/>
          <p:nvPr/>
        </p:nvSpPr>
        <p:spPr>
          <a:xfrm>
            <a:off x="6722024" y="2863625"/>
            <a:ext cx="8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7587521" y="2863625"/>
            <a:ext cx="91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8379447" y="2863625"/>
            <a:ext cx="91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Factu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5535175" y="3205875"/>
            <a:ext cx="4604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-1		 0		1	      2</a:t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6720850" y="2517775"/>
            <a:ext cx="640800" cy="3540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5882650" y="2379175"/>
            <a:ext cx="640800" cy="4926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7559050" y="1386451"/>
            <a:ext cx="640800" cy="14853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"/>
          <p:cNvSpPr txBox="1"/>
          <p:nvPr/>
        </p:nvSpPr>
        <p:spPr>
          <a:xfrm>
            <a:off x="6709921" y="3456611"/>
            <a:ext cx="223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Feature Text Engineering</a:t>
            </a:r>
            <a:endParaRPr>
              <a:solidFill>
                <a:srgbClr val="0C343D"/>
              </a:solidFill>
            </a:endParaRPr>
          </a:p>
        </p:txBody>
      </p:sp>
      <p:grpSp>
        <p:nvGrpSpPr>
          <p:cNvPr id="558" name="Google Shape;558;p34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559" name="Google Shape;559;p34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Scaling</a:t>
              </a:r>
              <a:endParaRPr>
                <a:solidFill>
                  <a:srgbClr val="0C343D"/>
                </a:solidFill>
              </a:endParaRPr>
            </a:p>
          </p:txBody>
        </p:sp>
        <p:sp>
          <p:nvSpPr>
            <p:cNvPr id="561" name="Google Shape;561;p34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2" name="Google Shape;562;p34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563" name="Google Shape;563;p34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Train Test Split</a:t>
              </a:r>
              <a:endParaRPr>
                <a:solidFill>
                  <a:srgbClr val="0C343D"/>
                </a:solidFill>
              </a:endParaRPr>
            </a:p>
          </p:txBody>
        </p:sp>
        <p:sp>
          <p:nvSpPr>
            <p:cNvPr id="565" name="Google Shape;565;p34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6" name="Google Shape;566;p34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567" name="Google Shape;567;p34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E43C6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Vectorizing</a:t>
              </a:r>
              <a:endParaRPr sz="17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34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0" name="Google Shape;570;p34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571" name="Google Shape;571;p34"/>
            <p:cNvSpPr/>
            <p:nvPr/>
          </p:nvSpPr>
          <p:spPr>
            <a:xfrm>
              <a:off x="3271200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3356575" y="1520525"/>
              <a:ext cx="311000" cy="311025"/>
            </a:xfrm>
            <a:custGeom>
              <a:rect b="b" l="l" r="r" t="t"/>
              <a:pathLst>
                <a:path extrusionOk="0" h="12441" w="1244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3" name="Google Shape;573;p34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574" name="Google Shape;574;p34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34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578" name="Google Shape;578;p34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6" name="Google Shape;586;p34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587" name="Google Shape;587;p34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588" name="Google Shape;588;p34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89" name="Google Shape;589;p34"/>
              <p:cNvCxnSpPr>
                <a:stCxn id="588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90" name="Google Shape;590;p34"/>
              <p:cNvCxnSpPr>
                <a:stCxn id="588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1" name="Google Shape;591;p34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592" name="Google Shape;592;p34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93" name="Google Shape;593;p34"/>
              <p:cNvCxnSpPr>
                <a:stCxn id="592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94" name="Google Shape;594;p34"/>
              <p:cNvCxnSpPr>
                <a:stCxn id="592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95" name="Google Shape;595;p34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596" name="Google Shape;596;p34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3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Cleaned Data</a:t>
              </a:r>
              <a:endParaRPr sz="13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Train Test Split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04" name="Google Shape;6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833438"/>
            <a:ext cx="47625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6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Text Vectorisation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10" name="Google Shape;610;p36"/>
          <p:cNvSpPr txBox="1"/>
          <p:nvPr/>
        </p:nvSpPr>
        <p:spPr>
          <a:xfrm>
            <a:off x="526350" y="1211550"/>
            <a:ext cx="8091300" cy="3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C343D"/>
              </a:buClr>
              <a:buSzPts val="1500"/>
              <a:buChar char="●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</a:rPr>
              <a:t>A document term matrix is generated and each column represents an individual unique word.</a:t>
            </a:r>
            <a:endParaRPr b="1" sz="1500">
              <a:solidFill>
                <a:srgbClr val="0C343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Char char="●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</a:rPr>
              <a:t>Each cell contains a weight value that signifies how important a word is for an individual text message or document.</a:t>
            </a:r>
            <a:endParaRPr b="1" sz="1500">
              <a:solidFill>
                <a:srgbClr val="0C343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Char char="●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</a:rPr>
              <a:t>Different from the count vectorization in the sense that it takes into considerations not just the occurrence of a word in a single document but in the entire corpus.</a:t>
            </a:r>
            <a:endParaRPr b="1" sz="1500">
              <a:solidFill>
                <a:srgbClr val="0C343D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Char char="●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</a:rPr>
              <a:t>TF-IDF gives more weight to less frequently occurring events and less weight to expected events. So, it penalizes frequently occurring words that appear frequently in a document such as “the”, “is” but assigns greater weight to less frequent or rare words.</a:t>
            </a:r>
            <a:endParaRPr b="1" sz="1500">
              <a:solidFill>
                <a:srgbClr val="0C343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Text Vectorisation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16" name="Google Shape;6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474" y="769673"/>
            <a:ext cx="7426274" cy="429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</a:t>
            </a:r>
            <a:r>
              <a:rPr lang="en">
                <a:solidFill>
                  <a:srgbClr val="0C343D"/>
                </a:solidFill>
              </a:rPr>
              <a:t> Scaling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622" name="Google Shape;622;p38"/>
          <p:cNvSpPr txBox="1"/>
          <p:nvPr/>
        </p:nvSpPr>
        <p:spPr>
          <a:xfrm>
            <a:off x="3453450" y="837950"/>
            <a:ext cx="223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Min Absolute Scaler</a:t>
            </a:r>
            <a:endParaRPr b="1" sz="1600">
              <a:solidFill>
                <a:srgbClr val="0C34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8"/>
          <p:cNvSpPr txBox="1"/>
          <p:nvPr/>
        </p:nvSpPr>
        <p:spPr>
          <a:xfrm>
            <a:off x="365350" y="1597850"/>
            <a:ext cx="83088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Scale each feature by its maximum absolute value.</a:t>
            </a:r>
            <a:endParaRPr b="1" sz="1500">
              <a:solidFill>
                <a:srgbClr val="0C34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500"/>
              <a:buFont typeface="Roboto"/>
              <a:buChar char="-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estimator scales and translates each feature individually such that the maximal absolute value of each feature in the training set will be 1.0. It does not shift/center the data, and thus does not destroy any sparsity.</a:t>
            </a:r>
            <a:endParaRPr b="1" sz="1500">
              <a:solidFill>
                <a:srgbClr val="0C34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700"/>
              <a:buFont typeface="Roboto"/>
              <a:buChar char="-"/>
            </a:pPr>
            <a:r>
              <a:rPr b="1" lang="en" sz="1500">
                <a:solidFill>
                  <a:srgbClr val="0C343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scaler can also be applied to sparse matrices.</a:t>
            </a:r>
            <a:endParaRPr b="1" sz="1700">
              <a:solidFill>
                <a:srgbClr val="0C343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9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Modelling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29" name="Google Shape;6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65450"/>
            <a:ext cx="8257765" cy="412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0"/>
          <p:cNvSpPr txBox="1"/>
          <p:nvPr>
            <p:ph type="title"/>
          </p:nvPr>
        </p:nvSpPr>
        <p:spPr>
          <a:xfrm>
            <a:off x="710275" y="2318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Modelling</a:t>
            </a:r>
            <a:endParaRPr>
              <a:solidFill>
                <a:srgbClr val="0C343D"/>
              </a:solidFill>
            </a:endParaRPr>
          </a:p>
        </p:txBody>
      </p:sp>
      <p:pic>
        <p:nvPicPr>
          <p:cNvPr id="635" name="Google Shape;63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9250"/>
            <a:ext cx="87630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oogle Shape;640;p41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641" name="Google Shape;641;p41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Support Vector</a:t>
              </a:r>
              <a:endParaRPr sz="17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2" name="Google Shape;642;p41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4" name="Google Shape;644;p41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7" name="Google Shape;647;p41"/>
            <p:cNvCxnSpPr>
              <a:stCxn id="645" idx="4"/>
              <a:endCxn id="644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8" name="Google Shape;648;p41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649" name="Google Shape;649;p41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K-Nearest Neighbor</a:t>
              </a:r>
              <a:endParaRPr sz="17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0" name="Google Shape;650;p41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fmla="val 0" name="adj1"/>
                <a:gd fmla="val 50000" name="adj2"/>
              </a:avLst>
            </a:prstGeom>
            <a:solidFill>
              <a:srgbClr val="CE43C6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41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54" name="Google Shape;654;p41"/>
            <p:cNvCxnSpPr>
              <a:stCxn id="653" idx="4"/>
              <a:endCxn id="652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5" name="Google Shape;655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C343D"/>
                </a:solidFill>
              </a:rPr>
              <a:t>Classification Algorithms</a:t>
            </a:r>
            <a:endParaRPr sz="2500">
              <a:solidFill>
                <a:srgbClr val="0C343D"/>
              </a:solidFill>
            </a:endParaRPr>
          </a:p>
        </p:txBody>
      </p:sp>
      <p:sp>
        <p:nvSpPr>
          <p:cNvPr id="656" name="Google Shape;656;p41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rgbClr val="CE43C6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41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658" name="Google Shape;658;p41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Logistic Regression</a:t>
              </a:r>
              <a:endParaRPr sz="17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59" name="Google Shape;659;p41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41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rgbClr val="CE43C6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4" name="Google Shape;664;p41"/>
            <p:cNvCxnSpPr>
              <a:endCxn id="661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5" name="Google Shape;665;p41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666" name="Google Shape;666;p41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0C343D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Naive Bayes</a:t>
              </a:r>
              <a:endParaRPr sz="1700">
                <a:solidFill>
                  <a:srgbClr val="0C343D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7" name="Google Shape;667;p41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41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72" name="Google Shape;672;p41"/>
            <p:cNvCxnSpPr>
              <a:stCxn id="670" idx="4"/>
              <a:endCxn id="669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5"/>
          <p:cNvCxnSpPr>
            <a:endCxn id="124" idx="6"/>
          </p:cNvCxnSpPr>
          <p:nvPr/>
        </p:nvCxnSpPr>
        <p:spPr>
          <a:xfrm flipH="1" rot="10800000">
            <a:off x="1042418" y="2762579"/>
            <a:ext cx="72780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5"/>
          <p:cNvSpPr txBox="1"/>
          <p:nvPr>
            <p:ph type="title"/>
          </p:nvPr>
        </p:nvSpPr>
        <p:spPr>
          <a:xfrm>
            <a:off x="1116484" y="221225"/>
            <a:ext cx="73260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Natural Language Processing</a:t>
            </a:r>
            <a:endParaRPr b="1" sz="2000">
              <a:solidFill>
                <a:srgbClr val="0C343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Lifecycle</a:t>
            </a:r>
            <a:endParaRPr b="1" sz="2000">
              <a:solidFill>
                <a:srgbClr val="0C343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146525" y="1171540"/>
            <a:ext cx="1787741" cy="2957945"/>
            <a:chOff x="710265" y="1333888"/>
            <a:chExt cx="1884610" cy="3256573"/>
          </a:xfrm>
        </p:grpSpPr>
        <p:sp>
          <p:nvSpPr>
            <p:cNvPr id="127" name="Google Shape;127;p15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Exploration (EDA)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10265" y="3796961"/>
              <a:ext cx="1884600" cy="7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Data Visualization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Feature Analysis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5685315" y="1171540"/>
            <a:ext cx="1787742" cy="3162585"/>
            <a:chOff x="6549175" y="1333888"/>
            <a:chExt cx="1884611" cy="3481873"/>
          </a:xfrm>
        </p:grpSpPr>
        <p:sp>
          <p:nvSpPr>
            <p:cNvPr id="136" name="Google Shape;136;p15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6549186" y="3796960"/>
              <a:ext cx="1884600" cy="10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4" name="Google Shape;144;p15"/>
          <p:cNvGrpSpPr/>
          <p:nvPr/>
        </p:nvGrpSpPr>
        <p:grpSpPr>
          <a:xfrm>
            <a:off x="1992794" y="1171540"/>
            <a:ext cx="1787737" cy="2957946"/>
            <a:chOff x="2656575" y="1333888"/>
            <a:chExt cx="1884606" cy="3256574"/>
          </a:xfrm>
        </p:grpSpPr>
        <p:sp>
          <p:nvSpPr>
            <p:cNvPr id="145" name="Google Shape;145;p15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2656575" y="336622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" name="Google Shape;152;p15"/>
            <p:cNvSpPr txBox="1"/>
            <p:nvPr/>
          </p:nvSpPr>
          <p:spPr>
            <a:xfrm>
              <a:off x="2656581" y="3796961"/>
              <a:ext cx="1884600" cy="79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" name="Google Shape;153;p15"/>
          <p:cNvGrpSpPr/>
          <p:nvPr/>
        </p:nvGrpSpPr>
        <p:grpSpPr>
          <a:xfrm>
            <a:off x="3839050" y="1171540"/>
            <a:ext cx="1787736" cy="3715194"/>
            <a:chOff x="4602870" y="1333888"/>
            <a:chExt cx="1884605" cy="4090271"/>
          </a:xfrm>
        </p:grpSpPr>
        <p:sp>
          <p:nvSpPr>
            <p:cNvPr id="154" name="Google Shape;154;p15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4602870" y="3796959"/>
              <a:ext cx="1884600" cy="16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7356250" y="1171605"/>
            <a:ext cx="1787742" cy="3269838"/>
            <a:chOff x="6549163" y="1333888"/>
            <a:chExt cx="1884612" cy="3599954"/>
          </a:xfrm>
        </p:grpSpPr>
        <p:sp>
          <p:nvSpPr>
            <p:cNvPr id="163" name="Google Shape;163;p15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6549175" y="328100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6549163" y="3552641"/>
              <a:ext cx="1884600" cy="13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831868" y="1513944"/>
            <a:ext cx="417063" cy="398123"/>
            <a:chOff x="4126815" y="2760704"/>
            <a:chExt cx="380393" cy="363118"/>
          </a:xfrm>
        </p:grpSpPr>
        <p:sp>
          <p:nvSpPr>
            <p:cNvPr id="171" name="Google Shape;171;p15"/>
            <p:cNvSpPr/>
            <p:nvPr/>
          </p:nvSpPr>
          <p:spPr>
            <a:xfrm>
              <a:off x="4219825" y="2822435"/>
              <a:ext cx="103267" cy="29056"/>
            </a:xfrm>
            <a:custGeom>
              <a:rect b="b" l="l" r="r" t="t"/>
              <a:pathLst>
                <a:path extrusionOk="0" h="915" w="3252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126815" y="2760704"/>
              <a:ext cx="380393" cy="363118"/>
            </a:xfrm>
            <a:custGeom>
              <a:rect b="b" l="l" r="r" t="t"/>
              <a:pathLst>
                <a:path extrusionOk="0" h="11435" w="11979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278826" y="2791379"/>
              <a:ext cx="103998" cy="201962"/>
            </a:xfrm>
            <a:custGeom>
              <a:rect b="b" l="l" r="r" t="t"/>
              <a:pathLst>
                <a:path extrusionOk="0" h="6360" w="3275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4159332" y="2791379"/>
              <a:ext cx="105903" cy="201962"/>
            </a:xfrm>
            <a:custGeom>
              <a:rect b="b" l="l" r="r" t="t"/>
              <a:pathLst>
                <a:path extrusionOk="0" h="6360" w="3335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5"/>
          <p:cNvSpPr txBox="1"/>
          <p:nvPr/>
        </p:nvSpPr>
        <p:spPr>
          <a:xfrm>
            <a:off x="1992794" y="3017507"/>
            <a:ext cx="1787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 Preprocessing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992800" y="3408750"/>
            <a:ext cx="1787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Cleaning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3839055" y="3093707"/>
            <a:ext cx="1787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E850E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Feature Text Engineering</a:t>
            </a:r>
            <a:endParaRPr sz="1700">
              <a:solidFill>
                <a:srgbClr val="E850E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3839050" y="3408748"/>
            <a:ext cx="17877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Normalizing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Vectorizing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Scaling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Imbalanced Data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5626788" y="3572537"/>
            <a:ext cx="17877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GridSearchCV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5626777" y="3105095"/>
            <a:ext cx="1787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Hyperparameter Tuning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7356250" y="3263098"/>
            <a:ext cx="17877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Visualizing 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Model Performance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7356261" y="2940172"/>
            <a:ext cx="1787700" cy="3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Build Model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83" name="Google Shape;183;p15"/>
          <p:cNvGrpSpPr/>
          <p:nvPr/>
        </p:nvGrpSpPr>
        <p:grpSpPr>
          <a:xfrm>
            <a:off x="2630771" y="1464707"/>
            <a:ext cx="511590" cy="488944"/>
            <a:chOff x="1421638" y="4125629"/>
            <a:chExt cx="374709" cy="374010"/>
          </a:xfrm>
        </p:grpSpPr>
        <p:sp>
          <p:nvSpPr>
            <p:cNvPr id="184" name="Google Shape;184;p15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5"/>
          <p:cNvGrpSpPr/>
          <p:nvPr/>
        </p:nvGrpSpPr>
        <p:grpSpPr>
          <a:xfrm>
            <a:off x="4483911" y="1527106"/>
            <a:ext cx="491959" cy="432888"/>
            <a:chOff x="6069423" y="2891892"/>
            <a:chExt cx="362321" cy="364231"/>
          </a:xfrm>
        </p:grpSpPr>
        <p:sp>
          <p:nvSpPr>
            <p:cNvPr id="187" name="Google Shape;187;p15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5"/>
          <p:cNvGrpSpPr/>
          <p:nvPr/>
        </p:nvGrpSpPr>
        <p:grpSpPr>
          <a:xfrm>
            <a:off x="6323471" y="1492737"/>
            <a:ext cx="434556" cy="432894"/>
            <a:chOff x="898875" y="4399275"/>
            <a:chExt cx="483700" cy="481850"/>
          </a:xfrm>
        </p:grpSpPr>
        <p:sp>
          <p:nvSpPr>
            <p:cNvPr id="194" name="Google Shape;194;p15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2" name="Google Shape;202;p15"/>
          <p:cNvGrpSpPr/>
          <p:nvPr/>
        </p:nvGrpSpPr>
        <p:grpSpPr>
          <a:xfrm>
            <a:off x="8029971" y="1496562"/>
            <a:ext cx="434538" cy="432894"/>
            <a:chOff x="5049725" y="1435050"/>
            <a:chExt cx="486550" cy="481850"/>
          </a:xfrm>
        </p:grpSpPr>
        <p:sp>
          <p:nvSpPr>
            <p:cNvPr id="203" name="Google Shape;203;p15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710275" y="155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Understanding Problem Statement</a:t>
            </a:r>
            <a:endParaRPr b="1" sz="2000">
              <a:solidFill>
                <a:srgbClr val="0C343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893138" y="138727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Missing Values</a:t>
            </a:r>
            <a:endParaRPr b="1"/>
          </a:p>
        </p:txBody>
      </p:sp>
      <p:sp>
        <p:nvSpPr>
          <p:cNvPr id="213" name="Google Shape;213;p16"/>
          <p:cNvSpPr txBox="1"/>
          <p:nvPr/>
        </p:nvSpPr>
        <p:spPr>
          <a:xfrm>
            <a:off x="893138" y="183052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Translate Language</a:t>
            </a:r>
            <a:endParaRPr b="1" sz="1500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Techniques to translate language</a:t>
            </a:r>
            <a:endParaRPr b="1" sz="1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893138" y="280007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Climate Change</a:t>
            </a:r>
            <a:endParaRPr b="1">
              <a:solidFill>
                <a:srgbClr val="0C343D"/>
              </a:solidFill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893138" y="324332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humans have the fundamental rights to live in a sustainable environment.</a:t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628973" y="138727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Missing Values</a:t>
            </a:r>
            <a:endParaRPr b="1"/>
          </a:p>
        </p:txBody>
      </p:sp>
      <p:sp>
        <p:nvSpPr>
          <p:cNvPr id="217" name="Google Shape;217;p16"/>
          <p:cNvSpPr txBox="1"/>
          <p:nvPr/>
        </p:nvSpPr>
        <p:spPr>
          <a:xfrm>
            <a:off x="6781373" y="190672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Sentimental </a:t>
            </a:r>
            <a:endParaRPr b="1" sz="1700">
              <a:solidFill>
                <a:srgbClr val="0C343D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C343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Insights</a:t>
            </a:r>
            <a:endParaRPr b="1" sz="1500">
              <a:solidFill>
                <a:srgbClr val="0C343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Drawing insights from what people have twitted about climate change</a:t>
            </a:r>
            <a:endParaRPr b="1" sz="15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6628973" y="2800075"/>
            <a:ext cx="1854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6628973" y="3243325"/>
            <a:ext cx="19914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D9D9D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0" name="Google Shape;220;p16"/>
          <p:cNvCxnSpPr/>
          <p:nvPr/>
        </p:nvCxnSpPr>
        <p:spPr>
          <a:xfrm flipH="1">
            <a:off x="861230" y="252404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 flipH="1">
            <a:off x="6181930" y="2524048"/>
            <a:ext cx="2275500" cy="1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2" name="Google Shape;222;p16"/>
          <p:cNvSpPr/>
          <p:nvPr/>
        </p:nvSpPr>
        <p:spPr>
          <a:xfrm>
            <a:off x="3251960" y="114073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CE43C6">
              <a:alpha val="5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"/>
          <p:cNvSpPr/>
          <p:nvPr/>
        </p:nvSpPr>
        <p:spPr>
          <a:xfrm rot="5400000">
            <a:off x="3251948" y="1140733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gradFill>
            <a:gsLst>
              <a:gs pos="0">
                <a:srgbClr val="CA52C2">
                  <a:alpha val="58430"/>
                </a:srgbClr>
              </a:gs>
              <a:gs pos="100000">
                <a:srgbClr val="70296C">
                  <a:alpha val="58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"/>
          <p:cNvSpPr/>
          <p:nvPr/>
        </p:nvSpPr>
        <p:spPr>
          <a:xfrm rot="10800000">
            <a:off x="3251948" y="114071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gradFill>
            <a:gsLst>
              <a:gs pos="0">
                <a:srgbClr val="CA52C2"/>
              </a:gs>
              <a:gs pos="100000">
                <a:srgbClr val="70296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/>
          <p:nvPr/>
        </p:nvSpPr>
        <p:spPr>
          <a:xfrm rot="-5400000">
            <a:off x="3251960" y="1140718"/>
            <a:ext cx="2787300" cy="2787300"/>
          </a:xfrm>
          <a:prstGeom prst="pie">
            <a:avLst>
              <a:gd fmla="val 10795717" name="adj1"/>
              <a:gd fmla="val 16201261" name="adj2"/>
            </a:avLst>
          </a:prstGeom>
          <a:solidFill>
            <a:srgbClr val="5515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400818" y="1245043"/>
            <a:ext cx="5079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16"/>
          <p:cNvSpPr/>
          <p:nvPr/>
        </p:nvSpPr>
        <p:spPr>
          <a:xfrm>
            <a:off x="3834102" y="1722863"/>
            <a:ext cx="1623000" cy="162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6"/>
          <p:cNvGrpSpPr/>
          <p:nvPr/>
        </p:nvGrpSpPr>
        <p:grpSpPr>
          <a:xfrm>
            <a:off x="670903" y="1771216"/>
            <a:ext cx="272757" cy="266106"/>
            <a:chOff x="2895510" y="2157949"/>
            <a:chExt cx="852900" cy="827700"/>
          </a:xfrm>
        </p:grpSpPr>
        <p:sp>
          <p:nvSpPr>
            <p:cNvPr id="229" name="Google Shape;229;p16"/>
            <p:cNvSpPr/>
            <p:nvPr/>
          </p:nvSpPr>
          <p:spPr>
            <a:xfrm rot="2317974">
              <a:off x="3022598" y="2274140"/>
              <a:ext cx="598723" cy="595319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C343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 rot="241438">
              <a:off x="3001218" y="2234271"/>
              <a:ext cx="675465" cy="656102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900" y="2263125"/>
            <a:ext cx="760176" cy="614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6"/>
          <p:cNvGrpSpPr/>
          <p:nvPr/>
        </p:nvGrpSpPr>
        <p:grpSpPr>
          <a:xfrm>
            <a:off x="670903" y="2914216"/>
            <a:ext cx="272757" cy="266106"/>
            <a:chOff x="2895510" y="2157949"/>
            <a:chExt cx="852900" cy="827700"/>
          </a:xfrm>
        </p:grpSpPr>
        <p:sp>
          <p:nvSpPr>
            <p:cNvPr id="233" name="Google Shape;233;p16"/>
            <p:cNvSpPr/>
            <p:nvPr/>
          </p:nvSpPr>
          <p:spPr>
            <a:xfrm rot="2317974">
              <a:off x="3022598" y="2274140"/>
              <a:ext cx="598723" cy="595319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C343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 rot="241438">
              <a:off x="3001218" y="2234271"/>
              <a:ext cx="675465" cy="656102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6462103" y="1771216"/>
            <a:ext cx="272757" cy="266106"/>
            <a:chOff x="2895510" y="2157949"/>
            <a:chExt cx="852900" cy="827700"/>
          </a:xfrm>
        </p:grpSpPr>
        <p:sp>
          <p:nvSpPr>
            <p:cNvPr id="236" name="Google Shape;236;p16"/>
            <p:cNvSpPr/>
            <p:nvPr/>
          </p:nvSpPr>
          <p:spPr>
            <a:xfrm rot="2317974">
              <a:off x="3022598" y="2274140"/>
              <a:ext cx="598723" cy="595319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C343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 rot="241438">
              <a:off x="3001218" y="2234271"/>
              <a:ext cx="675465" cy="656102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16"/>
          <p:cNvGrpSpPr/>
          <p:nvPr/>
        </p:nvGrpSpPr>
        <p:grpSpPr>
          <a:xfrm>
            <a:off x="6462103" y="2838016"/>
            <a:ext cx="272757" cy="266106"/>
            <a:chOff x="2895510" y="2157949"/>
            <a:chExt cx="852900" cy="827700"/>
          </a:xfrm>
        </p:grpSpPr>
        <p:sp>
          <p:nvSpPr>
            <p:cNvPr id="239" name="Google Shape;239;p16"/>
            <p:cNvSpPr/>
            <p:nvPr/>
          </p:nvSpPr>
          <p:spPr>
            <a:xfrm rot="2317974">
              <a:off x="3022598" y="2274140"/>
              <a:ext cx="598723" cy="595319"/>
            </a:xfrm>
            <a:prstGeom prst="pie">
              <a:avLst>
                <a:gd fmla="val 18953478" name="adj1"/>
                <a:gd fmla="val 8381030" name="adj2"/>
              </a:avLst>
            </a:prstGeom>
            <a:solidFill>
              <a:srgbClr val="0C343D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 rot="241438">
              <a:off x="3001218" y="2234271"/>
              <a:ext cx="675465" cy="656102"/>
            </a:xfrm>
            <a:prstGeom prst="chord">
              <a:avLst>
                <a:gd fmla="val 2500565" name="adj1"/>
                <a:gd fmla="val 1811979" name="adj2"/>
              </a:avLst>
            </a:prstGeom>
            <a:solidFill>
              <a:srgbClr val="0C34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2195875" y="4020800"/>
            <a:ext cx="992100" cy="481200"/>
          </a:xfrm>
          <a:prstGeom prst="roundRect">
            <a:avLst>
              <a:gd fmla="val 16667" name="adj"/>
            </a:avLst>
          </a:prstGeom>
          <a:solidFill>
            <a:srgbClr val="E850E0">
              <a:alpha val="580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 txBox="1"/>
          <p:nvPr/>
        </p:nvSpPr>
        <p:spPr>
          <a:xfrm>
            <a:off x="2272075" y="4121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17"/>
          <p:cNvSpPr txBox="1"/>
          <p:nvPr/>
        </p:nvSpPr>
        <p:spPr>
          <a:xfrm>
            <a:off x="1423400" y="36294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2000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423400" y="28674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4000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1423400" y="21816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6000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423400" y="1495850"/>
            <a:ext cx="9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8000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1734675" y="4265750"/>
            <a:ext cx="43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cxnSp>
        <p:nvCxnSpPr>
          <p:cNvPr id="252" name="Google Shape;252;p17"/>
          <p:cNvCxnSpPr/>
          <p:nvPr/>
        </p:nvCxnSpPr>
        <p:spPr>
          <a:xfrm flipH="1" rot="10800000">
            <a:off x="2115500" y="16338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3" name="Google Shape;253;p17"/>
          <p:cNvSpPr txBox="1"/>
          <p:nvPr/>
        </p:nvSpPr>
        <p:spPr>
          <a:xfrm rot="-5400000">
            <a:off x="551700" y="2464550"/>
            <a:ext cx="106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Count</a:t>
            </a:r>
            <a:endParaRPr b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17"/>
          <p:cNvCxnSpPr/>
          <p:nvPr/>
        </p:nvCxnSpPr>
        <p:spPr>
          <a:xfrm flipH="1" rot="10800000">
            <a:off x="2115500" y="23958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17"/>
          <p:cNvCxnSpPr/>
          <p:nvPr/>
        </p:nvCxnSpPr>
        <p:spPr>
          <a:xfrm flipH="1" rot="10800000">
            <a:off x="2115500" y="30816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7"/>
          <p:cNvCxnSpPr/>
          <p:nvPr/>
        </p:nvCxnSpPr>
        <p:spPr>
          <a:xfrm flipH="1" rot="10800000">
            <a:off x="2115500" y="3767450"/>
            <a:ext cx="5637900" cy="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57" name="Google Shape;257;p17"/>
          <p:cNvSpPr txBox="1"/>
          <p:nvPr>
            <p:ph type="title"/>
          </p:nvPr>
        </p:nvSpPr>
        <p:spPr>
          <a:xfrm>
            <a:off x="710250" y="554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Number of Messages Per Sentiment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4770075" y="1383700"/>
            <a:ext cx="992100" cy="3147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044D6"/>
              </a:gs>
              <a:gs pos="100000">
                <a:srgbClr val="692176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6025425" y="3172250"/>
            <a:ext cx="992100" cy="13299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3444875" y="3668325"/>
            <a:ext cx="992100" cy="8337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3567475" y="4121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4862875" y="4121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6088950" y="412100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Factual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2057400" y="4495800"/>
            <a:ext cx="496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-1		     0		    	      1		        	  2</a:t>
            </a:r>
            <a:endParaRPr/>
          </a:p>
        </p:txBody>
      </p:sp>
      <p:sp>
        <p:nvSpPr>
          <p:cNvPr id="265" name="Google Shape;265;p17"/>
          <p:cNvSpPr txBox="1"/>
          <p:nvPr/>
        </p:nvSpPr>
        <p:spPr>
          <a:xfrm>
            <a:off x="3810000" y="4724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710288" y="1972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Percen</a:t>
            </a:r>
            <a:r>
              <a:rPr lang="en">
                <a:solidFill>
                  <a:srgbClr val="434343"/>
                </a:solidFill>
              </a:rPr>
              <a:t>t</a:t>
            </a:r>
            <a:r>
              <a:rPr lang="en">
                <a:solidFill>
                  <a:srgbClr val="434343"/>
                </a:solidFill>
              </a:rPr>
              <a:t>age of Messages per Sentiment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1" name="Google Shape;271;p18"/>
          <p:cNvSpPr/>
          <p:nvPr/>
        </p:nvSpPr>
        <p:spPr>
          <a:xfrm rot="2037448">
            <a:off x="2837919" y="1470638"/>
            <a:ext cx="3119890" cy="3107824"/>
          </a:xfrm>
          <a:prstGeom prst="pie">
            <a:avLst>
              <a:gd fmla="val 2310662" name="adj1"/>
              <a:gd fmla="val 14264334" name="adj2"/>
            </a:avLst>
          </a:prstGeom>
          <a:gradFill>
            <a:gsLst>
              <a:gs pos="0">
                <a:srgbClr val="CA52C2"/>
              </a:gs>
              <a:gs pos="100000">
                <a:srgbClr val="70296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"/>
          <p:cNvSpPr/>
          <p:nvPr/>
        </p:nvSpPr>
        <p:spPr>
          <a:xfrm rot="8839737">
            <a:off x="3035094" y="1461432"/>
            <a:ext cx="3073830" cy="3088971"/>
          </a:xfrm>
          <a:prstGeom prst="pie">
            <a:avLst>
              <a:gd fmla="val 7361637" name="adj1"/>
              <a:gd fmla="val 9408920" name="adj2"/>
            </a:avLst>
          </a:prstGeom>
          <a:solidFill>
            <a:srgbClr val="E850E0">
              <a:alpha val="58040"/>
            </a:srgbClr>
          </a:solidFill>
          <a:ln cap="flat" cmpd="sng" w="9525">
            <a:solidFill>
              <a:srgbClr val="E85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/>
          <p:nvPr/>
        </p:nvSpPr>
        <p:spPr>
          <a:xfrm rot="-10218084">
            <a:off x="3035247" y="1461222"/>
            <a:ext cx="3073630" cy="3089065"/>
          </a:xfrm>
          <a:prstGeom prst="pie">
            <a:avLst>
              <a:gd fmla="val 7090596" name="adj1"/>
              <a:gd fmla="val 9847335" name="adj2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"/>
          <p:cNvSpPr/>
          <p:nvPr/>
        </p:nvSpPr>
        <p:spPr>
          <a:xfrm rot="-5399329">
            <a:off x="3035252" y="1474944"/>
            <a:ext cx="3073500" cy="3089100"/>
          </a:xfrm>
          <a:prstGeom prst="pie">
            <a:avLst>
              <a:gd fmla="val 5237350" name="adj1"/>
              <a:gd fmla="val 9847335" name="adj2"/>
            </a:avLst>
          </a:prstGeom>
          <a:solidFill>
            <a:srgbClr val="551561"/>
          </a:solidFill>
          <a:ln cap="flat" cmpd="sng" w="9525">
            <a:solidFill>
              <a:srgbClr val="5515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3469700" y="2951800"/>
            <a:ext cx="73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3241425" y="2782550"/>
            <a:ext cx="79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53.9%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4572000" y="1780050"/>
            <a:ext cx="65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8.2%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4917825" y="3239750"/>
            <a:ext cx="79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23.0%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5070225" y="2325350"/>
            <a:ext cx="79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14.9%</a:t>
            </a:r>
            <a:endParaRPr b="1"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1570250" y="2782550"/>
            <a:ext cx="122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4999250" y="1182350"/>
            <a:ext cx="122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5989850" y="3544550"/>
            <a:ext cx="122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Factual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5913650" y="1944350"/>
            <a:ext cx="1227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 b="1"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715350" y="1096650"/>
            <a:ext cx="395700" cy="400200"/>
          </a:xfrm>
          <a:prstGeom prst="ellipse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title"/>
          </p:nvPr>
        </p:nvSpPr>
        <p:spPr>
          <a:xfrm>
            <a:off x="710250" y="2960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Distribution of Length per Label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853450"/>
            <a:ext cx="8055333" cy="406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710263" y="13940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rPr>
              <a:t>Average Length of Messages by Sentiment</a:t>
            </a:r>
            <a:endParaRPr>
              <a:solidFill>
                <a:srgbClr val="0C343D"/>
              </a:solidFill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4063175" y="4650900"/>
            <a:ext cx="150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Sentiment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 rot="-5400000">
            <a:off x="989575" y="2638425"/>
            <a:ext cx="9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Length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2083900" y="4482950"/>
            <a:ext cx="734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-1			 0			 1			2</a:t>
            </a:r>
            <a:endParaRPr b="1" sz="15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1123200" y="4267550"/>
            <a:ext cx="1115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       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1735475" y="3237350"/>
            <a:ext cx="93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endParaRPr/>
          </a:p>
        </p:txBody>
      </p:sp>
      <p:sp>
        <p:nvSpPr>
          <p:cNvPr id="301" name="Google Shape;301;p20"/>
          <p:cNvSpPr txBox="1"/>
          <p:nvPr/>
        </p:nvSpPr>
        <p:spPr>
          <a:xfrm>
            <a:off x="1730425" y="27915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60</a:t>
            </a:r>
            <a:endParaRPr/>
          </a:p>
        </p:txBody>
      </p:sp>
      <p:sp>
        <p:nvSpPr>
          <p:cNvPr id="302" name="Google Shape;302;p20"/>
          <p:cNvSpPr txBox="1"/>
          <p:nvPr/>
        </p:nvSpPr>
        <p:spPr>
          <a:xfrm>
            <a:off x="1730425" y="22581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  <a:endParaRPr/>
          </a:p>
        </p:txBody>
      </p:sp>
      <p:sp>
        <p:nvSpPr>
          <p:cNvPr id="303" name="Google Shape;303;p20"/>
          <p:cNvSpPr txBox="1"/>
          <p:nvPr/>
        </p:nvSpPr>
        <p:spPr>
          <a:xfrm>
            <a:off x="1578025" y="18009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1578025" y="13437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120</a:t>
            </a:r>
            <a:endParaRPr/>
          </a:p>
        </p:txBody>
      </p:sp>
      <p:sp>
        <p:nvSpPr>
          <p:cNvPr id="305" name="Google Shape;305;p20"/>
          <p:cNvSpPr txBox="1"/>
          <p:nvPr/>
        </p:nvSpPr>
        <p:spPr>
          <a:xfrm>
            <a:off x="1730425" y="3782150"/>
            <a:ext cx="5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/>
          </a:p>
        </p:txBody>
      </p:sp>
      <p:cxnSp>
        <p:nvCxnSpPr>
          <p:cNvPr id="306" name="Google Shape;306;p20"/>
          <p:cNvCxnSpPr>
            <a:stCxn id="304" idx="3"/>
          </p:cNvCxnSpPr>
          <p:nvPr/>
        </p:nvCxnSpPr>
        <p:spPr>
          <a:xfrm>
            <a:off x="2155825" y="1559300"/>
            <a:ext cx="53010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0"/>
          <p:cNvCxnSpPr/>
          <p:nvPr/>
        </p:nvCxnSpPr>
        <p:spPr>
          <a:xfrm>
            <a:off x="2155825" y="2016500"/>
            <a:ext cx="53010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20"/>
          <p:cNvCxnSpPr/>
          <p:nvPr/>
        </p:nvCxnSpPr>
        <p:spPr>
          <a:xfrm>
            <a:off x="2155825" y="2473700"/>
            <a:ext cx="53010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0"/>
          <p:cNvCxnSpPr/>
          <p:nvPr/>
        </p:nvCxnSpPr>
        <p:spPr>
          <a:xfrm>
            <a:off x="2155825" y="3007100"/>
            <a:ext cx="53010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0"/>
          <p:cNvCxnSpPr/>
          <p:nvPr/>
        </p:nvCxnSpPr>
        <p:spPr>
          <a:xfrm>
            <a:off x="2155825" y="3464300"/>
            <a:ext cx="53010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0"/>
          <p:cNvCxnSpPr/>
          <p:nvPr/>
        </p:nvCxnSpPr>
        <p:spPr>
          <a:xfrm>
            <a:off x="2155825" y="3997700"/>
            <a:ext cx="5301000" cy="2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12" name="Google Shape;312;p20"/>
          <p:cNvSpPr/>
          <p:nvPr/>
        </p:nvSpPr>
        <p:spPr>
          <a:xfrm>
            <a:off x="2282400" y="1474850"/>
            <a:ext cx="992100" cy="2997600"/>
          </a:xfrm>
          <a:prstGeom prst="roundRect">
            <a:avLst>
              <a:gd fmla="val 16667" name="adj"/>
            </a:avLst>
          </a:prstGeom>
          <a:solidFill>
            <a:srgbClr val="E850E0">
              <a:alpha val="5804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 txBox="1"/>
          <p:nvPr/>
        </p:nvSpPr>
        <p:spPr>
          <a:xfrm>
            <a:off x="2358600" y="4086975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</a:t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3671075" y="1802075"/>
            <a:ext cx="992100" cy="2670600"/>
          </a:xfrm>
          <a:prstGeom prst="roundRect">
            <a:avLst>
              <a:gd fmla="val 16667" name="adj"/>
            </a:avLst>
          </a:prstGeom>
          <a:solidFill>
            <a:srgbClr val="9C27B0">
              <a:alpha val="58430"/>
            </a:srgbClr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 txBox="1"/>
          <p:nvPr/>
        </p:nvSpPr>
        <p:spPr>
          <a:xfrm>
            <a:off x="3777275" y="4086975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Neutral</a:t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4983425" y="1489575"/>
            <a:ext cx="992100" cy="2997600"/>
          </a:xfrm>
          <a:prstGeom prst="roundRect">
            <a:avLst>
              <a:gd fmla="val 16667" name="adj"/>
            </a:avLst>
          </a:prstGeom>
          <a:solidFill>
            <a:srgbClr val="55156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5059750" y="4098650"/>
            <a:ext cx="138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</a:t>
            </a:r>
            <a:endParaRPr/>
          </a:p>
        </p:txBody>
      </p:sp>
      <p:sp>
        <p:nvSpPr>
          <p:cNvPr id="318" name="Google Shape;318;p20"/>
          <p:cNvSpPr/>
          <p:nvPr/>
        </p:nvSpPr>
        <p:spPr>
          <a:xfrm>
            <a:off x="6295775" y="1679450"/>
            <a:ext cx="992100" cy="280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A52C2"/>
              </a:gs>
              <a:gs pos="100000">
                <a:srgbClr val="70296C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"/>
          <p:cNvSpPr txBox="1"/>
          <p:nvPr/>
        </p:nvSpPr>
        <p:spPr>
          <a:xfrm>
            <a:off x="6455825" y="4090175"/>
            <a:ext cx="8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1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325" name="Google Shape;325;p21"/>
            <p:cNvCxnSpPr>
              <a:stCxn id="326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21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Remove Noise</a:t>
              </a:r>
              <a:endParaRPr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Data Cleaning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329" name="Google Shape;329;p21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330" name="Google Shape;330;p21"/>
            <p:cNvCxnSpPr>
              <a:stCxn id="331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21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rgbClr val="D68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Tokenize</a:t>
              </a:r>
              <a:endParaRPr sz="1500">
                <a:solidFill>
                  <a:srgbClr val="FFFFFF"/>
                </a:solidFill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Tokens of strings</a:t>
              </a:r>
              <a:endParaRPr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335" name="Google Shape;335;p21"/>
            <p:cNvCxnSpPr>
              <a:stCxn id="336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36" name="Google Shape;336;p21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Stopwords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338" name="Google Shape;338;p21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English Stopwords</a:t>
              </a:r>
              <a:endParaRPr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9" name="Google Shape;339;p21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340" name="Google Shape;340;p21"/>
            <p:cNvCxnSpPr>
              <a:stCxn id="341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21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Stemming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343" name="Google Shape;343;p21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Roor meaning of a word</a:t>
              </a:r>
              <a:endParaRPr b="1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4" name="Google Shape;344;p21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345" name="Google Shape;345;p21"/>
            <p:cNvCxnSpPr>
              <a:stCxn id="346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346" name="Google Shape;346;p21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fmla="val 74710" name="adj1"/>
                <a:gd fmla="val 51726" name="adj2"/>
              </a:avLst>
            </a:prstGeom>
            <a:solidFill>
              <a:srgbClr val="55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Lemmitizing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48" name="Google Shape;348;p21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0C343D"/>
                  </a:solidFill>
                  <a:latin typeface="Roboto"/>
                  <a:ea typeface="Roboto"/>
                  <a:cs typeface="Roboto"/>
                  <a:sym typeface="Roboto"/>
                </a:rPr>
                <a:t>Returning the dictionary meaning of  a word</a:t>
              </a:r>
              <a:endParaRPr b="1" sz="1300">
                <a:solidFill>
                  <a:srgbClr val="0C343D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49" name="Google Shape;349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C343D"/>
                </a:solidFill>
              </a:rPr>
              <a:t>Data Preprocessing </a:t>
            </a:r>
            <a:endParaRPr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A733A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