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57" r:id="rId5"/>
    <p:sldId id="260" r:id="rId6"/>
    <p:sldId id="261" r:id="rId7"/>
    <p:sldId id="262" r:id="rId8"/>
    <p:sldId id="263" r:id="rId9"/>
    <p:sldId id="265" r:id="rId10"/>
    <p:sldId id="266" r:id="rId11"/>
    <p:sldId id="271" r:id="rId12"/>
    <p:sldId id="270" r:id="rId13"/>
    <p:sldId id="272" r:id="rId14"/>
    <p:sldId id="275" r:id="rId15"/>
    <p:sldId id="273"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75DD883-067C-4483-AD01-D093B65BF538}">
          <p14:sldIdLst>
            <p14:sldId id="258"/>
            <p14:sldId id="256"/>
            <p14:sldId id="259"/>
            <p14:sldId id="257"/>
            <p14:sldId id="260"/>
            <p14:sldId id="261"/>
            <p14:sldId id="262"/>
            <p14:sldId id="263"/>
            <p14:sldId id="265"/>
            <p14:sldId id="266"/>
            <p14:sldId id="271"/>
            <p14:sldId id="270"/>
            <p14:sldId id="272"/>
            <p14:sldId id="275"/>
            <p14:sldId id="273"/>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40FE-5BB3-2B92-A423-AC6990F37E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5D0082-28D0-8377-2AB4-E9B3ED339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5CA2E4-5F68-DB47-079C-7EC5CC582E08}"/>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5" name="Footer Placeholder 4">
            <a:extLst>
              <a:ext uri="{FF2B5EF4-FFF2-40B4-BE49-F238E27FC236}">
                <a16:creationId xmlns:a16="http://schemas.microsoft.com/office/drawing/2014/main" id="{4C2B4D82-4E1F-EE8D-DAA3-7525B69D9E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D9BAF-71A3-5DB4-5FA3-79D8F0E37EDC}"/>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262815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B331-B2A9-7B47-4B98-5E88893B42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463DF9-7EC9-6510-32FC-6605F559A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6A5DA-E24D-66B4-0596-D17FD711FD88}"/>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5" name="Footer Placeholder 4">
            <a:extLst>
              <a:ext uri="{FF2B5EF4-FFF2-40B4-BE49-F238E27FC236}">
                <a16:creationId xmlns:a16="http://schemas.microsoft.com/office/drawing/2014/main" id="{A8FC7131-7EC1-6A78-23EF-EAE70032CC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34752-8987-94B5-F776-45A140A8DDAE}"/>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18937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C74BEF-C570-F1D5-D1C5-06211B8F3E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20DA23-288E-4B69-4D0E-09C175DC8F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E9503-7C9C-7D31-E90F-77F805BCF79E}"/>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5" name="Footer Placeholder 4">
            <a:extLst>
              <a:ext uri="{FF2B5EF4-FFF2-40B4-BE49-F238E27FC236}">
                <a16:creationId xmlns:a16="http://schemas.microsoft.com/office/drawing/2014/main" id="{309C2B12-A1D9-B132-5E7E-B8E39E94E8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94416B-1652-DFAC-BB8C-85F356A7A806}"/>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90927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0680-0E85-FAD5-26C4-009DB5B3F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158898-DDED-A158-BC14-A8B4A496AD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10276-44F1-1250-FEF6-88C4106BCEDA}"/>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5" name="Footer Placeholder 4">
            <a:extLst>
              <a:ext uri="{FF2B5EF4-FFF2-40B4-BE49-F238E27FC236}">
                <a16:creationId xmlns:a16="http://schemas.microsoft.com/office/drawing/2014/main" id="{DD03E2FD-93B2-0C8D-1595-E93920463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B1F55-8B44-6108-7EC9-2E758ED5BCF5}"/>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360298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D00D-C9F6-C559-4E30-20A381E3C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3D238C-A2A7-BAD8-E7EF-3812B26266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2C9D1-7F82-4369-5C7E-D7C27CBFC1EC}"/>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5" name="Footer Placeholder 4">
            <a:extLst>
              <a:ext uri="{FF2B5EF4-FFF2-40B4-BE49-F238E27FC236}">
                <a16:creationId xmlns:a16="http://schemas.microsoft.com/office/drawing/2014/main" id="{15AB881B-5858-2B5F-BD92-58A583CC2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E38BA-B79F-CE49-91B1-500BAC3D962B}"/>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472726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BF7C-778C-5338-5BAB-0EEC8448B3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F1747D-2301-365A-4425-BE3E61BE59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AC6D32-BAB4-CA92-1C15-F9DB0C975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5802B0-9051-7C0F-64D9-F8911D44C0C5}"/>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6" name="Footer Placeholder 5">
            <a:extLst>
              <a:ext uri="{FF2B5EF4-FFF2-40B4-BE49-F238E27FC236}">
                <a16:creationId xmlns:a16="http://schemas.microsoft.com/office/drawing/2014/main" id="{95169D6D-57EC-EEC7-608E-B5087DB34C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840499-1E17-79AB-53A9-E2C8EF02690F}"/>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310319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5424-CDFB-86EA-6750-084C044D05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49721F-8C6A-EFA9-41E9-E252BEE91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C8AB2-DBFC-AAC8-612A-71BA9CB2D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530A3F-72EA-5A7F-0DCA-89DAD9C01C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39B516-29F2-E478-C503-B7C349071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E607EF-7C0C-266C-E193-A820173A98AD}"/>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8" name="Footer Placeholder 7">
            <a:extLst>
              <a:ext uri="{FF2B5EF4-FFF2-40B4-BE49-F238E27FC236}">
                <a16:creationId xmlns:a16="http://schemas.microsoft.com/office/drawing/2014/main" id="{73476B1A-A3F2-F14A-DE9F-1E6CF838A7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5E9486-46C5-CC02-239E-69C21A12CCA4}"/>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135493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5452-3563-4BD8-BF33-3588B463F2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B6BD93-E311-A727-B7A9-8DA1F2BB1352}"/>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4" name="Footer Placeholder 3">
            <a:extLst>
              <a:ext uri="{FF2B5EF4-FFF2-40B4-BE49-F238E27FC236}">
                <a16:creationId xmlns:a16="http://schemas.microsoft.com/office/drawing/2014/main" id="{17E6BCCA-A4D0-0458-E8CA-FD1AACD34D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618753-C05C-4983-5357-2172700C186D}"/>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415883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6D2BD-5A1E-6C2F-6DF4-992AE93598D8}"/>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3" name="Footer Placeholder 2">
            <a:extLst>
              <a:ext uri="{FF2B5EF4-FFF2-40B4-BE49-F238E27FC236}">
                <a16:creationId xmlns:a16="http://schemas.microsoft.com/office/drawing/2014/main" id="{719CC8A3-B089-BA70-98C7-8788D0444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4A4A39-DA91-572B-F490-CEBC60B2A5F8}"/>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264866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30B3-14CB-ED0C-659D-0833DFD63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DA3AB0-CE78-57B9-3718-935D4671F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6D5EA2-B84B-F8E3-6B7D-D2BB7A443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9B0D0-2E88-EE31-E90D-BED3EB36EE5A}"/>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6" name="Footer Placeholder 5">
            <a:extLst>
              <a:ext uri="{FF2B5EF4-FFF2-40B4-BE49-F238E27FC236}">
                <a16:creationId xmlns:a16="http://schemas.microsoft.com/office/drawing/2014/main" id="{34EF7F48-5EF9-1D79-A4B3-5056B942D2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62A36-2F0F-B6A3-08E2-AD89FEAC3E60}"/>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3237646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1552-62C2-DD9D-25BC-D4F37F7A4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72EA9A-D824-2863-F59B-041AA1319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2CFC9E-58A8-AD8C-2294-19E79C94B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F2330-71E8-1949-C0D1-30551EAD7851}"/>
              </a:ext>
            </a:extLst>
          </p:cNvPr>
          <p:cNvSpPr>
            <a:spLocks noGrp="1"/>
          </p:cNvSpPr>
          <p:nvPr>
            <p:ph type="dt" sz="half" idx="10"/>
          </p:nvPr>
        </p:nvSpPr>
        <p:spPr/>
        <p:txBody>
          <a:bodyPr/>
          <a:lstStyle/>
          <a:p>
            <a:fld id="{7A6657A9-6A2A-4E8E-A104-F1073DE839CA}" type="datetimeFigureOut">
              <a:rPr lang="en-IN" smtClean="0"/>
              <a:t>24-02-2024</a:t>
            </a:fld>
            <a:endParaRPr lang="en-IN"/>
          </a:p>
        </p:txBody>
      </p:sp>
      <p:sp>
        <p:nvSpPr>
          <p:cNvPr id="6" name="Footer Placeholder 5">
            <a:extLst>
              <a:ext uri="{FF2B5EF4-FFF2-40B4-BE49-F238E27FC236}">
                <a16:creationId xmlns:a16="http://schemas.microsoft.com/office/drawing/2014/main" id="{B5195567-E048-9D00-ADF8-39B22ED8F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9EDC9-3665-AA14-78D6-69AFE090AB59}"/>
              </a:ext>
            </a:extLst>
          </p:cNvPr>
          <p:cNvSpPr>
            <a:spLocks noGrp="1"/>
          </p:cNvSpPr>
          <p:nvPr>
            <p:ph type="sldNum" sz="quarter" idx="12"/>
          </p:nvPr>
        </p:nvSpPr>
        <p:spPr/>
        <p:txBody>
          <a:bodyPr/>
          <a:lstStyle/>
          <a:p>
            <a:fld id="{0389872D-2900-4B9A-9C80-1EFDAE68C10E}" type="slidenum">
              <a:rPr lang="en-IN" smtClean="0"/>
              <a:t>‹#›</a:t>
            </a:fld>
            <a:endParaRPr lang="en-IN"/>
          </a:p>
        </p:txBody>
      </p:sp>
    </p:spTree>
    <p:extLst>
      <p:ext uri="{BB962C8B-B14F-4D97-AF65-F5344CB8AC3E}">
        <p14:creationId xmlns:p14="http://schemas.microsoft.com/office/powerpoint/2010/main" val="134293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8F925-69BF-9B1E-F47E-593760473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38A3EA-E071-F4F9-FFAD-A991638C4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83E58-F897-BF75-7774-5011D1A6DC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657A9-6A2A-4E8E-A104-F1073DE839CA}" type="datetimeFigureOut">
              <a:rPr lang="en-IN" smtClean="0"/>
              <a:t>24-02-2024</a:t>
            </a:fld>
            <a:endParaRPr lang="en-IN"/>
          </a:p>
        </p:txBody>
      </p:sp>
      <p:sp>
        <p:nvSpPr>
          <p:cNvPr id="5" name="Footer Placeholder 4">
            <a:extLst>
              <a:ext uri="{FF2B5EF4-FFF2-40B4-BE49-F238E27FC236}">
                <a16:creationId xmlns:a16="http://schemas.microsoft.com/office/drawing/2014/main" id="{AB5182D7-EB99-A188-22AA-FB8150633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B70644-ABF1-095C-A332-1D9472B9F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9872D-2900-4B9A-9C80-1EFDAE68C10E}" type="slidenum">
              <a:rPr lang="en-IN" smtClean="0"/>
              <a:t>‹#›</a:t>
            </a:fld>
            <a:endParaRPr lang="en-IN"/>
          </a:p>
        </p:txBody>
      </p:sp>
    </p:spTree>
    <p:extLst>
      <p:ext uri="{BB962C8B-B14F-4D97-AF65-F5344CB8AC3E}">
        <p14:creationId xmlns:p14="http://schemas.microsoft.com/office/powerpoint/2010/main" val="346482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B69CA-87B2-AF04-64CA-AB4ACC541981}"/>
              </a:ext>
            </a:extLst>
          </p:cNvPr>
          <p:cNvSpPr>
            <a:spLocks noGrp="1"/>
          </p:cNvSpPr>
          <p:nvPr>
            <p:ph type="title"/>
          </p:nvPr>
        </p:nvSpPr>
        <p:spPr>
          <a:xfrm>
            <a:off x="167950" y="0"/>
            <a:ext cx="12024050" cy="6857999"/>
          </a:xfrm>
        </p:spPr>
        <p:txBody>
          <a:bodyPr>
            <a:normAutofit/>
          </a:bodyPr>
          <a:lstStyle/>
          <a:p>
            <a:r>
              <a:rPr lang="en-US" sz="5400" b="1" i="0" u="none" strike="noStrike" dirty="0">
                <a:solidFill>
                  <a:srgbClr val="000000"/>
                </a:solidFill>
                <a:effectLst/>
                <a:latin typeface="Arial" panose="020B0604020202020204" pitchFamily="34" charset="0"/>
              </a:rPr>
              <a:t>INTEGRATION OF MACHINE LEARNING IN COMPILER  OPTIMIZATION</a:t>
            </a:r>
            <a:br>
              <a:rPr lang="en-US" sz="5400" b="1" i="0" u="none" strike="noStrike" dirty="0">
                <a:solidFill>
                  <a:srgbClr val="000000"/>
                </a:solidFill>
                <a:effectLst/>
                <a:latin typeface="Arial" panose="020B0604020202020204" pitchFamily="34" charset="0"/>
              </a:rPr>
            </a:br>
            <a:br>
              <a:rPr lang="en-US" sz="5400" b="1" i="0" u="none" strike="noStrike" dirty="0">
                <a:solidFill>
                  <a:srgbClr val="000000"/>
                </a:solidFill>
                <a:effectLst/>
                <a:latin typeface="Arial" panose="020B0604020202020204" pitchFamily="34" charset="0"/>
              </a:rPr>
            </a:br>
            <a:r>
              <a:rPr lang="en-US" sz="5400" b="1" i="0" u="none" strike="noStrike" dirty="0">
                <a:solidFill>
                  <a:srgbClr val="000000"/>
                </a:solidFill>
                <a:effectLst/>
                <a:latin typeface="Arial" panose="020B0604020202020204" pitchFamily="34" charset="0"/>
              </a:rPr>
              <a:t>                                                  </a:t>
            </a:r>
            <a:endParaRPr lang="en-IN" sz="5400" dirty="0">
              <a:latin typeface="Algerian" panose="04020705040A02060702" pitchFamily="82" charset="0"/>
            </a:endParaRPr>
          </a:p>
        </p:txBody>
      </p:sp>
    </p:spTree>
    <p:extLst>
      <p:ext uri="{BB962C8B-B14F-4D97-AF65-F5344CB8AC3E}">
        <p14:creationId xmlns:p14="http://schemas.microsoft.com/office/powerpoint/2010/main" val="351358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B071ECC-409E-884E-344D-5D628913BA0E}"/>
              </a:ext>
            </a:extLst>
          </p:cNvPr>
          <p:cNvSpPr>
            <a:spLocks noGrp="1"/>
          </p:cNvSpPr>
          <p:nvPr>
            <p:ph idx="1"/>
          </p:nvPr>
        </p:nvSpPr>
        <p:spPr>
          <a:xfrm>
            <a:off x="93306" y="0"/>
            <a:ext cx="12098694" cy="6858000"/>
          </a:xfrm>
        </p:spPr>
        <p:txBody>
          <a:bodyPr>
            <a:normAutofit/>
          </a:bodyPr>
          <a:lstStyle/>
          <a:p>
            <a:pPr marL="0" indent="0">
              <a:buNone/>
            </a:pPr>
            <a:endParaRPr lang="en-US" sz="3200" dirty="0"/>
          </a:p>
          <a:p>
            <a:pPr marL="0" indent="0">
              <a:buNone/>
            </a:pPr>
            <a:endParaRPr lang="en-US" sz="3200" dirty="0"/>
          </a:p>
          <a:p>
            <a:pPr marL="0" indent="0" algn="just" rtl="0">
              <a:spcBef>
                <a:spcPts val="1200"/>
              </a:spcBef>
              <a:spcAft>
                <a:spcPts val="1200"/>
              </a:spcAft>
              <a:buNone/>
            </a:pPr>
            <a:r>
              <a:rPr lang="en-US" sz="3200" b="1" i="0" u="none" strike="noStrike" dirty="0">
                <a:solidFill>
                  <a:srgbClr val="000000"/>
                </a:solidFill>
                <a:effectLst/>
                <a:latin typeface="Arial" panose="020B0604020202020204" pitchFamily="34" charset="0"/>
              </a:rPr>
              <a:t>Results and Analysis:</a:t>
            </a:r>
          </a:p>
          <a:p>
            <a:pPr marL="0" indent="0" algn="just" rtl="0">
              <a:spcBef>
                <a:spcPts val="1200"/>
              </a:spcBef>
              <a:spcAft>
                <a:spcPts val="1200"/>
              </a:spcAft>
              <a:buNone/>
            </a:pPr>
            <a:endParaRPr lang="en-US" sz="3200" b="0" dirty="0">
              <a:effectLst/>
            </a:endParaRPr>
          </a:p>
          <a:p>
            <a:pPr marL="0" indent="0" algn="just" rtl="0">
              <a:spcBef>
                <a:spcPts val="1200"/>
              </a:spcBef>
              <a:spcAft>
                <a:spcPts val="1200"/>
              </a:spcAft>
              <a:buNone/>
            </a:pPr>
            <a:r>
              <a:rPr lang="en-US" b="0" i="0" u="none" strike="noStrike" dirty="0">
                <a:solidFill>
                  <a:srgbClr val="000000"/>
                </a:solidFill>
                <a:effectLst/>
                <a:latin typeface="Arial" panose="020B0604020202020204" pitchFamily="34" charset="0"/>
              </a:rPr>
              <a:t>Interpret the experiment results, explaining how machine learning interventions influenced compiler performance and code optimization.</a:t>
            </a:r>
            <a:endParaRPr lang="en-US" b="0" dirty="0">
              <a:effectLst/>
            </a:endParaRPr>
          </a:p>
          <a:p>
            <a:pPr marL="0" indent="0">
              <a:buNone/>
            </a:pPr>
            <a:endParaRPr lang="en-US" sz="3200" dirty="0"/>
          </a:p>
        </p:txBody>
      </p:sp>
    </p:spTree>
    <p:extLst>
      <p:ext uri="{BB962C8B-B14F-4D97-AF65-F5344CB8AC3E}">
        <p14:creationId xmlns:p14="http://schemas.microsoft.com/office/powerpoint/2010/main" val="306017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3FBDA10-1D56-714F-95D7-AA5A6B0F33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173CB-71C3-C337-DE36-762A174E0946}"/>
              </a:ext>
            </a:extLst>
          </p:cNvPr>
          <p:cNvSpPr>
            <a:spLocks noGrp="1"/>
          </p:cNvSpPr>
          <p:nvPr>
            <p:ph idx="1"/>
          </p:nvPr>
        </p:nvSpPr>
        <p:spPr>
          <a:xfrm>
            <a:off x="0" y="51318"/>
            <a:ext cx="12192000" cy="6592266"/>
          </a:xfrm>
        </p:spPr>
        <p:txBody>
          <a:bodyPr>
            <a:normAutofit/>
          </a:bodyPr>
          <a:lstStyle/>
          <a:p>
            <a:pPr marL="0" indent="0">
              <a:buNone/>
            </a:pPr>
            <a:endParaRPr lang="en-IN" dirty="0"/>
          </a:p>
          <a:p>
            <a:pPr marL="0" indent="0">
              <a:buNone/>
            </a:pPr>
            <a:endParaRPr lang="en-US" b="1" i="0" u="none" strike="noStrike" dirty="0">
              <a:solidFill>
                <a:srgbClr val="000000"/>
              </a:solidFill>
              <a:effectLst/>
              <a:latin typeface="Arial" panose="020B0604020202020204" pitchFamily="34" charset="0"/>
            </a:endParaRPr>
          </a:p>
          <a:p>
            <a:pPr marL="0" indent="0">
              <a:buNone/>
            </a:pPr>
            <a:r>
              <a:rPr lang="en-US" b="1" i="0" u="none" strike="noStrike" dirty="0">
                <a:solidFill>
                  <a:srgbClr val="000000"/>
                </a:solidFill>
                <a:effectLst/>
                <a:latin typeface="Arial" panose="020B0604020202020204" pitchFamily="34" charset="0"/>
              </a:rPr>
              <a:t>Integration of Machine Learning:</a:t>
            </a:r>
            <a:r>
              <a:rPr lang="en-IN" dirty="0"/>
              <a:t> </a:t>
            </a:r>
          </a:p>
          <a:p>
            <a:pPr marL="0" indent="0">
              <a:buNone/>
            </a:pPr>
            <a:endParaRPr lang="en-IN" dirty="0"/>
          </a:p>
          <a:p>
            <a:pPr marL="0" indent="0" algn="just" rtl="0">
              <a:spcBef>
                <a:spcPts val="1200"/>
              </a:spcBef>
              <a:spcAft>
                <a:spcPts val="1200"/>
              </a:spcAft>
              <a:buNone/>
            </a:pPr>
            <a:endParaRPr lang="en-US" sz="1800" b="0"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r>
              <a:rPr lang="en-US" b="0" i="0" u="none" strike="noStrike" dirty="0">
                <a:solidFill>
                  <a:srgbClr val="000000"/>
                </a:solidFill>
                <a:effectLst/>
                <a:latin typeface="Arial" panose="020B0604020202020204" pitchFamily="34" charset="0"/>
              </a:rPr>
              <a:t>Offer a detailed walkthrough of how machine learning seamlessly integrates into various stages of the compiler's optimization process</a:t>
            </a:r>
            <a:r>
              <a:rPr lang="en-US" sz="1800" b="0" i="0" u="none" strike="noStrike" dirty="0">
                <a:solidFill>
                  <a:srgbClr val="000000"/>
                </a:solidFill>
                <a:effectLst/>
                <a:latin typeface="Arial" panose="020B0604020202020204" pitchFamily="34" charset="0"/>
              </a:rPr>
              <a:t>.</a:t>
            </a:r>
            <a:endParaRPr lang="en-US" b="0" dirty="0">
              <a:effectLst/>
            </a:endParaRPr>
          </a:p>
          <a:p>
            <a:pPr marL="0" indent="0">
              <a:buNone/>
            </a:pPr>
            <a:endParaRPr lang="en-IN" dirty="0"/>
          </a:p>
        </p:txBody>
      </p:sp>
    </p:spTree>
    <p:extLst>
      <p:ext uri="{BB962C8B-B14F-4D97-AF65-F5344CB8AC3E}">
        <p14:creationId xmlns:p14="http://schemas.microsoft.com/office/powerpoint/2010/main" val="248669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313C67F-6600-6D9C-463B-4888AE9843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5E13A-24D1-C511-5849-E1252D10BF59}"/>
              </a:ext>
            </a:extLst>
          </p:cNvPr>
          <p:cNvSpPr>
            <a:spLocks noGrp="1"/>
          </p:cNvSpPr>
          <p:nvPr>
            <p:ph idx="1"/>
          </p:nvPr>
        </p:nvSpPr>
        <p:spPr>
          <a:xfrm>
            <a:off x="152400" y="74645"/>
            <a:ext cx="12039600" cy="6783355"/>
          </a:xfrm>
        </p:spPr>
        <p:txBody>
          <a:bodyPr>
            <a:normAutofit/>
          </a:bodyPr>
          <a:lstStyle/>
          <a:p>
            <a:pPr marL="0" indent="0">
              <a:buNone/>
            </a:pPr>
            <a:endParaRPr lang="en-IN" dirty="0"/>
          </a:p>
          <a:p>
            <a:pPr marL="0" indent="0">
              <a:buNone/>
            </a:pPr>
            <a:endParaRPr lang="en-IN" dirty="0"/>
          </a:p>
          <a:p>
            <a:pPr marL="0" indent="0" algn="just" rtl="0">
              <a:spcBef>
                <a:spcPts val="1200"/>
              </a:spcBef>
              <a:spcAft>
                <a:spcPts val="1200"/>
              </a:spcAft>
              <a:buNone/>
            </a:pPr>
            <a:r>
              <a:rPr lang="en-US" b="1" i="0" u="none" strike="noStrike" dirty="0">
                <a:solidFill>
                  <a:srgbClr val="000000"/>
                </a:solidFill>
                <a:effectLst/>
                <a:latin typeface="Arial" panose="020B0604020202020204" pitchFamily="34" charset="0"/>
              </a:rPr>
              <a:t>Challenges and Future Work:</a:t>
            </a:r>
          </a:p>
          <a:p>
            <a:pPr marL="0" indent="0" algn="just" rtl="0">
              <a:spcBef>
                <a:spcPts val="1200"/>
              </a:spcBef>
              <a:spcAft>
                <a:spcPts val="1200"/>
              </a:spcAft>
              <a:buNone/>
            </a:pPr>
            <a:endParaRPr lang="en-US" b="0" dirty="0">
              <a:effectLst/>
            </a:endParaRPr>
          </a:p>
          <a:p>
            <a:pPr marL="0" indent="0" algn="just" rtl="0">
              <a:spcBef>
                <a:spcPts val="1200"/>
              </a:spcBef>
              <a:spcAft>
                <a:spcPts val="1200"/>
              </a:spcAft>
              <a:buNone/>
            </a:pPr>
            <a:r>
              <a:rPr lang="en-US" b="0" i="0" u="none" strike="noStrike" dirty="0">
                <a:solidFill>
                  <a:srgbClr val="000000"/>
                </a:solidFill>
                <a:effectLst/>
                <a:latin typeface="Arial" panose="020B0604020202020204" pitchFamily="34" charset="0"/>
              </a:rPr>
              <a:t>Discuss challenges faced during implementation and propose potential refinements. Outline avenues for future research, indicating areas that require further exploration.</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97337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31B5AEF-5B04-C085-BBCE-9F51E346B9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61488-4765-D72D-19B4-921DFCA97277}"/>
              </a:ext>
            </a:extLst>
          </p:cNvPr>
          <p:cNvSpPr>
            <a:spLocks noGrp="1"/>
          </p:cNvSpPr>
          <p:nvPr>
            <p:ph idx="1"/>
          </p:nvPr>
        </p:nvSpPr>
        <p:spPr>
          <a:xfrm>
            <a:off x="0" y="0"/>
            <a:ext cx="12192000" cy="7016620"/>
          </a:xfrm>
        </p:spPr>
        <p:txBody>
          <a:bodyPr>
            <a:normAutofit/>
          </a:bodyPr>
          <a:lstStyle/>
          <a:p>
            <a:pPr marL="0" indent="0" algn="just" rtl="0">
              <a:spcBef>
                <a:spcPts val="1200"/>
              </a:spcBef>
              <a:spcAft>
                <a:spcPts val="1200"/>
              </a:spcAft>
              <a:buNone/>
            </a:pPr>
            <a:endParaRPr lang="en-US" b="1"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endParaRPr lang="en-US" b="1" dirty="0">
              <a:solidFill>
                <a:srgbClr val="000000"/>
              </a:solidFill>
              <a:latin typeface="Arial" panose="020B0604020202020204" pitchFamily="34" charset="0"/>
            </a:endParaRPr>
          </a:p>
          <a:p>
            <a:pPr marL="0" indent="0" algn="just" rtl="0">
              <a:spcBef>
                <a:spcPts val="1200"/>
              </a:spcBef>
              <a:spcAft>
                <a:spcPts val="1200"/>
              </a:spcAft>
              <a:buNone/>
            </a:pPr>
            <a:r>
              <a:rPr lang="en-US" b="1" i="0" u="none" strike="noStrike" dirty="0">
                <a:solidFill>
                  <a:srgbClr val="000000"/>
                </a:solidFill>
                <a:effectLst/>
                <a:latin typeface="Arial" panose="020B0604020202020204" pitchFamily="34" charset="0"/>
              </a:rPr>
              <a:t>Conclusion:</a:t>
            </a:r>
          </a:p>
          <a:p>
            <a:pPr marL="0" indent="0" algn="just" rtl="0">
              <a:spcBef>
                <a:spcPts val="1200"/>
              </a:spcBef>
              <a:spcAft>
                <a:spcPts val="1200"/>
              </a:spcAft>
              <a:buNone/>
            </a:pPr>
            <a:endParaRPr lang="en-US" b="0" dirty="0">
              <a:effectLst/>
            </a:endParaRPr>
          </a:p>
          <a:p>
            <a:pPr marL="0" indent="0" algn="just" rtl="0">
              <a:spcBef>
                <a:spcPts val="1200"/>
              </a:spcBef>
              <a:spcAft>
                <a:spcPts val="1200"/>
              </a:spcAft>
              <a:buNone/>
            </a:pPr>
            <a:r>
              <a:rPr lang="en-US" b="0" i="0" u="none" strike="noStrike" dirty="0">
                <a:solidFill>
                  <a:srgbClr val="000000"/>
                </a:solidFill>
                <a:effectLst/>
                <a:latin typeface="Arial" panose="020B0604020202020204" pitchFamily="34" charset="0"/>
              </a:rPr>
              <a:t>Emphasize the project's impact, summarizing key findings and reinforcing the significance of integrating machine learning into compiler.</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306953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6B9E077-9DAF-1161-27DC-CE8A02EC27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906756-4D31-503D-EBFF-3C90A6B5C074}"/>
              </a:ext>
            </a:extLst>
          </p:cNvPr>
          <p:cNvSpPr>
            <a:spLocks noGrp="1"/>
          </p:cNvSpPr>
          <p:nvPr>
            <p:ph idx="1"/>
          </p:nvPr>
        </p:nvSpPr>
        <p:spPr>
          <a:xfrm>
            <a:off x="0" y="0"/>
            <a:ext cx="12192000" cy="7016620"/>
          </a:xfrm>
        </p:spPr>
        <p:txBody>
          <a:bodyPr>
            <a:normAutofit/>
          </a:bodyPr>
          <a:lstStyle/>
          <a:p>
            <a:pPr marL="0" indent="0" algn="just" rtl="0">
              <a:spcBef>
                <a:spcPts val="1200"/>
              </a:spcBef>
              <a:spcAft>
                <a:spcPts val="1200"/>
              </a:spcAft>
              <a:buNone/>
            </a:pPr>
            <a:endParaRPr lang="en-IN" dirty="0"/>
          </a:p>
          <a:p>
            <a:pPr marL="0" indent="0" algn="just" rtl="0">
              <a:spcBef>
                <a:spcPts val="1200"/>
              </a:spcBef>
              <a:spcAft>
                <a:spcPts val="1200"/>
              </a:spcAft>
              <a:buNone/>
            </a:pPr>
            <a:r>
              <a:rPr lang="en-US" b="1" i="0" u="none" strike="noStrike" dirty="0">
                <a:solidFill>
                  <a:srgbClr val="000000"/>
                </a:solidFill>
                <a:effectLst/>
                <a:latin typeface="Arial" panose="020B0604020202020204" pitchFamily="34" charset="0"/>
              </a:rPr>
              <a:t>References:</a:t>
            </a:r>
            <a:endParaRPr lang="en-US" b="0" dirty="0">
              <a:effectLst/>
            </a:endParaRPr>
          </a:p>
          <a:p>
            <a:pPr marL="0" indent="0">
              <a:buNone/>
            </a:pPr>
            <a:endParaRPr lang="en-IN" dirty="0"/>
          </a:p>
          <a:p>
            <a:pPr marL="0" indent="0" algn="just" rtl="0">
              <a:spcBef>
                <a:spcPts val="1200"/>
              </a:spcBef>
              <a:spcAft>
                <a:spcPts val="1200"/>
              </a:spcAft>
              <a:buNone/>
            </a:pPr>
            <a:r>
              <a:rPr lang="en-US" sz="1800" b="0" i="0" u="none" strike="noStrike" dirty="0">
                <a:solidFill>
                  <a:srgbClr val="000000"/>
                </a:solidFill>
                <a:effectLst/>
                <a:latin typeface="Arial" panose="020B0604020202020204" pitchFamily="34" charset="0"/>
              </a:rPr>
              <a:t>1. Jones, L., &amp; Bauman, E. (2019). "Machine Learning in Compiler Optimization: A Literature Review." Proceedings of the ACM on Programming Languages, 3(POPL), 1-29.</a:t>
            </a:r>
            <a:endParaRPr lang="en-US" b="0" dirty="0">
              <a:effectLst/>
            </a:endParaRPr>
          </a:p>
          <a:p>
            <a:pPr marL="0" indent="0" algn="just" rtl="0">
              <a:spcBef>
                <a:spcPts val="1200"/>
              </a:spcBef>
              <a:spcAft>
                <a:spcPts val="1200"/>
              </a:spcAft>
              <a:buNone/>
            </a:pPr>
            <a:r>
              <a:rPr lang="en-US" sz="1800" b="0" i="0" u="none" strike="noStrike" dirty="0">
                <a:solidFill>
                  <a:srgbClr val="000000"/>
                </a:solidFill>
                <a:effectLst/>
                <a:latin typeface="Arial" panose="020B0604020202020204" pitchFamily="34" charset="0"/>
              </a:rPr>
              <a:t>2. Chen, H., et al. (2020). "Compiler Optimization of Deep Learning Computation Graphs: A Survey." IEEE Transactions on Neural Networks and Learning Systems, 31(8), 2922-2939.</a:t>
            </a:r>
            <a:endParaRPr lang="en-US" b="0" dirty="0">
              <a:effectLst/>
            </a:endParaRPr>
          </a:p>
          <a:p>
            <a:pPr marL="0" indent="0" algn="just" rtl="0">
              <a:spcBef>
                <a:spcPts val="1200"/>
              </a:spcBef>
              <a:spcAft>
                <a:spcPts val="1200"/>
              </a:spcAft>
              <a:buNone/>
            </a:pPr>
            <a:r>
              <a:rPr lang="en-US" sz="1800" b="0" i="0" u="none" strike="noStrike" dirty="0">
                <a:solidFill>
                  <a:srgbClr val="000000"/>
                </a:solidFill>
                <a:effectLst/>
                <a:latin typeface="Arial" panose="020B0604020202020204" pitchFamily="34" charset="0"/>
              </a:rPr>
              <a:t>3. Rudra, A., et al. (2018). "Deep Learning Based Compiler Optimization." Proceedings of the ACM on Programming Languages, 2(POPL), 1-28.</a:t>
            </a:r>
            <a:endParaRPr lang="en-US" b="0" dirty="0">
              <a:effectLst/>
            </a:endParaRPr>
          </a:p>
          <a:p>
            <a:pPr marL="0" indent="0" algn="just" rtl="0">
              <a:spcBef>
                <a:spcPts val="1200"/>
              </a:spcBef>
              <a:spcAft>
                <a:spcPts val="1200"/>
              </a:spcAft>
              <a:buNone/>
            </a:pPr>
            <a:r>
              <a:rPr lang="en-US" sz="1800" b="0" i="0" u="none" strike="noStrike" dirty="0">
                <a:solidFill>
                  <a:srgbClr val="000000"/>
                </a:solidFill>
                <a:effectLst/>
                <a:latin typeface="Arial" panose="020B0604020202020204" pitchFamily="34" charset="0"/>
              </a:rPr>
              <a:t>4. </a:t>
            </a:r>
            <a:r>
              <a:rPr lang="en-US" sz="1800" b="0" i="0" u="none" strike="noStrike" dirty="0" err="1">
                <a:solidFill>
                  <a:srgbClr val="000000"/>
                </a:solidFill>
                <a:effectLst/>
                <a:latin typeface="Arial" panose="020B0604020202020204" pitchFamily="34" charset="0"/>
              </a:rPr>
              <a:t>Muralidhara</a:t>
            </a:r>
            <a:r>
              <a:rPr lang="en-US" sz="1800" b="0" i="0" u="none" strike="noStrike" dirty="0">
                <a:solidFill>
                  <a:srgbClr val="000000"/>
                </a:solidFill>
                <a:effectLst/>
                <a:latin typeface="Arial" panose="020B0604020202020204" pitchFamily="34" charset="0"/>
              </a:rPr>
              <a:t>, M., et al. (2019). "Survey of Compiler Optimization Techniques for Deep Neural Networks." IEEE Transactions on Neural Networks and Learning Systems, 30(11), 3298-3317.</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56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D1100C9-C5DE-920D-5A3B-FC47849CA8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18D9D-EEBF-C760-917B-BE8A9CB4CFB7}"/>
              </a:ext>
            </a:extLst>
          </p:cNvPr>
          <p:cNvSpPr>
            <a:spLocks noGrp="1"/>
          </p:cNvSpPr>
          <p:nvPr>
            <p:ph idx="1"/>
          </p:nvPr>
        </p:nvSpPr>
        <p:spPr>
          <a:xfrm>
            <a:off x="0" y="0"/>
            <a:ext cx="12192000" cy="7016620"/>
          </a:xfrm>
        </p:spPr>
        <p:txBody>
          <a:bodyPr>
            <a:normAutofit/>
          </a:bodyPr>
          <a:lstStyle/>
          <a:p>
            <a:pPr marL="0" indent="0" algn="just" rtl="0">
              <a:spcBef>
                <a:spcPts val="1200"/>
              </a:spcBef>
              <a:spcAft>
                <a:spcPts val="1200"/>
              </a:spcAft>
              <a:buNone/>
            </a:pPr>
            <a:endParaRPr lang="en-US" sz="1800" b="1"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endParaRPr lang="en-US" sz="1800" b="1" dirty="0">
              <a:solidFill>
                <a:srgbClr val="000000"/>
              </a:solidFill>
              <a:latin typeface="Arial" panose="020B0604020202020204" pitchFamily="34" charset="0"/>
            </a:endParaRPr>
          </a:p>
          <a:p>
            <a:pPr marL="0" indent="0" algn="just" rtl="0">
              <a:spcBef>
                <a:spcPts val="1200"/>
              </a:spcBef>
              <a:spcAft>
                <a:spcPts val="1200"/>
              </a:spcAft>
              <a:buNone/>
            </a:pPr>
            <a:r>
              <a:rPr lang="en-US" sz="2400" b="1" i="0" u="none" strike="noStrike" dirty="0">
                <a:solidFill>
                  <a:srgbClr val="000000"/>
                </a:solidFill>
                <a:effectLst/>
                <a:latin typeface="Arial" panose="020B0604020202020204" pitchFamily="34" charset="0"/>
              </a:rPr>
              <a:t>Appendices:</a:t>
            </a:r>
            <a:endParaRPr lang="en-US" sz="2400" b="0" dirty="0">
              <a:effectLst/>
            </a:endParaRPr>
          </a:p>
          <a:p>
            <a:pPr marL="0" indent="0" algn="just" rtl="0">
              <a:spcBef>
                <a:spcPts val="1200"/>
              </a:spcBef>
              <a:spcAft>
                <a:spcPts val="1200"/>
              </a:spcAft>
              <a:buNone/>
            </a:pPr>
            <a:endParaRPr lang="en-US" b="0" dirty="0">
              <a:effectLst/>
            </a:endParaRPr>
          </a:p>
          <a:p>
            <a:pPr marL="0" indent="0" algn="just" rtl="0">
              <a:spcBef>
                <a:spcPts val="1200"/>
              </a:spcBef>
              <a:spcAft>
                <a:spcPts val="1200"/>
              </a:spcAft>
              <a:buNone/>
            </a:pPr>
            <a:r>
              <a:rPr lang="en-US" b="0" i="0" u="none" strike="noStrike" dirty="0">
                <a:solidFill>
                  <a:srgbClr val="000000"/>
                </a:solidFill>
                <a:effectLst/>
                <a:latin typeface="Arial" panose="020B0604020202020204" pitchFamily="34" charset="0"/>
              </a:rPr>
              <a:t>Include supplementary materials like additional data, code samples, or any other relevant information that enhances understanding.</a:t>
            </a:r>
            <a:endParaRPr lang="en-US" b="0" dirty="0">
              <a:effectLst/>
            </a:endParaRPr>
          </a:p>
          <a:p>
            <a:pPr marL="0" indent="0">
              <a:buNone/>
            </a:pPr>
            <a:br>
              <a:rPr lang="en-US" dirty="0"/>
            </a:br>
            <a:br>
              <a:rPr lang="en-US" dirty="0"/>
            </a:br>
            <a:endParaRPr lang="en-IN" dirty="0"/>
          </a:p>
        </p:txBody>
      </p:sp>
    </p:spTree>
    <p:extLst>
      <p:ext uri="{BB962C8B-B14F-4D97-AF65-F5344CB8AC3E}">
        <p14:creationId xmlns:p14="http://schemas.microsoft.com/office/powerpoint/2010/main" val="36131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AA31B-B1BA-D84B-D249-0A7C18DBFB53}"/>
              </a:ext>
            </a:extLst>
          </p:cNvPr>
          <p:cNvSpPr>
            <a:spLocks noGrp="1"/>
          </p:cNvSpPr>
          <p:nvPr>
            <p:ph type="title"/>
          </p:nvPr>
        </p:nvSpPr>
        <p:spPr>
          <a:xfrm>
            <a:off x="205273" y="0"/>
            <a:ext cx="11986727" cy="6858000"/>
          </a:xfrm>
        </p:spPr>
        <p:txBody>
          <a:bodyPr>
            <a:normAutofit/>
          </a:bodyPr>
          <a:lstStyle/>
          <a:p>
            <a:r>
              <a:rPr lang="en-IN" sz="9600" dirty="0">
                <a:latin typeface="Algerian" panose="04020705040A02060702" pitchFamily="82" charset="0"/>
              </a:rPr>
              <a:t>      THANK YOU</a:t>
            </a:r>
            <a:br>
              <a:rPr lang="en-IN" sz="9600" dirty="0">
                <a:latin typeface="Algerian" panose="04020705040A02060702" pitchFamily="82" charset="0"/>
              </a:rPr>
            </a:br>
            <a:r>
              <a:rPr lang="en-IN" sz="9600" dirty="0">
                <a:latin typeface="Algerian" panose="04020705040A02060702" pitchFamily="82" charset="0"/>
              </a:rPr>
              <a:t>                           </a:t>
            </a:r>
            <a:r>
              <a:rPr lang="en-IN" sz="3200" dirty="0">
                <a:latin typeface="Algerian" panose="04020705040A02060702" pitchFamily="82" charset="0"/>
              </a:rPr>
              <a:t>done by:</a:t>
            </a:r>
            <a:br>
              <a:rPr lang="en-IN" sz="3200" dirty="0">
                <a:latin typeface="Algerian" panose="04020705040A02060702" pitchFamily="82" charset="0"/>
              </a:rPr>
            </a:br>
            <a:r>
              <a:rPr lang="en-IN" sz="3200" dirty="0">
                <a:latin typeface="Algerian" panose="04020705040A02060702" pitchFamily="82" charset="0"/>
              </a:rPr>
              <a:t>                                                                               </a:t>
            </a:r>
            <a:r>
              <a:rPr lang="en-IN" sz="3200" dirty="0" err="1">
                <a:latin typeface="Algerian" panose="04020705040A02060702" pitchFamily="82" charset="0"/>
              </a:rPr>
              <a:t>b.TejareDDY</a:t>
            </a:r>
            <a:br>
              <a:rPr lang="en-IN" sz="3200" dirty="0">
                <a:latin typeface="Algerian" panose="04020705040A02060702" pitchFamily="82" charset="0"/>
              </a:rPr>
            </a:br>
            <a:r>
              <a:rPr lang="en-IN" sz="3200" dirty="0">
                <a:latin typeface="Algerian" panose="04020705040A02060702" pitchFamily="82" charset="0"/>
              </a:rPr>
              <a:t>                                                                               </a:t>
            </a:r>
            <a:r>
              <a:rPr lang="en-IN" sz="3200" dirty="0" err="1">
                <a:latin typeface="Algerian" panose="04020705040A02060702" pitchFamily="82" charset="0"/>
              </a:rPr>
              <a:t>sk.mafthiyar</a:t>
            </a:r>
            <a:br>
              <a:rPr lang="en-IN" sz="3200" dirty="0">
                <a:latin typeface="Algerian" panose="04020705040A02060702" pitchFamily="82" charset="0"/>
              </a:rPr>
            </a:br>
            <a:r>
              <a:rPr lang="en-IN" sz="3200" dirty="0">
                <a:latin typeface="Algerian" panose="04020705040A02060702" pitchFamily="82" charset="0"/>
              </a:rPr>
              <a:t>                                                                                  </a:t>
            </a:r>
            <a:r>
              <a:rPr lang="en-IN" sz="3200">
                <a:latin typeface="Algerian" panose="04020705040A02060702" pitchFamily="82" charset="0"/>
              </a:rPr>
              <a:t>s.jeevan</a:t>
            </a:r>
            <a:endParaRPr lang="en-IN" sz="2800" dirty="0">
              <a:latin typeface="Algerian" panose="04020705040A02060702" pitchFamily="82" charset="0"/>
            </a:endParaRPr>
          </a:p>
        </p:txBody>
      </p:sp>
    </p:spTree>
    <p:extLst>
      <p:ext uri="{BB962C8B-B14F-4D97-AF65-F5344CB8AC3E}">
        <p14:creationId xmlns:p14="http://schemas.microsoft.com/office/powerpoint/2010/main" val="413935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4FEC36B8-20FD-075C-7212-582A04003437}"/>
              </a:ext>
            </a:extLst>
          </p:cNvPr>
          <p:cNvSpPr>
            <a:spLocks noGrp="1"/>
          </p:cNvSpPr>
          <p:nvPr>
            <p:ph type="title"/>
          </p:nvPr>
        </p:nvSpPr>
        <p:spPr>
          <a:xfrm>
            <a:off x="0" y="0"/>
            <a:ext cx="11887200" cy="6858000"/>
          </a:xfrm>
        </p:spPr>
        <p:txBody>
          <a:bodyPr>
            <a:noAutofit/>
          </a:bodyPr>
          <a:lstStyle/>
          <a:p>
            <a:pPr rtl="0">
              <a:spcBef>
                <a:spcPts val="1200"/>
              </a:spcBef>
              <a:spcAft>
                <a:spcPts val="1200"/>
              </a:spcAft>
            </a:pPr>
            <a:r>
              <a:rPr lang="en-US" sz="2800" b="1" i="0" u="none" strike="noStrike" dirty="0">
                <a:solidFill>
                  <a:srgbClr val="000000"/>
                </a:solidFill>
                <a:effectLst/>
                <a:latin typeface="Arial" panose="020B0604020202020204" pitchFamily="34" charset="0"/>
              </a:rPr>
              <a:t>Introduction:</a:t>
            </a:r>
            <a:br>
              <a:rPr lang="en-US" sz="2800" b="1" i="0" u="none" strike="noStrike" dirty="0">
                <a:solidFill>
                  <a:srgbClr val="000000"/>
                </a:solidFill>
                <a:effectLst/>
                <a:latin typeface="Arial" panose="020B0604020202020204" pitchFamily="34" charset="0"/>
              </a:rPr>
            </a:br>
            <a:r>
              <a:rPr lang="en-US" sz="4800" i="0" u="none" strike="noStrike" dirty="0">
                <a:solidFill>
                  <a:srgbClr val="000000"/>
                </a:solidFill>
                <a:latin typeface="Arial" panose="020B0604020202020204" pitchFamily="34" charset="0"/>
              </a:rPr>
              <a:t>                                                                             </a:t>
            </a:r>
            <a:r>
              <a:rPr lang="en-US" sz="2000" b="0" i="0" u="none" strike="noStrike" dirty="0">
                <a:solidFill>
                  <a:srgbClr val="000000"/>
                </a:solidFill>
                <a:effectLst/>
                <a:latin typeface="Arial" panose="020B0604020202020204" pitchFamily="34" charset="0"/>
              </a:rPr>
              <a:t>Compiler optimization has long been a cornerstone of software development, relying on traditional techniques like loop unrolling and dead code elimination. However, the increasing complexity of software systems has prompted the exploration of more sophisticated approaches. Machine learning (ML) has emerged as a promising avenue, particularly deep learning, which can analyze vast datasets of code snippets and performance metrics to discern complex patterns.</a:t>
            </a:r>
            <a:br>
              <a:rPr lang="en-US" sz="2400" b="0" i="0" u="none" strike="noStrike" dirty="0">
                <a:solidFill>
                  <a:srgbClr val="000000"/>
                </a:solidFill>
                <a:effectLst/>
                <a:latin typeface="Arial" panose="020B0604020202020204" pitchFamily="34" charset="0"/>
              </a:rPr>
            </a:br>
            <a:r>
              <a:rPr lang="en-US" sz="2000" b="0" i="0" u="none" strike="noStrike" dirty="0">
                <a:solidFill>
                  <a:srgbClr val="000000"/>
                </a:solidFill>
                <a:effectLst/>
                <a:latin typeface="Arial" panose="020B0604020202020204" pitchFamily="34" charset="0"/>
              </a:rPr>
              <a:t>This enables compilers to make more informed decisions about optimization strategies, leading to improved performance across various applications. ML is particularly useful in predictive modeling of code performance and auto-tuning compiler flags and optimization parameters, streamlining the optimization process and ensuring programs are optimized for performance without sacrificing code maintainability or portability. As ML techniques continue to advance, the integration of machine learning into compiler optimization promises even greater efficiency and effectiveness in software development.</a:t>
            </a:r>
            <a:br>
              <a:rPr lang="en-US" sz="2000" b="0" dirty="0">
                <a:effectLst/>
              </a:rPr>
            </a:br>
            <a:br>
              <a:rPr lang="en-US" sz="4800" dirty="0"/>
            </a:br>
            <a:endParaRPr lang="en-IN" sz="9600" b="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11775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81EB-499F-793C-0739-23707D871A29}"/>
              </a:ext>
            </a:extLst>
          </p:cNvPr>
          <p:cNvSpPr>
            <a:spLocks noGrp="1"/>
          </p:cNvSpPr>
          <p:nvPr>
            <p:ph type="title"/>
          </p:nvPr>
        </p:nvSpPr>
        <p:spPr>
          <a:xfrm>
            <a:off x="416916" y="532765"/>
            <a:ext cx="4998719" cy="1325563"/>
          </a:xfrm>
        </p:spPr>
        <p:txBody>
          <a:bodyPr>
            <a:normAutofit/>
          </a:bodyPr>
          <a:lstStyle/>
          <a:p>
            <a:pPr rtl="0">
              <a:spcBef>
                <a:spcPts val="1200"/>
              </a:spcBef>
              <a:spcAft>
                <a:spcPts val="1200"/>
              </a:spcAft>
            </a:pPr>
            <a:r>
              <a:rPr lang="en-US" sz="2800" b="1" i="0" u="none" strike="noStrike" dirty="0">
                <a:solidFill>
                  <a:srgbClr val="000000"/>
                </a:solidFill>
                <a:effectLst/>
                <a:latin typeface="Arial" panose="020B0604020202020204" pitchFamily="34" charset="0"/>
              </a:rPr>
              <a:t>Literature Review:</a:t>
            </a:r>
            <a:br>
              <a:rPr lang="en-US" sz="2800" b="0" dirty="0">
                <a:effectLst/>
              </a:rPr>
            </a:br>
            <a:br>
              <a:rPr lang="en-US" sz="2800" dirty="0"/>
            </a:br>
            <a:endParaRPr lang="en-IN" sz="2800" b="1" dirty="0"/>
          </a:p>
        </p:txBody>
      </p:sp>
      <p:sp>
        <p:nvSpPr>
          <p:cNvPr id="3" name="Content Placeholder 2">
            <a:extLst>
              <a:ext uri="{FF2B5EF4-FFF2-40B4-BE49-F238E27FC236}">
                <a16:creationId xmlns:a16="http://schemas.microsoft.com/office/drawing/2014/main" id="{CF9F880E-58D6-E59F-AD23-016C05BF8B37}"/>
              </a:ext>
            </a:extLst>
          </p:cNvPr>
          <p:cNvSpPr>
            <a:spLocks noGrp="1"/>
          </p:cNvSpPr>
          <p:nvPr>
            <p:ph idx="1"/>
          </p:nvPr>
        </p:nvSpPr>
        <p:spPr>
          <a:xfrm>
            <a:off x="0" y="1858328"/>
            <a:ext cx="12192000" cy="4999672"/>
          </a:xfrm>
        </p:spPr>
        <p:txBody>
          <a:bodyPr>
            <a:normAutofit fontScale="92500" lnSpcReduction="10000"/>
          </a:bodyPr>
          <a:lstStyle/>
          <a:p>
            <a:pPr algn="just" rtl="0">
              <a:spcBef>
                <a:spcPts val="1200"/>
              </a:spcBef>
              <a:spcAft>
                <a:spcPts val="1200"/>
              </a:spcAft>
            </a:pPr>
            <a:r>
              <a:rPr lang="en-US" sz="2400" b="0" i="0" u="none" strike="noStrike" dirty="0">
                <a:solidFill>
                  <a:srgbClr val="000000"/>
                </a:solidFill>
                <a:effectLst/>
                <a:latin typeface="Arial" panose="020B0604020202020204" pitchFamily="34" charset="0"/>
              </a:rPr>
              <a:t>Existing research in compiler optimization has revealed a growing complexity in software systems, driving the exploration of more advanced optimization techniques. Breakthroughs in machine learning (ML) have shown potential in enhancing compiler optimization by analyzing large datasets of code snippets and performance metrics to make informed decisions. However, challenges persist, including the need for accurate predictive modeling of code performance and the automation of compiler flag tuning.</a:t>
            </a:r>
          </a:p>
          <a:p>
            <a:pPr marL="0" indent="0" algn="just" rtl="0">
              <a:spcBef>
                <a:spcPts val="1200"/>
              </a:spcBef>
              <a:spcAft>
                <a:spcPts val="1200"/>
              </a:spcAft>
              <a:buNone/>
            </a:pPr>
            <a:br>
              <a:rPr lang="en-US" dirty="0"/>
            </a:br>
            <a:r>
              <a:rPr lang="en-US" b="0" i="0" dirty="0">
                <a:solidFill>
                  <a:srgbClr val="333333"/>
                </a:solidFill>
                <a:effectLst/>
                <a:latin typeface="Open Sans" panose="020F0502020204030204" pitchFamily="34" charset="0"/>
              </a:rPr>
              <a:t> </a:t>
            </a:r>
            <a:r>
              <a:rPr lang="en-US" sz="2400" b="0" i="0" u="none" strike="noStrike" dirty="0">
                <a:solidFill>
                  <a:srgbClr val="000000"/>
                </a:solidFill>
                <a:effectLst/>
                <a:latin typeface="Arial" panose="020B0604020202020204" pitchFamily="34" charset="0"/>
              </a:rPr>
              <a:t>Our project aims to address these challenges by developing innovative ML-based approaches for compiler optimization. By improving the accuracy of performance prediction models and automating optimization processes further, we seek to advance the current state-of-the-art. Our goal is to deliver practical solutions that not only enhance program efficiency but also improve code maintainability and portability, thereby contributing to the ongoing evolution of compiler optimization techniques.</a:t>
            </a:r>
            <a:endParaRPr lang="en-US" sz="2400" b="0" dirty="0">
              <a:effectLst/>
            </a:endParaRPr>
          </a:p>
          <a:p>
            <a:pPr marL="0" indent="0">
              <a:buNone/>
            </a:pPr>
            <a:br>
              <a:rPr lang="en-US" dirty="0"/>
            </a:br>
            <a:endParaRPr lang="en-IN" dirty="0"/>
          </a:p>
        </p:txBody>
      </p:sp>
    </p:spTree>
    <p:extLst>
      <p:ext uri="{BB962C8B-B14F-4D97-AF65-F5344CB8AC3E}">
        <p14:creationId xmlns:p14="http://schemas.microsoft.com/office/powerpoint/2010/main" val="23765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F880E-58D6-E59F-AD23-016C05BF8B37}"/>
              </a:ext>
            </a:extLst>
          </p:cNvPr>
          <p:cNvSpPr>
            <a:spLocks noGrp="1"/>
          </p:cNvSpPr>
          <p:nvPr>
            <p:ph idx="1"/>
          </p:nvPr>
        </p:nvSpPr>
        <p:spPr>
          <a:xfrm>
            <a:off x="32657" y="257064"/>
            <a:ext cx="12126686" cy="6386332"/>
          </a:xfrm>
        </p:spPr>
        <p:txBody>
          <a:bodyPr/>
          <a:lstStyle/>
          <a:p>
            <a:pPr marL="0" indent="0" algn="just" rtl="0">
              <a:spcBef>
                <a:spcPts val="1200"/>
              </a:spcBef>
              <a:spcAft>
                <a:spcPts val="1200"/>
              </a:spcAft>
              <a:buNone/>
            </a:pPr>
            <a:r>
              <a:rPr lang="en-US" sz="3600" b="1" i="0" u="none" strike="noStrike" dirty="0">
                <a:solidFill>
                  <a:srgbClr val="000000"/>
                </a:solidFill>
                <a:effectLst/>
                <a:latin typeface="Arial" panose="020B0604020202020204" pitchFamily="34" charset="0"/>
              </a:rPr>
              <a:t>Objectives:</a:t>
            </a:r>
            <a:endParaRPr lang="en-US" sz="3600" b="0" dirty="0">
              <a:effectLst/>
            </a:endParaRPr>
          </a:p>
          <a:p>
            <a:pPr algn="just" rtl="0">
              <a:spcBef>
                <a:spcPts val="1200"/>
              </a:spcBef>
              <a:spcAft>
                <a:spcPts val="1200"/>
              </a:spcAft>
            </a:pPr>
            <a:r>
              <a:rPr lang="en-US" b="0" i="0" u="none" strike="noStrike" dirty="0">
                <a:solidFill>
                  <a:srgbClr val="000000"/>
                </a:solidFill>
                <a:effectLst/>
                <a:latin typeface="Arial" panose="020B0604020202020204" pitchFamily="34" charset="0"/>
              </a:rPr>
              <a:t>The integration of machine learning into compiler optimization primarily aims at improving speed and reducing resource usage. By leveraging machine learning techniques to analyze code patterns and performance metrics, compilers can make informed decisions that lead to faster execution times and more efficient utilization of resources. This emphasis on speed and resource optimization addresses the fundamental goal of enhancing software performance across diverse applications and hardware architectures. As machine learning techniques advance, their integration into compiler optimization is expected to streamline the optimization process further, resulting in faster and more resource-efficient software development practices</a:t>
            </a:r>
            <a:r>
              <a:rPr lang="en-US" sz="1800" b="0" i="0" u="none" strike="noStrike" dirty="0">
                <a:solidFill>
                  <a:srgbClr val="000000"/>
                </a:solidFill>
                <a:effectLst/>
                <a:latin typeface="Arial" panose="020B0604020202020204" pitchFamily="34" charset="0"/>
              </a:rPr>
              <a:t>.</a:t>
            </a:r>
            <a:endParaRPr lang="en-US" b="0" dirty="0">
              <a:effectLst/>
            </a:endParaRPr>
          </a:p>
          <a:p>
            <a:pPr marL="0" indent="0">
              <a:buNone/>
            </a:pPr>
            <a:endParaRPr lang="en-IN" dirty="0"/>
          </a:p>
        </p:txBody>
      </p:sp>
    </p:spTree>
    <p:extLst>
      <p:ext uri="{BB962C8B-B14F-4D97-AF65-F5344CB8AC3E}">
        <p14:creationId xmlns:p14="http://schemas.microsoft.com/office/powerpoint/2010/main" val="273791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F880E-58D6-E59F-AD23-016C05BF8B37}"/>
              </a:ext>
            </a:extLst>
          </p:cNvPr>
          <p:cNvSpPr>
            <a:spLocks noGrp="1"/>
          </p:cNvSpPr>
          <p:nvPr>
            <p:ph idx="1"/>
          </p:nvPr>
        </p:nvSpPr>
        <p:spPr>
          <a:xfrm>
            <a:off x="152400" y="102637"/>
            <a:ext cx="12039600" cy="6489629"/>
          </a:xfrm>
        </p:spPr>
        <p:txBody>
          <a:bodyPr/>
          <a:lstStyle/>
          <a:p>
            <a:pPr marL="0" indent="0" algn="just" rtl="0">
              <a:spcBef>
                <a:spcPts val="1200"/>
              </a:spcBef>
              <a:spcAft>
                <a:spcPts val="1200"/>
              </a:spcAft>
              <a:buNone/>
            </a:pPr>
            <a:endParaRPr lang="en-US" sz="1800" b="1"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r>
              <a:rPr lang="en-US" sz="1800" b="1"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Methodology:</a:t>
            </a:r>
            <a:endParaRPr lang="en-US" b="0" dirty="0">
              <a:effectLst/>
            </a:endParaRPr>
          </a:p>
          <a:p>
            <a:pPr marL="0" indent="0" algn="just" rtl="0">
              <a:spcBef>
                <a:spcPts val="1200"/>
              </a:spcBef>
              <a:spcAft>
                <a:spcPts val="1200"/>
              </a:spcAft>
              <a:buNone/>
            </a:pPr>
            <a:br>
              <a:rPr lang="en-US" dirty="0"/>
            </a:br>
            <a:r>
              <a:rPr lang="en-US" b="0" i="0" u="none" strike="noStrike" dirty="0">
                <a:solidFill>
                  <a:srgbClr val="000000"/>
                </a:solidFill>
                <a:effectLst/>
                <a:latin typeface="Arial" panose="020B0604020202020204" pitchFamily="34" charset="0"/>
              </a:rPr>
              <a:t>Implementing machine learning into a compiler begins with data collection, where a diverse dataset of code snippets and corresponding performance metrics is gathered. This dataset should cover various applications and hardware architectures to ensure the trained model generalizes well. Additionally, metadata such as compiler flags and optimization settings may be included to provide contextual information for the learning process.</a:t>
            </a:r>
            <a:endParaRPr lang="en-US" b="0" dirty="0">
              <a:effectLst/>
            </a:endParaRPr>
          </a:p>
          <a:p>
            <a:pPr marL="0" indent="0">
              <a:buNone/>
            </a:pPr>
            <a:endParaRPr lang="en-IN" dirty="0"/>
          </a:p>
        </p:txBody>
      </p:sp>
    </p:spTree>
    <p:extLst>
      <p:ext uri="{BB962C8B-B14F-4D97-AF65-F5344CB8AC3E}">
        <p14:creationId xmlns:p14="http://schemas.microsoft.com/office/powerpoint/2010/main" val="299378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F880E-58D6-E59F-AD23-016C05BF8B37}"/>
              </a:ext>
            </a:extLst>
          </p:cNvPr>
          <p:cNvSpPr>
            <a:spLocks noGrp="1"/>
          </p:cNvSpPr>
          <p:nvPr>
            <p:ph idx="1"/>
          </p:nvPr>
        </p:nvSpPr>
        <p:spPr>
          <a:xfrm>
            <a:off x="152400" y="111967"/>
            <a:ext cx="11949404" cy="6480299"/>
          </a:xfrm>
        </p:spPr>
        <p:txBody>
          <a:bodyPr/>
          <a:lstStyle/>
          <a:p>
            <a:pPr marL="0" indent="0" algn="just" rtl="0">
              <a:spcBef>
                <a:spcPts val="1200"/>
              </a:spcBef>
              <a:spcAft>
                <a:spcPts val="1200"/>
              </a:spcAft>
              <a:buNone/>
            </a:pPr>
            <a:endParaRPr lang="en-US" sz="1800" b="1"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r>
              <a:rPr lang="en-US" b="1" i="0" u="none" strike="noStrike" dirty="0">
                <a:solidFill>
                  <a:srgbClr val="000000"/>
                </a:solidFill>
                <a:effectLst/>
                <a:latin typeface="Arial" panose="020B0604020202020204" pitchFamily="34" charset="0"/>
              </a:rPr>
              <a:t>Compiler Front-End Design:</a:t>
            </a:r>
            <a:endParaRPr lang="en-US" b="0" dirty="0">
              <a:effectLst/>
            </a:endParaRPr>
          </a:p>
          <a:p>
            <a:pPr marL="0" indent="0">
              <a:buNone/>
            </a:pPr>
            <a:endParaRPr lang="en-IN" dirty="0"/>
          </a:p>
          <a:p>
            <a:pPr marL="0" indent="0">
              <a:buNone/>
            </a:pPr>
            <a:r>
              <a:rPr lang="en-US" sz="2400" b="0" i="0" u="none" strike="noStrike" dirty="0">
                <a:solidFill>
                  <a:srgbClr val="000000"/>
                </a:solidFill>
                <a:effectLst/>
                <a:latin typeface="Arial" panose="020B0604020202020204" pitchFamily="34" charset="0"/>
              </a:rPr>
              <a:t>Designing the compiler's front-end to collaborate effectively with machine learning components involves establishing a flexible interface for seamless data exchange. This interface should define standardized formats for representing code snippets, performance metrics, and relevant metadata, enabling smooth integration with machine learning models.</a:t>
            </a:r>
            <a:endParaRPr lang="en-IN" sz="2400" dirty="0"/>
          </a:p>
          <a:p>
            <a:pPr marL="0" indent="0" algn="just" rtl="0">
              <a:spcBef>
                <a:spcPts val="1200"/>
              </a:spcBef>
              <a:spcAft>
                <a:spcPts val="1200"/>
              </a:spcAft>
              <a:buNone/>
            </a:pPr>
            <a:r>
              <a:rPr lang="en-US" sz="2400" b="0" i="0" u="none" strike="noStrike" dirty="0">
                <a:solidFill>
                  <a:srgbClr val="000000"/>
                </a:solidFill>
                <a:effectLst/>
                <a:latin typeface="Arial" panose="020B0604020202020204" pitchFamily="34" charset="0"/>
              </a:rPr>
              <a:t>By integrating feedback loops, the compiler's front-end can adapt to changing optimization needs and evolving code patterns, ensuring that the collaboration between the compiler and machine learning components remains effective and responsive to emerging requirements.</a:t>
            </a:r>
            <a:endParaRPr lang="en-US" sz="2400" b="0" dirty="0">
              <a:effectLst/>
            </a:endParaRPr>
          </a:p>
          <a:p>
            <a:pPr marL="0" indent="0">
              <a:buNone/>
            </a:pPr>
            <a:endParaRPr lang="en-IN" dirty="0"/>
          </a:p>
        </p:txBody>
      </p:sp>
    </p:spTree>
    <p:extLst>
      <p:ext uri="{BB962C8B-B14F-4D97-AF65-F5344CB8AC3E}">
        <p14:creationId xmlns:p14="http://schemas.microsoft.com/office/powerpoint/2010/main" val="194787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F880E-58D6-E59F-AD23-016C05BF8B37}"/>
              </a:ext>
            </a:extLst>
          </p:cNvPr>
          <p:cNvSpPr>
            <a:spLocks noGrp="1"/>
          </p:cNvSpPr>
          <p:nvPr>
            <p:ph idx="1"/>
          </p:nvPr>
        </p:nvSpPr>
        <p:spPr>
          <a:xfrm>
            <a:off x="152400" y="0"/>
            <a:ext cx="12039600" cy="6592266"/>
          </a:xfrm>
        </p:spPr>
        <p:txBody>
          <a:bodyPr>
            <a:normAutofit/>
          </a:bodyPr>
          <a:lstStyle/>
          <a:p>
            <a:pPr marL="0" indent="0" algn="just" rtl="0">
              <a:spcBef>
                <a:spcPts val="1200"/>
              </a:spcBef>
              <a:spcAft>
                <a:spcPts val="1200"/>
              </a:spcAft>
              <a:buNone/>
            </a:pPr>
            <a:endParaRPr lang="en-US" sz="2400" b="1"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endParaRPr lang="en-US" sz="2400" b="1" dirty="0">
              <a:solidFill>
                <a:srgbClr val="000000"/>
              </a:solidFill>
              <a:latin typeface="Arial" panose="020B0604020202020204" pitchFamily="34" charset="0"/>
            </a:endParaRPr>
          </a:p>
          <a:p>
            <a:pPr marL="0" indent="0" algn="just" rtl="0">
              <a:spcBef>
                <a:spcPts val="1200"/>
              </a:spcBef>
              <a:spcAft>
                <a:spcPts val="1200"/>
              </a:spcAft>
              <a:buNone/>
            </a:pPr>
            <a:r>
              <a:rPr lang="en-US" sz="2400" b="1" i="0" u="none" strike="noStrike" dirty="0">
                <a:solidFill>
                  <a:srgbClr val="000000"/>
                </a:solidFill>
                <a:effectLst/>
                <a:latin typeface="Arial" panose="020B0604020202020204" pitchFamily="34" charset="0"/>
              </a:rPr>
              <a:t>Intermediate Representation</a:t>
            </a:r>
            <a:endParaRPr lang="en-US" sz="2400" b="0" dirty="0">
              <a:effectLst/>
            </a:endParaRPr>
          </a:p>
          <a:p>
            <a:pPr marL="0" indent="0" algn="just" rtl="0">
              <a:spcBef>
                <a:spcPts val="1200"/>
              </a:spcBef>
              <a:spcAft>
                <a:spcPts val="1200"/>
              </a:spcAft>
              <a:buNone/>
            </a:pPr>
            <a:r>
              <a:rPr lang="en-US" sz="2400" b="0" i="0" u="none" strike="noStrike" dirty="0">
                <a:solidFill>
                  <a:srgbClr val="000000"/>
                </a:solidFill>
                <a:effectLst/>
                <a:latin typeface="Arial" panose="020B0604020202020204" pitchFamily="34" charset="0"/>
              </a:rPr>
              <a:t>The chosen intermediate representation (IR) in a compiler serves as a bridge between the source code and the machine code, capturing essential semantic information crucial for machine learning-driven optimizations. An effective IR abstracts away unnecessary details while preserving key aspects of the code's structure, control flow, and data dependencies. This abstraction enables machine learning models to focus on relevant features and patterns without being overwhelmed by irrelevant noise, facilitating more accurate and efficient optimization decision.</a:t>
            </a:r>
            <a:endParaRPr lang="en-US" sz="2400" i="0" u="none" strike="noStrike" dirty="0">
              <a:solidFill>
                <a:srgbClr val="000000"/>
              </a:solidFill>
              <a:latin typeface="Arial" panose="020B0604020202020204" pitchFamily="34" charset="0"/>
            </a:endParaRPr>
          </a:p>
          <a:p>
            <a:pPr marL="0" indent="0" algn="just" rtl="0">
              <a:spcBef>
                <a:spcPts val="1200"/>
              </a:spcBef>
              <a:spcAft>
                <a:spcPts val="1200"/>
              </a:spcAft>
              <a:buNone/>
            </a:pPr>
            <a:br>
              <a:rPr lang="en-US" sz="1600" dirty="0"/>
            </a:br>
            <a:endParaRPr lang="en-IN" sz="2400" dirty="0"/>
          </a:p>
        </p:txBody>
      </p:sp>
    </p:spTree>
    <p:extLst>
      <p:ext uri="{BB962C8B-B14F-4D97-AF65-F5344CB8AC3E}">
        <p14:creationId xmlns:p14="http://schemas.microsoft.com/office/powerpoint/2010/main" val="307865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5F3A29-AA22-CEAB-590B-5FB5D59E9913}"/>
              </a:ext>
            </a:extLst>
          </p:cNvPr>
          <p:cNvSpPr>
            <a:spLocks noGrp="1"/>
          </p:cNvSpPr>
          <p:nvPr>
            <p:ph idx="1"/>
          </p:nvPr>
        </p:nvSpPr>
        <p:spPr>
          <a:xfrm>
            <a:off x="1" y="298580"/>
            <a:ext cx="11353800" cy="5878383"/>
          </a:xfrm>
        </p:spPr>
        <p:txBody>
          <a:bodyPr/>
          <a:lstStyle/>
          <a:p>
            <a:pPr marL="0" indent="0" algn="just" rtl="0">
              <a:spcBef>
                <a:spcPts val="1200"/>
              </a:spcBef>
              <a:spcAft>
                <a:spcPts val="1200"/>
              </a:spcAft>
              <a:buNone/>
            </a:pPr>
            <a:endParaRPr lang="en-US" sz="2400" b="1" i="0" u="none" strike="noStrike" dirty="0">
              <a:solidFill>
                <a:srgbClr val="000000"/>
              </a:solidFill>
              <a:effectLst/>
              <a:latin typeface="Arial" panose="020B0604020202020204" pitchFamily="34" charset="0"/>
            </a:endParaRPr>
          </a:p>
          <a:p>
            <a:pPr marL="0" indent="0" algn="just" rtl="0">
              <a:spcBef>
                <a:spcPts val="1200"/>
              </a:spcBef>
              <a:spcAft>
                <a:spcPts val="1200"/>
              </a:spcAft>
              <a:buNone/>
            </a:pPr>
            <a:r>
              <a:rPr lang="en-US" sz="2400" b="1" i="0" u="none" strike="noStrike" dirty="0">
                <a:solidFill>
                  <a:srgbClr val="000000"/>
                </a:solidFill>
                <a:effectLst/>
                <a:latin typeface="Arial" panose="020B0604020202020204" pitchFamily="34" charset="0"/>
              </a:rPr>
              <a:t>Advanced Optimization Techniques</a:t>
            </a:r>
            <a:r>
              <a:rPr lang="en-US" sz="2400" b="0" i="0" u="none" strike="noStrike" dirty="0">
                <a:solidFill>
                  <a:srgbClr val="000000"/>
                </a:solidFill>
                <a:effectLst/>
                <a:latin typeface="Arial" panose="020B0604020202020204" pitchFamily="34" charset="0"/>
              </a:rPr>
              <a:t>:</a:t>
            </a:r>
          </a:p>
          <a:p>
            <a:pPr algn="just" rtl="0">
              <a:spcBef>
                <a:spcPts val="1200"/>
              </a:spcBef>
              <a:spcAft>
                <a:spcPts val="1200"/>
              </a:spcAft>
            </a:pPr>
            <a:r>
              <a:rPr lang="en-US" b="0" i="0" u="none" strike="noStrike" dirty="0">
                <a:solidFill>
                  <a:srgbClr val="000000"/>
                </a:solidFill>
                <a:effectLst/>
                <a:latin typeface="Arial" panose="020B0604020202020204" pitchFamily="34" charset="0"/>
              </a:rPr>
              <a:t>One example of machine learning techniques applied in compiler optimization is neural network-based optimizations, which involve training deep learning models to analyze code patterns and predict performance characteristics. For instance, researchers have explored using convolutional neural networks (CNNs) to analyze code snippets and predict runtime behavior or identify hotspots for optimization. Similarly, recurrent neural networks (RNNs) have been utilized to model sequences of code instructions and predict the impact of different optimization strategies on performance</a:t>
            </a:r>
            <a:r>
              <a:rPr lang="en-US" sz="1800" b="0" i="0" u="none" strike="noStrike" dirty="0">
                <a:solidFill>
                  <a:srgbClr val="000000"/>
                </a:solidFill>
                <a:effectLst/>
                <a:latin typeface="Arial" panose="020B0604020202020204" pitchFamily="34" charset="0"/>
              </a:rPr>
              <a:t>.</a:t>
            </a:r>
            <a:endParaRPr lang="en-US" sz="1600" b="0" dirty="0">
              <a:effectLst/>
            </a:endParaRPr>
          </a:p>
          <a:p>
            <a:pPr marL="0" indent="0">
              <a:buNone/>
            </a:pPr>
            <a:endParaRPr lang="en-US" sz="2400" b="0" dirty="0">
              <a:effectLst/>
            </a:endParaRPr>
          </a:p>
          <a:p>
            <a:pPr marL="0" indent="0">
              <a:buNone/>
            </a:pPr>
            <a:endParaRPr lang="en-US" dirty="0"/>
          </a:p>
        </p:txBody>
      </p:sp>
    </p:spTree>
    <p:extLst>
      <p:ext uri="{BB962C8B-B14F-4D97-AF65-F5344CB8AC3E}">
        <p14:creationId xmlns:p14="http://schemas.microsoft.com/office/powerpoint/2010/main" val="360651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9511">
              <a:schemeClr val="accent1">
                <a:lumMod val="40000"/>
                <a:lumOff val="60000"/>
              </a:schemeClr>
            </a:gs>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F880E-58D6-E59F-AD23-016C05BF8B37}"/>
              </a:ext>
            </a:extLst>
          </p:cNvPr>
          <p:cNvSpPr>
            <a:spLocks noGrp="1"/>
          </p:cNvSpPr>
          <p:nvPr>
            <p:ph idx="1"/>
          </p:nvPr>
        </p:nvSpPr>
        <p:spPr>
          <a:xfrm>
            <a:off x="152400" y="0"/>
            <a:ext cx="12039600" cy="6858000"/>
          </a:xfrm>
        </p:spPr>
        <p:txBody>
          <a:bodyPr/>
          <a:lstStyle/>
          <a:p>
            <a:pPr marL="0" indent="0" algn="just" rtl="0">
              <a:spcBef>
                <a:spcPts val="1200"/>
              </a:spcBef>
              <a:spcAft>
                <a:spcPts val="1200"/>
              </a:spcAft>
              <a:buNone/>
            </a:pPr>
            <a:r>
              <a:rPr lang="en-US" sz="1800" b="1" i="0" u="none" strike="noStrike" dirty="0">
                <a:solidFill>
                  <a:srgbClr val="000000"/>
                </a:solidFill>
                <a:effectLst/>
                <a:latin typeface="Arial" panose="020B0604020202020204" pitchFamily="34" charset="0"/>
              </a:rPr>
              <a:t>  </a:t>
            </a:r>
          </a:p>
          <a:p>
            <a:pPr marL="0" indent="0" algn="just" rtl="0">
              <a:spcBef>
                <a:spcPts val="1200"/>
              </a:spcBef>
              <a:spcAft>
                <a:spcPts val="1200"/>
              </a:spcAft>
              <a:buNone/>
            </a:pPr>
            <a:endParaRPr lang="en-US" sz="1800" b="1" dirty="0">
              <a:solidFill>
                <a:srgbClr val="000000"/>
              </a:solidFill>
              <a:latin typeface="Arial" panose="020B0604020202020204" pitchFamily="34" charset="0"/>
            </a:endParaRPr>
          </a:p>
          <a:p>
            <a:pPr marL="0" indent="0" algn="just" rtl="0">
              <a:spcBef>
                <a:spcPts val="1200"/>
              </a:spcBef>
              <a:spcAft>
                <a:spcPts val="1200"/>
              </a:spcAft>
              <a:buNone/>
            </a:pPr>
            <a:r>
              <a:rPr lang="en-US" sz="2400" b="1" i="0" u="none" strike="noStrike" dirty="0">
                <a:solidFill>
                  <a:srgbClr val="000000"/>
                </a:solidFill>
                <a:effectLst/>
                <a:latin typeface="Arial" panose="020B0604020202020204" pitchFamily="34" charset="0"/>
              </a:rPr>
              <a:t>Experimental Setup:</a:t>
            </a:r>
          </a:p>
          <a:p>
            <a:pPr marL="0" indent="0" algn="just" rtl="0">
              <a:spcBef>
                <a:spcPts val="1200"/>
              </a:spcBef>
              <a:spcAft>
                <a:spcPts val="1200"/>
              </a:spcAft>
              <a:buNone/>
            </a:pPr>
            <a:endParaRPr lang="en-US" sz="2400" b="0" dirty="0">
              <a:effectLst/>
            </a:endParaRPr>
          </a:p>
          <a:p>
            <a:pPr algn="just" rtl="0">
              <a:spcBef>
                <a:spcPts val="1200"/>
              </a:spcBef>
              <a:spcAft>
                <a:spcPts val="1200"/>
              </a:spcAft>
            </a:pPr>
            <a:r>
              <a:rPr lang="en-US" b="0" i="0" u="none" strike="noStrike" dirty="0">
                <a:solidFill>
                  <a:srgbClr val="000000"/>
                </a:solidFill>
                <a:effectLst/>
                <a:latin typeface="Arial" panose="020B0604020202020204" pitchFamily="34" charset="0"/>
              </a:rPr>
              <a:t>Include specifics on the hardware and software environment used for testing, ensuring reproducibility of results.</a:t>
            </a:r>
            <a:endParaRPr lang="en-US" b="0" dirty="0">
              <a:effectLst/>
            </a:endParaRPr>
          </a:p>
          <a:p>
            <a:pPr marL="0" indent="0">
              <a:buNone/>
            </a:pPr>
            <a:endParaRPr lang="en-IN" dirty="0"/>
          </a:p>
        </p:txBody>
      </p:sp>
    </p:spTree>
    <p:extLst>
      <p:ext uri="{BB962C8B-B14F-4D97-AF65-F5344CB8AC3E}">
        <p14:creationId xmlns:p14="http://schemas.microsoft.com/office/powerpoint/2010/main" val="4243468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1070</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Calibri Light</vt:lpstr>
      <vt:lpstr>MV Boli</vt:lpstr>
      <vt:lpstr>Open Sans</vt:lpstr>
      <vt:lpstr>Office Theme</vt:lpstr>
      <vt:lpstr>INTEGRATION OF MACHINE LEARNING IN COMPILER  OPTIMIZATION                                                    </vt:lpstr>
      <vt:lpstr>Introduction:                                                                              Compiler optimization has long been a cornerstone of software development, relying on traditional techniques like loop unrolling and dead code elimination. However, the increasing complexity of software systems has prompted the exploration of more sophisticated approaches. Machine learning (ML) has emerged as a promising avenue, particularly deep learning, which can analyze vast datasets of code snippets and performance metrics to discern complex patterns. This enables compilers to make more informed decisions about optimization strategies, leading to improved performance across various applications. ML is particularly useful in predictive modeling of code performance and auto-tuning compiler flags and optimization parameters, streamlining the optimization process and ensuring programs are optimized for performance without sacrificing code maintainability or portability. As ML techniques continue to advance, the integration of machine learning into compiler optimization promises even greater efficiency and effectiveness in software development.  </vt:lpstr>
      <vt:lpstr>Literature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done by:                                                                                b.TejareDDY                                                                                sk.mafthiyar                                                                                   s.jeevan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NAME:-S.VARSHA REGISTER NO:-U23CS0741 SECTION:-L</dc:title>
  <dc:creator>jeevan sunnapu</dc:creator>
  <cp:lastModifiedBy>mafthiyar sk</cp:lastModifiedBy>
  <cp:revision>5</cp:revision>
  <dcterms:created xsi:type="dcterms:W3CDTF">2023-12-28T15:04:38Z</dcterms:created>
  <dcterms:modified xsi:type="dcterms:W3CDTF">2024-02-24T03:52:00Z</dcterms:modified>
</cp:coreProperties>
</file>