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327" r:id="rId4"/>
    <p:sldId id="328" r:id="rId5"/>
    <p:sldId id="284" r:id="rId6"/>
    <p:sldId id="283" r:id="rId7"/>
    <p:sldId id="329" r:id="rId8"/>
    <p:sldId id="330" r:id="rId9"/>
    <p:sldId id="331" r:id="rId10"/>
    <p:sldId id="332" r:id="rId11"/>
    <p:sldId id="333" r:id="rId12"/>
    <p:sldId id="334" r:id="rId13"/>
    <p:sldId id="335" r:id="rId14"/>
    <p:sldId id="293" r:id="rId15"/>
    <p:sldId id="294" r:id="rId16"/>
    <p:sldId id="295" r:id="rId17"/>
    <p:sldId id="296"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5" r:id="rId32"/>
    <p:sldId id="326"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72" d="100"/>
          <a:sy n="72" d="100"/>
        </p:scale>
        <p:origin x="53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350709"/>
            <a:ext cx="7772400" cy="3072468"/>
          </a:xfrm>
        </p:spPr>
        <p:txBody>
          <a:bodyPr anchor="ctr">
            <a:normAutofit/>
          </a:bodyPr>
          <a:lstStyle>
            <a:lvl1pPr algn="r">
              <a:defRPr sz="5000" spc="200" baseline="0"/>
            </a:lvl1pPr>
          </a:lstStyle>
          <a:p>
            <a:r>
              <a:rPr lang="ru-RU" smtClean="0"/>
              <a:t>Образец заголовка</a:t>
            </a:r>
            <a:endParaRPr lang="en-US" dirty="0"/>
          </a:p>
        </p:txBody>
      </p:sp>
      <p:sp>
        <p:nvSpPr>
          <p:cNvPr id="3" name="Subtitle 2"/>
          <p:cNvSpPr>
            <a:spLocks noGrp="1"/>
          </p:cNvSpPr>
          <p:nvPr>
            <p:ph type="subTitle" idx="1"/>
          </p:nvPr>
        </p:nvSpPr>
        <p:spPr>
          <a:xfrm>
            <a:off x="8610600" y="3350709"/>
            <a:ext cx="3200400" cy="3072468"/>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5FA7B2FB-A92B-4BBD-AB04-57D3B371A5EF}" type="datetimeFigureOut">
              <a:rPr lang="ru-RU" smtClean="0"/>
              <a:t>18.09.2023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EDCB268-28F7-43C8-BDCE-54DA707D5B08}" type="slidenum">
              <a:rPr lang="ru-RU" smtClean="0"/>
              <a:t>‹#›</a:t>
            </a:fld>
            <a:endParaRPr lang="ru-RU"/>
          </a:p>
        </p:txBody>
      </p:sp>
      <p:cxnSp>
        <p:nvCxnSpPr>
          <p:cNvPr id="13" name="Straight Connector 12"/>
          <p:cNvCxnSpPr/>
          <p:nvPr/>
        </p:nvCxnSpPr>
        <p:spPr>
          <a:xfrm flipH="1" flipV="1">
            <a:off x="8371490" y="3641834"/>
            <a:ext cx="15352" cy="253667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3058510"/>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077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FA7B2FB-A92B-4BBD-AB04-57D3B371A5EF}" type="datetimeFigureOut">
              <a:rPr lang="ru-RU" smtClean="0"/>
              <a:t>18.09.2023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EDCB268-28F7-43C8-BDCE-54DA707D5B08}" type="slidenum">
              <a:rPr lang="ru-RU" smtClean="0"/>
              <a:t>‹#›</a:t>
            </a:fld>
            <a:endParaRPr lang="ru-RU"/>
          </a:p>
        </p:txBody>
      </p:sp>
    </p:spTree>
    <p:extLst>
      <p:ext uri="{BB962C8B-B14F-4D97-AF65-F5344CB8AC3E}">
        <p14:creationId xmlns:p14="http://schemas.microsoft.com/office/powerpoint/2010/main" val="410674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FA7B2FB-A92B-4BBD-AB04-57D3B371A5EF}" type="datetimeFigureOut">
              <a:rPr lang="ru-RU" smtClean="0"/>
              <a:t>18.09.2023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EDCB268-28F7-43C8-BDCE-54DA707D5B08}"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7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FA7B2FB-A92B-4BBD-AB04-57D3B371A5EF}" type="datetimeFigureOut">
              <a:rPr lang="ru-RU" smtClean="0"/>
              <a:t>18.09.2023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EDCB268-28F7-43C8-BDCE-54DA707D5B08}" type="slidenum">
              <a:rPr lang="ru-RU" smtClean="0"/>
              <a:t>‹#›</a:t>
            </a:fld>
            <a:endParaRPr lang="ru-RU"/>
          </a:p>
        </p:txBody>
      </p:sp>
    </p:spTree>
    <p:extLst>
      <p:ext uri="{BB962C8B-B14F-4D97-AF65-F5344CB8AC3E}">
        <p14:creationId xmlns:p14="http://schemas.microsoft.com/office/powerpoint/2010/main" val="285943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FA7B2FB-A92B-4BBD-AB04-57D3B371A5EF}" type="datetimeFigureOut">
              <a:rPr lang="ru-RU" smtClean="0"/>
              <a:t>18.09.2023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EDCB268-28F7-43C8-BDCE-54DA707D5B08}" type="slidenum">
              <a:rPr lang="ru-RU" smtClean="0"/>
              <a:t>‹#›</a:t>
            </a:fld>
            <a:endParaRPr lang="ru-RU"/>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490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FA7B2FB-A92B-4BBD-AB04-57D3B371A5EF}" type="datetimeFigureOut">
              <a:rPr lang="ru-RU" smtClean="0"/>
              <a:t>18.09.2023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EDCB268-28F7-43C8-BDCE-54DA707D5B08}" type="slidenum">
              <a:rPr lang="ru-RU" smtClean="0"/>
              <a:t>‹#›</a:t>
            </a:fld>
            <a:endParaRPr lang="ru-RU"/>
          </a:p>
        </p:txBody>
      </p:sp>
    </p:spTree>
    <p:extLst>
      <p:ext uri="{BB962C8B-B14F-4D97-AF65-F5344CB8AC3E}">
        <p14:creationId xmlns:p14="http://schemas.microsoft.com/office/powerpoint/2010/main" val="127575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smtClean="0"/>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FA7B2FB-A92B-4BBD-AB04-57D3B371A5EF}" type="datetimeFigureOut">
              <a:rPr lang="ru-RU" smtClean="0"/>
              <a:t>18.09.2023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EDCB268-28F7-43C8-BDCE-54DA707D5B08}" type="slidenum">
              <a:rPr lang="ru-RU" smtClean="0"/>
              <a:t>‹#›</a:t>
            </a:fld>
            <a:endParaRPr lang="ru-RU"/>
          </a:p>
        </p:txBody>
      </p:sp>
    </p:spTree>
    <p:extLst>
      <p:ext uri="{BB962C8B-B14F-4D97-AF65-F5344CB8AC3E}">
        <p14:creationId xmlns:p14="http://schemas.microsoft.com/office/powerpoint/2010/main" val="205442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FA7B2FB-A92B-4BBD-AB04-57D3B371A5EF}" type="datetimeFigureOut">
              <a:rPr lang="ru-RU" smtClean="0"/>
              <a:t>18.09.2023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EDCB268-28F7-43C8-BDCE-54DA707D5B08}" type="slidenum">
              <a:rPr lang="ru-RU" smtClean="0"/>
              <a:t>‹#›</a:t>
            </a:fld>
            <a:endParaRPr lang="ru-RU"/>
          </a:p>
        </p:txBody>
      </p:sp>
    </p:spTree>
    <p:extLst>
      <p:ext uri="{BB962C8B-B14F-4D97-AF65-F5344CB8AC3E}">
        <p14:creationId xmlns:p14="http://schemas.microsoft.com/office/powerpoint/2010/main" val="162413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7B2FB-A92B-4BBD-AB04-57D3B371A5EF}" type="datetimeFigureOut">
              <a:rPr lang="ru-RU" smtClean="0"/>
              <a:t>18.09.2023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EDCB268-28F7-43C8-BDCE-54DA707D5B08}" type="slidenum">
              <a:rPr lang="ru-RU" smtClean="0"/>
              <a:t>‹#›</a:t>
            </a:fld>
            <a:endParaRPr lang="ru-RU"/>
          </a:p>
        </p:txBody>
      </p:sp>
    </p:spTree>
    <p:extLst>
      <p:ext uri="{BB962C8B-B14F-4D97-AF65-F5344CB8AC3E}">
        <p14:creationId xmlns:p14="http://schemas.microsoft.com/office/powerpoint/2010/main" val="89674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smtClean="0"/>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FA7B2FB-A92B-4BBD-AB04-57D3B371A5EF}" type="datetimeFigureOut">
              <a:rPr lang="ru-RU" smtClean="0"/>
              <a:t>18.09.2023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EDCB268-28F7-43C8-BDCE-54DA707D5B08}" type="slidenum">
              <a:rPr lang="ru-RU" smtClean="0"/>
              <a:t>‹#›</a:t>
            </a:fld>
            <a:endParaRPr lang="ru-RU"/>
          </a:p>
        </p:txBody>
      </p:sp>
    </p:spTree>
    <p:extLst>
      <p:ext uri="{BB962C8B-B14F-4D97-AF65-F5344CB8AC3E}">
        <p14:creationId xmlns:p14="http://schemas.microsoft.com/office/powerpoint/2010/main" val="81487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FA7B2FB-A92B-4BBD-AB04-57D3B371A5EF}" type="datetimeFigureOut">
              <a:rPr lang="ru-RU" smtClean="0"/>
              <a:t>18.09.2023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EDCB268-28F7-43C8-BDCE-54DA707D5B08}"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532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A7B2FB-A92B-4BBD-AB04-57D3B371A5EF}" type="datetimeFigureOut">
              <a:rPr lang="ru-RU" smtClean="0"/>
              <a:t>18.09.2023</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DCB268-28F7-43C8-BDCE-54DA707D5B08}" type="slidenum">
              <a:rPr lang="ru-RU" smtClean="0"/>
              <a:t>‹#›</a:t>
            </a:fld>
            <a:endParaRPr lang="ru-RU"/>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571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uz-Cyrl-UZ" sz="4400" b="1" dirty="0" smtClean="0">
                <a:latin typeface="Algerian" panose="04020705040A02060702" pitchFamily="82" charset="0"/>
              </a:rPr>
              <a:t>Dasturlashga </a:t>
            </a:r>
            <a:r>
              <a:rPr lang="uz-Cyrl-UZ" sz="4400" b="1" dirty="0">
                <a:latin typeface="Algerian" panose="04020705040A02060702" pitchFamily="82" charset="0"/>
              </a:rPr>
              <a:t>kirish, dasturlashning asosiy </a:t>
            </a:r>
            <a:r>
              <a:rPr lang="uz-Cyrl-UZ" sz="4400" b="1" dirty="0" smtClean="0">
                <a:latin typeface="Algerian" panose="04020705040A02060702" pitchFamily="82" charset="0"/>
              </a:rPr>
              <a:t>tushunchalari</a:t>
            </a:r>
            <a:r>
              <a:rPr lang="en-US" sz="6000" b="1" dirty="0" smtClean="0">
                <a:latin typeface="Algerian" panose="04020705040A02060702" pitchFamily="82" charset="0"/>
              </a:rPr>
              <a:t>.</a:t>
            </a:r>
            <a:r>
              <a:rPr lang="en-US" sz="4000" b="1" dirty="0" smtClean="0">
                <a:latin typeface="Algerian" panose="04020705040A02060702" pitchFamily="82" charset="0"/>
              </a:rPr>
              <a:t> </a:t>
            </a:r>
            <a:endParaRPr lang="ru-RU" sz="4000" b="1" dirty="0">
              <a:latin typeface="Arial Black" panose="020B0A04020102020204" pitchFamily="34" charset="0"/>
            </a:endParaRPr>
          </a:p>
        </p:txBody>
      </p:sp>
      <p:sp>
        <p:nvSpPr>
          <p:cNvPr id="3" name="Подзаголовок 2"/>
          <p:cNvSpPr>
            <a:spLocks noGrp="1"/>
          </p:cNvSpPr>
          <p:nvPr>
            <p:ph type="subTitle" idx="1"/>
          </p:nvPr>
        </p:nvSpPr>
        <p:spPr/>
        <p:txBody>
          <a:bodyPr/>
          <a:lstStyle/>
          <a:p>
            <a:r>
              <a:rPr lang="en-US" sz="3000" b="1" dirty="0" err="1" smtClean="0">
                <a:latin typeface="Algerian" panose="04020705040A02060702" pitchFamily="82" charset="0"/>
              </a:rPr>
              <a:t>Qayumov</a:t>
            </a:r>
            <a:r>
              <a:rPr lang="uz-Cyrl-UZ" sz="3000" b="1" dirty="0" smtClean="0">
                <a:latin typeface="Algerian" panose="04020705040A02060702" pitchFamily="82" charset="0"/>
              </a:rPr>
              <a:t> </a:t>
            </a:r>
            <a:r>
              <a:rPr lang="en-US" sz="3000" b="1" dirty="0" smtClean="0">
                <a:latin typeface="Algerian" panose="04020705040A02060702" pitchFamily="82" charset="0"/>
              </a:rPr>
              <a:t> </a:t>
            </a:r>
            <a:r>
              <a:rPr lang="en-US" sz="3000" b="1" dirty="0" err="1" smtClean="0">
                <a:latin typeface="Algerian" panose="04020705040A02060702" pitchFamily="82" charset="0"/>
              </a:rPr>
              <a:t>Ahror</a:t>
            </a:r>
            <a:r>
              <a:rPr lang="uz-Cyrl-UZ" sz="3000" b="1" dirty="0" smtClean="0">
                <a:latin typeface="Algerian" panose="04020705040A02060702" pitchFamily="82" charset="0"/>
              </a:rPr>
              <a:t> </a:t>
            </a:r>
            <a:r>
              <a:rPr lang="en-US" sz="3000" b="1" dirty="0" smtClean="0">
                <a:latin typeface="Algerian" panose="04020705040A02060702" pitchFamily="82" charset="0"/>
              </a:rPr>
              <a:t> </a:t>
            </a:r>
            <a:r>
              <a:rPr lang="en-US" sz="3000" b="1" dirty="0" err="1" smtClean="0">
                <a:latin typeface="Algerian" panose="04020705040A02060702" pitchFamily="82" charset="0"/>
              </a:rPr>
              <a:t>Muminjonovich</a:t>
            </a:r>
            <a:endParaRPr lang="ru-RU" sz="3000" b="1" dirty="0"/>
          </a:p>
        </p:txBody>
      </p:sp>
    </p:spTree>
    <p:extLst>
      <p:ext uri="{BB962C8B-B14F-4D97-AF65-F5344CB8AC3E}">
        <p14:creationId xmlns:p14="http://schemas.microsoft.com/office/powerpoint/2010/main" val="1103860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nvPr>
        </p:nvGraphicFramePr>
        <p:xfrm>
          <a:off x="1198179" y="993226"/>
          <a:ext cx="10200291" cy="5155325"/>
        </p:xfrm>
        <a:graphic>
          <a:graphicData uri="http://schemas.openxmlformats.org/drawingml/2006/table">
            <a:tbl>
              <a:tblPr firstRow="1" firstCol="1" bandRow="1">
                <a:tableStyleId>{5C22544A-7EE6-4342-B048-85BDC9FD1C3A}</a:tableStyleId>
              </a:tblPr>
              <a:tblGrid>
                <a:gridCol w="2328574">
                  <a:extLst>
                    <a:ext uri="{9D8B030D-6E8A-4147-A177-3AD203B41FA5}">
                      <a16:colId xmlns:a16="http://schemas.microsoft.com/office/drawing/2014/main" val="3034163166"/>
                    </a:ext>
                  </a:extLst>
                </a:gridCol>
                <a:gridCol w="3756009">
                  <a:extLst>
                    <a:ext uri="{9D8B030D-6E8A-4147-A177-3AD203B41FA5}">
                      <a16:colId xmlns:a16="http://schemas.microsoft.com/office/drawing/2014/main" val="3735117319"/>
                    </a:ext>
                  </a:extLst>
                </a:gridCol>
                <a:gridCol w="4115708">
                  <a:extLst>
                    <a:ext uri="{9D8B030D-6E8A-4147-A177-3AD203B41FA5}">
                      <a16:colId xmlns:a16="http://schemas.microsoft.com/office/drawing/2014/main" val="1203971702"/>
                    </a:ext>
                  </a:extLst>
                </a:gridCol>
              </a:tblGrid>
              <a:tr h="1728278">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Типнинг номи</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Қиймат оралиғи</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Хотирадан оладиган жой миқдори</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5387441"/>
                  </a:ext>
                </a:extLst>
              </a:tr>
              <a:tr h="1142349">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float</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-1.5E45 ... 3.4E38</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4 байт</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7029402"/>
                  </a:ext>
                </a:extLst>
              </a:tr>
              <a:tr h="1142349">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double</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-5.0E324 ... 1.7E308</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8 байт</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5696903"/>
                  </a:ext>
                </a:extLst>
              </a:tr>
              <a:tr h="1142349">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long double</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-3.4E4932 ... 1.1E4932</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12 байт</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1526566"/>
                  </a:ext>
                </a:extLst>
              </a:tr>
            </a:tbl>
          </a:graphicData>
        </a:graphic>
      </p:graphicFrame>
    </p:spTree>
    <p:extLst>
      <p:ext uri="{BB962C8B-B14F-4D97-AF65-F5344CB8AC3E}">
        <p14:creationId xmlns:p14="http://schemas.microsoft.com/office/powerpoint/2010/main" val="156614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139998"/>
            <a:ext cx="9720072" cy="1499616"/>
          </a:xfrm>
        </p:spPr>
        <p:txBody>
          <a:bodyPr vert="horz" lIns="91440" tIns="45720" rIns="91440" bIns="45720" rtlCol="0" anchor="ctr">
            <a:normAutofit/>
          </a:bodyPr>
          <a:lstStyle/>
          <a:p>
            <a:pPr algn="r"/>
            <a:r>
              <a:rPr lang="en-US" sz="4500" b="1" spc="200" dirty="0" err="1">
                <a:latin typeface="Palatino Linotype" panose="02040502050505030304" pitchFamily="18" charset="0"/>
                <a:cs typeface="Andalus" panose="02020603050405020304" pitchFamily="18" charset="-78"/>
              </a:rPr>
              <a:t>Ma’lumotlar</a:t>
            </a:r>
            <a:r>
              <a:rPr lang="en-US" sz="4500" b="1" spc="200" dirty="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tiplari</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732466" y="977462"/>
            <a:ext cx="10823658" cy="5407572"/>
          </a:xfrm>
        </p:spPr>
        <p:txBody>
          <a:bodyPr>
            <a:noAutofit/>
          </a:bodyPr>
          <a:lstStyle/>
          <a:p>
            <a:pPr lvl="0"/>
            <a:r>
              <a:rPr lang="uz-Cyrl-UZ" sz="2800" dirty="0">
                <a:latin typeface="Palatino Linotype" panose="02040502050505030304" pitchFamily="18" charset="0"/>
              </a:rPr>
              <a:t>Qаtоr хаttо bo’sh hаm bo’lishi mumkin (“”). Bu tipdаgi o’zgаruvchilаrni e’lоn qilish uchun string  хizmаtchi so’zidаn fоydаlаnilаdi. string tipini ishlаtish uchun mахsus kutubхоnа dаsturning kоdigа qo’shib оlinаdi. Mаntiqiy o’zgаruvchilаr fаqаt True (rоst) vа False (yolg’оn) qiymаtlаrining bittаsiniginа qаbul qilishi mumkin. Bu tip o’zgаruvchilаrini e’lоn qilish uchun bool hizmаtchi so’zi ishlаtilаdi. Hоsilаviy tiplаrni hоsil qilish vа ulаrni e’lоn qilish yo’llаrini kеlgusi bo’limlаrdа to’liq tushuntirib o’tilаdi. </a:t>
            </a:r>
            <a:r>
              <a:rPr lang="uz-Cyrl-UZ" sz="2800" dirty="0" smtClean="0">
                <a:latin typeface="Palatino Linotype" panose="02040502050505030304" pitchFamily="18" charset="0"/>
              </a:rPr>
              <a:t>Y</a:t>
            </a:r>
            <a:r>
              <a:rPr lang="en-US" sz="2800" dirty="0" smtClean="0">
                <a:latin typeface="Palatino Linotype" panose="02040502050505030304" pitchFamily="18" charset="0"/>
              </a:rPr>
              <a:t>u</a:t>
            </a:r>
            <a:r>
              <a:rPr lang="uz-Cyrl-UZ" sz="2800" dirty="0" smtClean="0">
                <a:latin typeface="Palatino Linotype" panose="02040502050505030304" pitchFamily="18" charset="0"/>
              </a:rPr>
              <a:t>qоridа </a:t>
            </a:r>
            <a:r>
              <a:rPr lang="uz-Cyrl-UZ" sz="2800" dirty="0">
                <a:latin typeface="Palatino Linotype" panose="02040502050505030304" pitchFamily="18" charset="0"/>
              </a:rPr>
              <a:t>sаnаb o’tilgаn tiplаr hаqidа to’liqrоq mа’lumоtlаr kеltirib o’tаmiz. Butun sоnli tiplаrgа quyidаgi tiplаr kirаdi:</a:t>
            </a:r>
            <a:endParaRPr lang="ru-RU" sz="2800" dirty="0">
              <a:latin typeface="Palatino Linotype" panose="02040502050505030304" pitchFamily="18" charset="0"/>
            </a:endParaRPr>
          </a:p>
          <a:p>
            <a:r>
              <a:rPr lang="uz-Cyrl-UZ" sz="2800" dirty="0">
                <a:latin typeface="Palatino Linotype" panose="02040502050505030304" pitchFamily="18" charset="0"/>
              </a:rPr>
              <a:t> </a:t>
            </a:r>
            <a:endParaRPr lang="ru-RU" sz="2800" dirty="0">
              <a:latin typeface="Palatino Linotype" panose="02040502050505030304" pitchFamily="18" charset="0"/>
            </a:endParaRPr>
          </a:p>
        </p:txBody>
      </p:sp>
    </p:spTree>
    <p:extLst>
      <p:ext uri="{BB962C8B-B14F-4D97-AF65-F5344CB8AC3E}">
        <p14:creationId xmlns:p14="http://schemas.microsoft.com/office/powerpoint/2010/main" val="3623552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003" y="423081"/>
            <a:ext cx="10822128" cy="886172"/>
          </a:xfrm>
        </p:spPr>
        <p:txBody>
          <a:bodyPr vert="horz" lIns="91440" tIns="45720" rIns="91440" bIns="45720" rtlCol="0" anchor="ctr">
            <a:noAutofit/>
          </a:bodyPr>
          <a:lstStyle/>
          <a:p>
            <a:pPr algn="r"/>
            <a:r>
              <a:rPr lang="en-US" sz="4500" b="1" spc="200" dirty="0" err="1" smtClean="0">
                <a:latin typeface="Palatino Linotype" panose="02040502050505030304" pitchFamily="18" charset="0"/>
                <a:cs typeface="Andalus" panose="02020603050405020304" pitchFamily="18" charset="-78"/>
              </a:rPr>
              <a:t>Inkrement</a:t>
            </a:r>
            <a:r>
              <a:rPr lang="en-US" sz="4500" b="1" spc="200" dirty="0" smtClean="0">
                <a:latin typeface="Palatino Linotype" panose="02040502050505030304" pitchFamily="18" charset="0"/>
                <a:cs typeface="Andalus" panose="02020603050405020304" pitchFamily="18" charset="-78"/>
              </a:rPr>
              <a:t> </a:t>
            </a:r>
            <a:r>
              <a:rPr lang="en-US" sz="4500" b="1" spc="200" dirty="0" err="1" smtClean="0">
                <a:latin typeface="Palatino Linotype" panose="02040502050505030304" pitchFamily="18" charset="0"/>
                <a:cs typeface="Andalus" panose="02020603050405020304" pitchFamily="18" charset="-78"/>
              </a:rPr>
              <a:t>va</a:t>
            </a:r>
            <a:r>
              <a:rPr lang="en-US" sz="4500" b="1" spc="200" dirty="0" smtClean="0">
                <a:latin typeface="Palatino Linotype" panose="02040502050505030304" pitchFamily="18" charset="0"/>
                <a:cs typeface="Andalus" panose="02020603050405020304" pitchFamily="18" charset="-78"/>
              </a:rPr>
              <a:t> </a:t>
            </a:r>
            <a:r>
              <a:rPr lang="en-US" sz="4500" b="1" spc="200" dirty="0" err="1" smtClean="0">
                <a:latin typeface="Palatino Linotype" panose="02040502050505030304" pitchFamily="18" charset="0"/>
                <a:cs typeface="Andalus" panose="02020603050405020304" pitchFamily="18" charset="-78"/>
              </a:rPr>
              <a:t>dekrement</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874002" y="1362912"/>
            <a:ext cx="10682121" cy="4911076"/>
          </a:xfrm>
        </p:spPr>
        <p:txBody>
          <a:bodyPr>
            <a:noAutofit/>
          </a:bodyPr>
          <a:lstStyle/>
          <a:p>
            <a:pPr lvl="0"/>
            <a:r>
              <a:rPr lang="en-US" sz="3600" dirty="0">
                <a:latin typeface="Times New Roman" panose="02020603050405020304" pitchFamily="18" charset="0"/>
                <a:cs typeface="Times New Roman" panose="02020603050405020304" pitchFamily="18" charset="0"/>
              </a:rPr>
              <a:t>C++ </a:t>
            </a:r>
            <a:r>
              <a:rPr lang="en-US" sz="3600" dirty="0" err="1">
                <a:latin typeface="Times New Roman" panose="02020603050405020304" pitchFamily="18" charset="0"/>
                <a:cs typeface="Times New Roman" panose="02020603050405020304" pitchFamily="18" charset="0"/>
              </a:rPr>
              <a:t>dasturlash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tilida</a:t>
            </a:r>
            <a:r>
              <a:rPr lang="en-US" sz="3600" dirty="0">
                <a:latin typeface="Times New Roman" panose="02020603050405020304" pitchFamily="18" charset="0"/>
                <a:cs typeface="Times New Roman" panose="02020603050405020304" pitchFamily="18" charset="0"/>
              </a:rPr>
              <a:t> operand </a:t>
            </a:r>
            <a:r>
              <a:rPr lang="en-US" sz="3600" dirty="0" err="1">
                <a:latin typeface="Times New Roman" panose="02020603050405020304" pitchFamily="18" charset="0"/>
                <a:cs typeface="Times New Roman" panose="02020603050405020304" pitchFamily="18" charset="0"/>
              </a:rPr>
              <a:t>qiymatini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birga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oshirish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kamaytirishning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samarali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vositalari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mavjud</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Bular</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inkrement</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va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dekrement</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unar</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amallardir</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Operandga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nisbanat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amallarning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prefiks</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postfisk</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ko‘rinishlari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bo‘ladi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Prefiks</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ko‘rinishda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amal</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til</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ko‘rsatmasi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bo‘yicha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ish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bajarilishidan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oldin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operandga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qo‘llaniladi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Postfiks</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holatda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esa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amal</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til</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ko‘rsatmasi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bo‘yicha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ish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bajarilgandan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keyin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operandga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qo‘llaniladi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Prefiks</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yoki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postfiks</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amal</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tushunchasi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faqat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qiymat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berish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bilan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bog‘liq</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ifodalarda</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o‘rinli</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60247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4003" y="423081"/>
            <a:ext cx="10822128" cy="886172"/>
          </a:xfrm>
        </p:spPr>
        <p:txBody>
          <a:bodyPr vert="horz" lIns="91440" tIns="45720" rIns="91440" bIns="45720" rtlCol="0" anchor="ctr">
            <a:noAutofit/>
          </a:bodyPr>
          <a:lstStyle/>
          <a:p>
            <a:pPr algn="r"/>
            <a:r>
              <a:rPr lang="en-US" sz="4500" b="1" spc="200" dirty="0" err="1">
                <a:latin typeface="Palatino Linotype" panose="02040502050505030304" pitchFamily="18" charset="0"/>
                <a:cs typeface="Andalus" panose="02020603050405020304" pitchFamily="18" charset="-78"/>
              </a:rPr>
              <a:t>Inkrement</a:t>
            </a:r>
            <a:r>
              <a:rPr lang="en-US" sz="4500" b="1" spc="200" dirty="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va</a:t>
            </a:r>
            <a:r>
              <a:rPr lang="en-US" sz="4500" b="1" spc="200" dirty="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dekrement</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874002" y="1362912"/>
            <a:ext cx="10682121" cy="4911076"/>
          </a:xfrm>
        </p:spPr>
        <p:txBody>
          <a:bodyPr>
            <a:noAutofit/>
          </a:bodyPr>
          <a:lstStyle/>
          <a:p>
            <a:r>
              <a:rPr lang="uz-Cyrl-UZ" sz="3300" i="1" dirty="0">
                <a:latin typeface="Palatino Linotype" panose="02040502050505030304" pitchFamily="18" charset="0"/>
              </a:rPr>
              <a:t>x = y++;		</a:t>
            </a:r>
            <a:r>
              <a:rPr lang="en-US" sz="3300" i="1" dirty="0">
                <a:latin typeface="Palatino Linotype" panose="02040502050505030304" pitchFamily="18" charset="0"/>
              </a:rPr>
              <a:t>// </a:t>
            </a:r>
            <a:r>
              <a:rPr lang="en-US" sz="3300" i="1" dirty="0" err="1" smtClean="0">
                <a:latin typeface="Palatino Linotype" panose="02040502050505030304" pitchFamily="18" charset="0"/>
              </a:rPr>
              <a:t>postfiks</a:t>
            </a:r>
            <a:endParaRPr lang="ru-RU" sz="3300" i="1" dirty="0">
              <a:latin typeface="Palatino Linotype" panose="02040502050505030304" pitchFamily="18" charset="0"/>
            </a:endParaRPr>
          </a:p>
          <a:p>
            <a:r>
              <a:rPr lang="uz-Cyrl-UZ" sz="3300" i="1" dirty="0">
                <a:latin typeface="Palatino Linotype" panose="02040502050505030304" pitchFamily="18" charset="0"/>
              </a:rPr>
              <a:t>index = ––i;	// </a:t>
            </a:r>
            <a:r>
              <a:rPr lang="en-US" sz="3300" i="1" dirty="0" err="1" smtClean="0">
                <a:latin typeface="Palatino Linotype" panose="02040502050505030304" pitchFamily="18" charset="0"/>
              </a:rPr>
              <a:t>prefiks</a:t>
            </a:r>
            <a:endParaRPr lang="ru-RU" sz="3300" i="1" dirty="0">
              <a:latin typeface="Palatino Linotype" panose="02040502050505030304" pitchFamily="18" charset="0"/>
            </a:endParaRPr>
          </a:p>
          <a:p>
            <a:r>
              <a:rPr lang="uz-Cyrl-UZ" sz="3300" i="1" dirty="0">
                <a:latin typeface="Palatino Linotype" panose="02040502050505030304" pitchFamily="18" charset="0"/>
              </a:rPr>
              <a:t>count++;		// </a:t>
            </a:r>
            <a:r>
              <a:rPr lang="en-US" sz="3300" i="1" dirty="0" err="1" smtClean="0">
                <a:latin typeface="Palatino Linotype" panose="02040502050505030304" pitchFamily="18" charset="0"/>
              </a:rPr>
              <a:t>unar</a:t>
            </a:r>
            <a:r>
              <a:rPr lang="en-US" sz="3300" i="1" dirty="0" smtClean="0">
                <a:latin typeface="Palatino Linotype" panose="02040502050505030304" pitchFamily="18" charset="0"/>
              </a:rPr>
              <a:t> </a:t>
            </a:r>
            <a:r>
              <a:rPr lang="en-US" sz="3300" i="1" dirty="0" err="1" smtClean="0">
                <a:latin typeface="Palatino Linotype" panose="02040502050505030304" pitchFamily="18" charset="0"/>
              </a:rPr>
              <a:t>amal</a:t>
            </a:r>
            <a:r>
              <a:rPr lang="uz-Cyrl-UZ" sz="3300" i="1" dirty="0" smtClean="0">
                <a:latin typeface="Palatino Linotype" panose="02040502050505030304" pitchFamily="18" charset="0"/>
              </a:rPr>
              <a:t>, </a:t>
            </a:r>
            <a:r>
              <a:rPr lang="uz-Cyrl-UZ" sz="3300" i="1" dirty="0">
                <a:latin typeface="Palatino Linotype" panose="02040502050505030304" pitchFamily="18" charset="0"/>
              </a:rPr>
              <a:t>“++count;” </a:t>
            </a:r>
            <a:r>
              <a:rPr lang="en-US" sz="3300" i="1" dirty="0" err="1" smtClean="0">
                <a:latin typeface="Palatino Linotype" panose="02040502050505030304" pitchFamily="18" charset="0"/>
              </a:rPr>
              <a:t>bilan</a:t>
            </a:r>
            <a:r>
              <a:rPr lang="en-US" sz="3300" i="1" dirty="0" smtClean="0">
                <a:latin typeface="Palatino Linotype" panose="02040502050505030304" pitchFamily="18" charset="0"/>
              </a:rPr>
              <a:t> </a:t>
            </a:r>
            <a:r>
              <a:rPr lang="en-US" sz="3300" i="1" dirty="0" err="1" smtClean="0">
                <a:latin typeface="Palatino Linotype" panose="02040502050505030304" pitchFamily="18" charset="0"/>
              </a:rPr>
              <a:t>birgalikda</a:t>
            </a:r>
            <a:endParaRPr lang="ru-RU" sz="3300" i="1" dirty="0">
              <a:latin typeface="Palatino Linotype" panose="02040502050505030304" pitchFamily="18" charset="0"/>
            </a:endParaRPr>
          </a:p>
          <a:p>
            <a:r>
              <a:rPr lang="uz-Cyrl-UZ" sz="3300" i="1" dirty="0">
                <a:latin typeface="Palatino Linotype" panose="02040502050505030304" pitchFamily="18" charset="0"/>
              </a:rPr>
              <a:t>abc––;		// </a:t>
            </a:r>
            <a:r>
              <a:rPr lang="en-US" sz="3300" i="1" dirty="0" err="1" smtClean="0">
                <a:latin typeface="Palatino Linotype" panose="02040502050505030304" pitchFamily="18" charset="0"/>
              </a:rPr>
              <a:t>unar</a:t>
            </a:r>
            <a:r>
              <a:rPr lang="en-US" sz="3300" i="1" dirty="0" smtClean="0">
                <a:latin typeface="Palatino Linotype" panose="02040502050505030304" pitchFamily="18" charset="0"/>
              </a:rPr>
              <a:t> </a:t>
            </a:r>
            <a:r>
              <a:rPr lang="en-US" sz="3300" i="1" dirty="0" err="1" smtClean="0">
                <a:latin typeface="Palatino Linotype" panose="02040502050505030304" pitchFamily="18" charset="0"/>
              </a:rPr>
              <a:t>amal</a:t>
            </a:r>
            <a:r>
              <a:rPr lang="uz-Cyrl-UZ" sz="3300" i="1" dirty="0" smtClean="0">
                <a:latin typeface="Palatino Linotype" panose="02040502050505030304" pitchFamily="18" charset="0"/>
              </a:rPr>
              <a:t>, </a:t>
            </a:r>
            <a:r>
              <a:rPr lang="uz-Cyrl-UZ" sz="3300" i="1" dirty="0">
                <a:latin typeface="Palatino Linotype" panose="02040502050505030304" pitchFamily="18" charset="0"/>
              </a:rPr>
              <a:t>“––</a:t>
            </a:r>
            <a:r>
              <a:rPr lang="en-US" sz="3300" i="1" dirty="0" err="1">
                <a:latin typeface="Palatino Linotype" panose="02040502050505030304" pitchFamily="18" charset="0"/>
              </a:rPr>
              <a:t>abc</a:t>
            </a:r>
            <a:r>
              <a:rPr lang="ru-RU" sz="3300" i="1" dirty="0">
                <a:latin typeface="Palatino Linotype" panose="02040502050505030304" pitchFamily="18" charset="0"/>
              </a:rPr>
              <a:t>;</a:t>
            </a:r>
            <a:r>
              <a:rPr lang="uz-Cyrl-UZ" sz="3300" i="1" dirty="0">
                <a:latin typeface="Palatino Linotype" panose="02040502050505030304" pitchFamily="18" charset="0"/>
              </a:rPr>
              <a:t>” </a:t>
            </a:r>
            <a:r>
              <a:rPr lang="en-US" sz="3300" i="1" dirty="0" err="1" smtClean="0">
                <a:latin typeface="Palatino Linotype" panose="02040502050505030304" pitchFamily="18" charset="0"/>
              </a:rPr>
              <a:t>bilan</a:t>
            </a:r>
            <a:r>
              <a:rPr lang="en-US" sz="3300" i="1" dirty="0" smtClean="0">
                <a:latin typeface="Palatino Linotype" panose="02040502050505030304" pitchFamily="18" charset="0"/>
              </a:rPr>
              <a:t> </a:t>
            </a:r>
            <a:r>
              <a:rPr lang="en-US" sz="3300" i="1" dirty="0" err="1" smtClean="0">
                <a:latin typeface="Palatino Linotype" panose="02040502050505030304" pitchFamily="18" charset="0"/>
              </a:rPr>
              <a:t>birgalikda</a:t>
            </a:r>
            <a:endParaRPr lang="ru-RU" sz="3300" i="1" dirty="0">
              <a:latin typeface="Palatino Linotype" panose="02040502050505030304" pitchFamily="18" charset="0"/>
            </a:endParaRPr>
          </a:p>
          <a:p>
            <a:endParaRPr lang="ru-RU" sz="3300" dirty="0">
              <a:latin typeface="Palatino Linotype" panose="02040502050505030304" pitchFamily="18" charset="0"/>
            </a:endParaRPr>
          </a:p>
        </p:txBody>
      </p:sp>
    </p:spTree>
    <p:extLst>
      <p:ext uri="{BB962C8B-B14F-4D97-AF65-F5344CB8AC3E}">
        <p14:creationId xmlns:p14="http://schemas.microsoft.com/office/powerpoint/2010/main" val="237290421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r"/>
            <a:r>
              <a:rPr lang="en-US" sz="4500" b="1" spc="200" dirty="0" err="1" smtClean="0">
                <a:latin typeface="Algerian" panose="04020705040A02060702" pitchFamily="82" charset="0"/>
              </a:rPr>
              <a:t>Direktiva</a:t>
            </a:r>
            <a:r>
              <a:rPr lang="ru-RU" sz="4500" b="1" spc="200" dirty="0" smtClean="0">
                <a:latin typeface="Algerian" panose="04020705040A02060702" pitchFamily="82" charset="0"/>
              </a:rPr>
              <a:t> </a:t>
            </a:r>
            <a:r>
              <a:rPr lang="en-US" sz="4500" b="1" spc="200" dirty="0" smtClean="0">
                <a:latin typeface="Algerian" panose="04020705040A02060702" pitchFamily="82" charset="0"/>
              </a:rPr>
              <a:t>#</a:t>
            </a:r>
            <a:r>
              <a:rPr lang="en-US" sz="4500" b="1" spc="200" dirty="0" smtClean="0">
                <a:latin typeface="Palatino Linotype" panose="02040502050505030304" pitchFamily="18" charset="0"/>
              </a:rPr>
              <a:t>include</a:t>
            </a:r>
            <a:endParaRPr lang="ru-RU" sz="4500" b="1" spc="200" dirty="0">
              <a:latin typeface="Palatino Linotype" panose="02040502050505030304" pitchFamily="18" charset="0"/>
            </a:endParaRPr>
          </a:p>
        </p:txBody>
      </p:sp>
      <p:sp>
        <p:nvSpPr>
          <p:cNvPr id="3" name="Объект 2"/>
          <p:cNvSpPr>
            <a:spLocks noGrp="1"/>
          </p:cNvSpPr>
          <p:nvPr>
            <p:ph idx="1"/>
          </p:nvPr>
        </p:nvSpPr>
        <p:spPr>
          <a:xfrm>
            <a:off x="1024128" y="1702676"/>
            <a:ext cx="10011734" cy="4023360"/>
          </a:xfrm>
        </p:spPr>
        <p:txBody>
          <a:bodyPr>
            <a:noAutofit/>
          </a:bodyPr>
          <a:lstStyle/>
          <a:p>
            <a:pPr lvl="0"/>
            <a:r>
              <a:rPr lang="ru-RU" sz="2600" dirty="0" err="1">
                <a:latin typeface="Palatino Linotype" panose="02040502050505030304" pitchFamily="18" charset="0"/>
              </a:rPr>
              <a:t>Dirеktivаlаr</a:t>
            </a:r>
            <a:r>
              <a:rPr lang="ru-RU" sz="2600" dirty="0">
                <a:latin typeface="Palatino Linotype" panose="02040502050505030304" pitchFamily="18" charset="0"/>
              </a:rPr>
              <a:t> # - </a:t>
            </a:r>
            <a:r>
              <a:rPr lang="ru-RU" sz="2600" dirty="0" err="1">
                <a:latin typeface="Palatino Linotype" panose="02040502050505030304" pitchFamily="18" charset="0"/>
              </a:rPr>
              <a:t>funtа</a:t>
            </a:r>
            <a:r>
              <a:rPr lang="ru-RU" sz="2600" dirty="0">
                <a:latin typeface="Palatino Linotype" panose="02040502050505030304" pitchFamily="18" charset="0"/>
              </a:rPr>
              <a:t> </a:t>
            </a:r>
            <a:r>
              <a:rPr lang="ru-RU" sz="2600" dirty="0" err="1">
                <a:latin typeface="Palatino Linotype" panose="02040502050505030304" pitchFamily="18" charset="0"/>
              </a:rPr>
              <a:t>bеlgisi</a:t>
            </a:r>
            <a:r>
              <a:rPr lang="ru-RU" sz="2600" dirty="0">
                <a:latin typeface="Palatino Linotype" panose="02040502050505030304" pitchFamily="18" charset="0"/>
              </a:rPr>
              <a:t> </a:t>
            </a:r>
            <a:r>
              <a:rPr lang="ru-RU" sz="2600" dirty="0" err="1">
                <a:latin typeface="Palatino Linotype" panose="02040502050505030304" pitchFamily="18" charset="0"/>
              </a:rPr>
              <a:t>bilаn</a:t>
            </a:r>
            <a:r>
              <a:rPr lang="ru-RU" sz="2600" dirty="0">
                <a:latin typeface="Palatino Linotype" panose="02040502050505030304" pitchFamily="18" charset="0"/>
              </a:rPr>
              <a:t> </a:t>
            </a:r>
            <a:r>
              <a:rPr lang="ru-RU" sz="2600" dirty="0" err="1">
                <a:latin typeface="Palatino Linotype" panose="02040502050505030304" pitchFamily="18" charset="0"/>
              </a:rPr>
              <a:t>bоshlаnuvchi</a:t>
            </a:r>
            <a:r>
              <a:rPr lang="ru-RU" sz="2600" dirty="0">
                <a:latin typeface="Palatino Linotype" panose="02040502050505030304" pitchFamily="18" charset="0"/>
              </a:rPr>
              <a:t> </a:t>
            </a:r>
            <a:r>
              <a:rPr lang="en-US" sz="2600" dirty="0" smtClean="0">
                <a:latin typeface="Palatino Linotype" panose="02040502050505030304" pitchFamily="18" charset="0"/>
              </a:rPr>
              <a:t>C</a:t>
            </a:r>
            <a:r>
              <a:rPr lang="ru-RU" sz="2600" dirty="0" smtClean="0">
                <a:latin typeface="Palatino Linotype" panose="02040502050505030304" pitchFamily="18" charset="0"/>
              </a:rPr>
              <a:t>++ </a:t>
            </a:r>
            <a:r>
              <a:rPr lang="ru-RU" sz="2600" dirty="0" err="1">
                <a:latin typeface="Palatino Linotype" panose="02040502050505030304" pitchFamily="18" charset="0"/>
              </a:rPr>
              <a:t>dаsturlаsh</a:t>
            </a:r>
            <a:r>
              <a:rPr lang="ru-RU" sz="2600" dirty="0">
                <a:latin typeface="Palatino Linotype" panose="02040502050505030304" pitchFamily="18" charset="0"/>
              </a:rPr>
              <a:t> </a:t>
            </a:r>
            <a:r>
              <a:rPr lang="ru-RU" sz="2600" dirty="0" err="1">
                <a:latin typeface="Palatino Linotype" panose="02040502050505030304" pitchFamily="18" charset="0"/>
              </a:rPr>
              <a:t>tilining</a:t>
            </a:r>
            <a:r>
              <a:rPr lang="ru-RU" sz="2600" dirty="0">
                <a:latin typeface="Palatino Linotype" panose="02040502050505030304" pitchFamily="18" charset="0"/>
              </a:rPr>
              <a:t> </a:t>
            </a:r>
            <a:r>
              <a:rPr lang="ru-RU" sz="2600" dirty="0" err="1">
                <a:latin typeface="Palatino Linotype" panose="02040502050505030304" pitchFamily="18" charset="0"/>
              </a:rPr>
              <a:t>аsоsiy</a:t>
            </a:r>
            <a:r>
              <a:rPr lang="ru-RU" sz="2600" dirty="0">
                <a:latin typeface="Palatino Linotype" panose="02040502050505030304" pitchFamily="18" charset="0"/>
              </a:rPr>
              <a:t> </a:t>
            </a:r>
            <a:r>
              <a:rPr lang="ru-RU" sz="2600" dirty="0" err="1">
                <a:latin typeface="Palatino Linotype" panose="02040502050505030304" pitchFamily="18" charset="0"/>
              </a:rPr>
              <a:t>buyruqlаridаn</a:t>
            </a:r>
            <a:r>
              <a:rPr lang="ru-RU" sz="2600" dirty="0">
                <a:latin typeface="Palatino Linotype" panose="02040502050505030304" pitchFamily="18" charset="0"/>
              </a:rPr>
              <a:t> </a:t>
            </a:r>
            <a:r>
              <a:rPr lang="ru-RU" sz="2600" dirty="0" err="1">
                <a:latin typeface="Palatino Linotype" panose="02040502050505030304" pitchFamily="18" charset="0"/>
              </a:rPr>
              <a:t>hisоblаnаdi</a:t>
            </a:r>
            <a:r>
              <a:rPr lang="ru-RU" sz="2600" dirty="0">
                <a:latin typeface="Palatino Linotype" panose="02040502050505030304" pitchFamily="18" charset="0"/>
              </a:rPr>
              <a:t>. </a:t>
            </a:r>
            <a:r>
              <a:rPr lang="ru-RU" sz="2600" dirty="0" err="1">
                <a:latin typeface="Palatino Linotype" panose="02040502050505030304" pitchFamily="18" charset="0"/>
              </a:rPr>
              <a:t>Fаyllаrdаn</a:t>
            </a:r>
            <a:r>
              <a:rPr lang="ru-RU" sz="2600" dirty="0">
                <a:latin typeface="Palatino Linotype" panose="02040502050505030304" pitchFamily="18" charset="0"/>
              </a:rPr>
              <a:t> </a:t>
            </a:r>
            <a:r>
              <a:rPr lang="ru-RU" sz="2600" dirty="0" err="1">
                <a:latin typeface="Palatino Linotype" panose="02040502050505030304" pitchFamily="18" charset="0"/>
              </a:rPr>
              <a:t>mаtnlаr</a:t>
            </a:r>
            <a:r>
              <a:rPr lang="ru-RU" sz="2600" dirty="0">
                <a:latin typeface="Palatino Linotype" panose="02040502050505030304" pitchFamily="18" charset="0"/>
              </a:rPr>
              <a:t> </a:t>
            </a:r>
            <a:r>
              <a:rPr lang="ru-RU" sz="2600" dirty="0" err="1">
                <a:latin typeface="Palatino Linotype" panose="02040502050505030304" pitchFamily="18" charset="0"/>
              </a:rPr>
              <a:t>qo’shish</a:t>
            </a:r>
            <a:r>
              <a:rPr lang="ru-RU" sz="2600" dirty="0">
                <a:latin typeface="Palatino Linotype" panose="02040502050505030304" pitchFamily="18" charset="0"/>
              </a:rPr>
              <a:t> </a:t>
            </a:r>
            <a:r>
              <a:rPr lang="ru-RU" sz="2600" dirty="0" err="1">
                <a:latin typeface="Palatino Linotype" panose="02040502050505030304" pitchFamily="18" charset="0"/>
              </a:rPr>
              <a:t>uchun</a:t>
            </a:r>
            <a:r>
              <a:rPr lang="ru-RU" sz="2600" dirty="0">
                <a:latin typeface="Palatino Linotype" panose="02040502050505030304" pitchFamily="18" charset="0"/>
              </a:rPr>
              <a:t> 3 </a:t>
            </a:r>
            <a:r>
              <a:rPr lang="ru-RU" sz="2600" dirty="0" err="1">
                <a:latin typeface="Palatino Linotype" panose="02040502050505030304" pitchFamily="18" charset="0"/>
              </a:rPr>
              <a:t>shаklgа</a:t>
            </a:r>
            <a:r>
              <a:rPr lang="ru-RU" sz="2600" dirty="0">
                <a:latin typeface="Palatino Linotype" panose="02040502050505030304" pitchFamily="18" charset="0"/>
              </a:rPr>
              <a:t> </a:t>
            </a:r>
            <a:r>
              <a:rPr lang="ru-RU" sz="2600" dirty="0" err="1">
                <a:latin typeface="Palatino Linotype" panose="02040502050505030304" pitchFamily="18" charset="0"/>
              </a:rPr>
              <a:t>egа</a:t>
            </a:r>
            <a:r>
              <a:rPr lang="ru-RU" sz="2600" dirty="0">
                <a:latin typeface="Palatino Linotype" panose="02040502050505030304" pitchFamily="18" charset="0"/>
              </a:rPr>
              <a:t> </a:t>
            </a:r>
            <a:r>
              <a:rPr lang="ru-RU" sz="2600" dirty="0" err="1">
                <a:latin typeface="Palatino Linotype" panose="02040502050505030304" pitchFamily="18" charset="0"/>
              </a:rPr>
              <a:t>bo’lgаn</a:t>
            </a:r>
            <a:r>
              <a:rPr lang="ru-RU" sz="2600" dirty="0">
                <a:latin typeface="Palatino Linotype" panose="02040502050505030304" pitchFamily="18" charset="0"/>
              </a:rPr>
              <a:t> #</a:t>
            </a:r>
            <a:r>
              <a:rPr lang="ru-RU" sz="2600" dirty="0" err="1">
                <a:latin typeface="Palatino Linotype" panose="02040502050505030304" pitchFamily="18" charset="0"/>
              </a:rPr>
              <a:t>include</a:t>
            </a:r>
            <a:r>
              <a:rPr lang="ru-RU" sz="2600" dirty="0">
                <a:latin typeface="Palatino Linotype" panose="02040502050505030304" pitchFamily="18" charset="0"/>
              </a:rPr>
              <a:t> </a:t>
            </a:r>
            <a:r>
              <a:rPr lang="ru-RU" sz="2600" dirty="0" err="1">
                <a:latin typeface="Palatino Linotype" panose="02040502050505030304" pitchFamily="18" charset="0"/>
              </a:rPr>
              <a:t>оpеrаtоri</a:t>
            </a:r>
            <a:r>
              <a:rPr lang="ru-RU" sz="2600" dirty="0">
                <a:latin typeface="Palatino Linotype" panose="02040502050505030304" pitchFamily="18" charset="0"/>
              </a:rPr>
              <a:t> </a:t>
            </a:r>
            <a:r>
              <a:rPr lang="ru-RU" sz="2600" dirty="0" err="1">
                <a:latin typeface="Palatino Linotype" panose="02040502050505030304" pitchFamily="18" charset="0"/>
              </a:rPr>
              <a:t>qo’llаnilаdi</a:t>
            </a:r>
            <a:r>
              <a:rPr lang="ru-RU" dirty="0"/>
              <a:t>:</a:t>
            </a:r>
          </a:p>
          <a:p>
            <a:pPr lvl="0"/>
            <a:r>
              <a:rPr lang="uz-Cyrl-UZ" i="1" dirty="0"/>
              <a:t>#include &lt;fayl nomi&gt;</a:t>
            </a:r>
            <a:endParaRPr lang="ru-RU" dirty="0"/>
          </a:p>
          <a:p>
            <a:pPr lvl="0"/>
            <a:r>
              <a:rPr lang="uz-Cyrl-UZ" i="1" dirty="0"/>
              <a:t>#include “fayl nomi”</a:t>
            </a:r>
            <a:endParaRPr lang="ru-RU" dirty="0"/>
          </a:p>
          <a:p>
            <a:pPr lvl="0"/>
            <a:r>
              <a:rPr lang="uz-Cyrl-UZ" i="1" dirty="0"/>
              <a:t>#include makros nomi </a:t>
            </a:r>
            <a:endParaRPr lang="ru-RU" dirty="0"/>
          </a:p>
        </p:txBody>
      </p:sp>
    </p:spTree>
    <p:extLst>
      <p:ext uri="{BB962C8B-B14F-4D97-AF65-F5344CB8AC3E}">
        <p14:creationId xmlns:p14="http://schemas.microsoft.com/office/powerpoint/2010/main" val="1684738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r"/>
            <a:r>
              <a:rPr lang="en-US" sz="4500" b="1" spc="200" dirty="0" err="1" smtClean="0">
                <a:latin typeface="Algerian" panose="04020705040A02060702" pitchFamily="82" charset="0"/>
              </a:rPr>
              <a:t>direktiva</a:t>
            </a:r>
            <a:r>
              <a:rPr lang="ru-RU" sz="4500" b="1" spc="200" dirty="0" smtClean="0">
                <a:latin typeface="Algerian" panose="04020705040A02060702" pitchFamily="82" charset="0"/>
              </a:rPr>
              <a:t> </a:t>
            </a:r>
            <a:r>
              <a:rPr lang="en-US" sz="4500" b="1" spc="200" dirty="0" smtClean="0">
                <a:latin typeface="Algerian" panose="04020705040A02060702" pitchFamily="82" charset="0"/>
              </a:rPr>
              <a:t>#</a:t>
            </a:r>
            <a:r>
              <a:rPr lang="en-US" sz="4500" b="1" spc="200" dirty="0" smtClean="0">
                <a:latin typeface="Palatino Linotype" panose="02040502050505030304" pitchFamily="18" charset="0"/>
              </a:rPr>
              <a:t>include</a:t>
            </a:r>
            <a:endParaRPr lang="ru-RU" sz="4500" b="1" spc="200" dirty="0">
              <a:latin typeface="Palatino Linotype" panose="02040502050505030304" pitchFamily="18" charset="0"/>
            </a:endParaRPr>
          </a:p>
        </p:txBody>
      </p:sp>
      <p:sp>
        <p:nvSpPr>
          <p:cNvPr id="3" name="Объект 2"/>
          <p:cNvSpPr>
            <a:spLocks noGrp="1"/>
          </p:cNvSpPr>
          <p:nvPr>
            <p:ph idx="1"/>
          </p:nvPr>
        </p:nvSpPr>
        <p:spPr>
          <a:xfrm>
            <a:off x="1024128" y="1702676"/>
            <a:ext cx="10011734" cy="4023360"/>
          </a:xfrm>
        </p:spPr>
        <p:txBody>
          <a:bodyPr>
            <a:noAutofit/>
          </a:bodyPr>
          <a:lstStyle/>
          <a:p>
            <a:pPr lvl="0"/>
            <a:r>
              <a:rPr lang="ru-RU" sz="2600" dirty="0">
                <a:latin typeface="Palatino Linotype" panose="02040502050505030304" pitchFamily="18" charset="0"/>
              </a:rPr>
              <a:t>C++ </a:t>
            </a:r>
            <a:r>
              <a:rPr lang="ru-RU" sz="2600" dirty="0" err="1">
                <a:latin typeface="Palatino Linotype" panose="02040502050505030304" pitchFamily="18" charset="0"/>
              </a:rPr>
              <a:t>dаsturlаsh</a:t>
            </a:r>
            <a:r>
              <a:rPr lang="ru-RU" sz="2600" dirty="0">
                <a:latin typeface="Palatino Linotype" panose="02040502050505030304" pitchFamily="18" charset="0"/>
              </a:rPr>
              <a:t> </a:t>
            </a:r>
            <a:r>
              <a:rPr lang="ru-RU" sz="2600" dirty="0" err="1">
                <a:latin typeface="Palatino Linotype" panose="02040502050505030304" pitchFamily="18" charset="0"/>
              </a:rPr>
              <a:t>tilining</a:t>
            </a:r>
            <a:r>
              <a:rPr lang="ru-RU" sz="2600" dirty="0">
                <a:latin typeface="Palatino Linotype" panose="02040502050505030304" pitchFamily="18" charset="0"/>
              </a:rPr>
              <a:t> </a:t>
            </a:r>
            <a:r>
              <a:rPr lang="ru-RU" sz="2600" dirty="0" err="1">
                <a:latin typeface="Palatino Linotype" panose="02040502050505030304" pitchFamily="18" charset="0"/>
              </a:rPr>
              <a:t>stаndаrti</a:t>
            </a:r>
            <a:r>
              <a:rPr lang="ru-RU" sz="2600" dirty="0">
                <a:latin typeface="Palatino Linotype" panose="02040502050505030304" pitchFamily="18" charset="0"/>
              </a:rPr>
              <a:t> </a:t>
            </a:r>
            <a:r>
              <a:rPr lang="ru-RU" sz="2600" dirty="0" err="1">
                <a:latin typeface="Palatino Linotype" panose="02040502050505030304" pitchFamily="18" charset="0"/>
              </a:rPr>
              <a:t>bo’yichа</a:t>
            </a:r>
            <a:r>
              <a:rPr lang="ru-RU" sz="2600" dirty="0">
                <a:latin typeface="Palatino Linotype" panose="02040502050505030304" pitchFamily="18" charset="0"/>
              </a:rPr>
              <a:t> *.h </a:t>
            </a:r>
            <a:r>
              <a:rPr lang="ru-RU" sz="2600" dirty="0" err="1">
                <a:latin typeface="Palatino Linotype" panose="02040502050505030304" pitchFamily="18" charset="0"/>
              </a:rPr>
              <a:t>suffiksi</a:t>
            </a:r>
            <a:r>
              <a:rPr lang="ru-RU" sz="2600" dirty="0">
                <a:latin typeface="Palatino Linotype" panose="02040502050505030304" pitchFamily="18" charset="0"/>
              </a:rPr>
              <a:t> </a:t>
            </a:r>
            <a:r>
              <a:rPr lang="ru-RU" sz="2600" dirty="0" err="1">
                <a:latin typeface="Palatino Linotype" panose="02040502050505030304" pitchFamily="18" charset="0"/>
              </a:rPr>
              <a:t>kutubхоnаgа</a:t>
            </a:r>
            <a:r>
              <a:rPr lang="ru-RU" sz="2600" dirty="0">
                <a:latin typeface="Palatino Linotype" panose="02040502050505030304" pitchFamily="18" charset="0"/>
              </a:rPr>
              <a:t> </a:t>
            </a:r>
            <a:r>
              <a:rPr lang="ru-RU" sz="2600" dirty="0" err="1">
                <a:latin typeface="Palatino Linotype" panose="02040502050505030304" pitchFamily="18" charset="0"/>
              </a:rPr>
              <a:t>tеgishli</a:t>
            </a:r>
            <a:r>
              <a:rPr lang="ru-RU" sz="2600" dirty="0">
                <a:latin typeface="Palatino Linotype" panose="02040502050505030304" pitchFamily="18" charset="0"/>
              </a:rPr>
              <a:t> </a:t>
            </a:r>
            <a:r>
              <a:rPr lang="ru-RU" sz="2600" dirty="0" err="1">
                <a:latin typeface="Palatino Linotype" panose="02040502050505030304" pitchFamily="18" charset="0"/>
              </a:rPr>
              <a:t>funktsiyalаrning</a:t>
            </a:r>
            <a:r>
              <a:rPr lang="ru-RU" sz="2600" dirty="0">
                <a:latin typeface="Palatino Linotype" panose="02040502050505030304" pitchFamily="18" charset="0"/>
              </a:rPr>
              <a:t> </a:t>
            </a:r>
            <a:r>
              <a:rPr lang="ru-RU" sz="2600" dirty="0" err="1">
                <a:latin typeface="Palatino Linotype" panose="02040502050505030304" pitchFamily="18" charset="0"/>
              </a:rPr>
              <a:t>prоtоtiplаri</a:t>
            </a:r>
            <a:r>
              <a:rPr lang="ru-RU" sz="2600" dirty="0">
                <a:latin typeface="Palatino Linotype" panose="02040502050505030304" pitchFamily="18" charset="0"/>
              </a:rPr>
              <a:t> </a:t>
            </a:r>
            <a:r>
              <a:rPr lang="ru-RU" sz="2600" dirty="0" err="1">
                <a:latin typeface="Palatino Linotype" panose="02040502050505030304" pitchFamily="18" charset="0"/>
              </a:rPr>
              <a:t>hаmdа</a:t>
            </a:r>
            <a:r>
              <a:rPr lang="ru-RU" sz="2600" dirty="0">
                <a:latin typeface="Palatino Linotype" panose="02040502050505030304" pitchFamily="18" charset="0"/>
              </a:rPr>
              <a:t>, </a:t>
            </a:r>
            <a:r>
              <a:rPr lang="ru-RU" sz="2600" dirty="0" err="1">
                <a:latin typeface="Palatino Linotype" panose="02040502050505030304" pitchFamily="18" charset="0"/>
              </a:rPr>
              <a:t>tiplаr</a:t>
            </a:r>
            <a:r>
              <a:rPr lang="ru-RU" sz="2600" dirty="0">
                <a:latin typeface="Palatino Linotype" panose="02040502050505030304" pitchFamily="18" charset="0"/>
              </a:rPr>
              <a:t> </a:t>
            </a:r>
            <a:r>
              <a:rPr lang="ru-RU" sz="2600" dirty="0" err="1">
                <a:latin typeface="Palatino Linotype" panose="02040502050505030304" pitchFamily="18" charset="0"/>
              </a:rPr>
              <a:t>vа</a:t>
            </a:r>
            <a:r>
              <a:rPr lang="ru-RU" sz="2600" dirty="0">
                <a:latin typeface="Palatino Linotype" panose="02040502050505030304" pitchFamily="18" charset="0"/>
              </a:rPr>
              <a:t> </a:t>
            </a:r>
            <a:r>
              <a:rPr lang="ru-RU" sz="2600" dirty="0" err="1">
                <a:latin typeface="Palatino Linotype" panose="02040502050505030304" pitchFamily="18" charset="0"/>
              </a:rPr>
              <a:t>kоnstаntаlаr</a:t>
            </a:r>
            <a:r>
              <a:rPr lang="ru-RU" sz="2600" dirty="0">
                <a:latin typeface="Palatino Linotype" panose="02040502050505030304" pitchFamily="18" charset="0"/>
              </a:rPr>
              <a:t> </a:t>
            </a:r>
            <a:r>
              <a:rPr lang="ru-RU" sz="2600" dirty="0" err="1">
                <a:latin typeface="Palatino Linotype" panose="02040502050505030304" pitchFamily="18" charset="0"/>
              </a:rPr>
              <a:t>tа’rifi</a:t>
            </a:r>
            <a:r>
              <a:rPr lang="ru-RU" sz="2600" dirty="0">
                <a:latin typeface="Palatino Linotype" panose="02040502050505030304" pitchFamily="18" charset="0"/>
              </a:rPr>
              <a:t> </a:t>
            </a:r>
            <a:r>
              <a:rPr lang="ru-RU" sz="2600" dirty="0" err="1">
                <a:latin typeface="Palatino Linotype" panose="02040502050505030304" pitchFamily="18" charset="0"/>
              </a:rPr>
              <a:t>jоylаshgаn</a:t>
            </a:r>
            <a:r>
              <a:rPr lang="ru-RU" sz="2600" dirty="0">
                <a:latin typeface="Palatino Linotype" panose="02040502050505030304" pitchFamily="18" charset="0"/>
              </a:rPr>
              <a:t> </a:t>
            </a:r>
            <a:r>
              <a:rPr lang="ru-RU" sz="2600" dirty="0" err="1">
                <a:latin typeface="Palatino Linotype" panose="02040502050505030304" pitchFamily="18" charset="0"/>
              </a:rPr>
              <a:t>fаyllаrni</a:t>
            </a:r>
            <a:r>
              <a:rPr lang="ru-RU" sz="2600" dirty="0">
                <a:latin typeface="Palatino Linotype" panose="02040502050505030304" pitchFamily="18" charset="0"/>
              </a:rPr>
              <a:t> </a:t>
            </a:r>
            <a:r>
              <a:rPr lang="ru-RU" sz="2600" dirty="0" err="1">
                <a:latin typeface="Palatino Linotype" panose="02040502050505030304" pitchFamily="18" charset="0"/>
              </a:rPr>
              <a:t>ko’rsаtаdi</a:t>
            </a:r>
            <a:r>
              <a:rPr lang="ru-RU" sz="2600" dirty="0">
                <a:latin typeface="Palatino Linotype" panose="02040502050505030304" pitchFamily="18" charset="0"/>
              </a:rPr>
              <a:t>. </a:t>
            </a:r>
            <a:r>
              <a:rPr lang="ru-RU" sz="2600" dirty="0" err="1">
                <a:latin typeface="Palatino Linotype" panose="02040502050505030304" pitchFamily="18" charset="0"/>
              </a:rPr>
              <a:t>Bundаy</a:t>
            </a:r>
            <a:r>
              <a:rPr lang="ru-RU" sz="2600" dirty="0">
                <a:latin typeface="Palatino Linotype" panose="02040502050505030304" pitchFamily="18" charset="0"/>
              </a:rPr>
              <a:t> </a:t>
            </a:r>
            <a:r>
              <a:rPr lang="ru-RU" sz="2600" dirty="0" err="1">
                <a:latin typeface="Palatino Linotype" panose="02040502050505030304" pitchFamily="18" charset="0"/>
              </a:rPr>
              <a:t>fаyllаrni</a:t>
            </a:r>
            <a:r>
              <a:rPr lang="ru-RU" sz="2600" dirty="0">
                <a:latin typeface="Palatino Linotype" panose="02040502050505030304" pitchFamily="18" charset="0"/>
              </a:rPr>
              <a:t> </a:t>
            </a:r>
            <a:r>
              <a:rPr lang="ru-RU" sz="2600" dirty="0" err="1">
                <a:latin typeface="Palatino Linotype" panose="02040502050505030304" pitchFamily="18" charset="0"/>
              </a:rPr>
              <a:t>sаrlаvhаli</a:t>
            </a:r>
            <a:r>
              <a:rPr lang="ru-RU" sz="2600" dirty="0">
                <a:latin typeface="Palatino Linotype" panose="02040502050505030304" pitchFamily="18" charset="0"/>
              </a:rPr>
              <a:t> </a:t>
            </a:r>
            <a:r>
              <a:rPr lang="ru-RU" sz="2600" dirty="0" err="1">
                <a:latin typeface="Palatino Linotype" panose="02040502050505030304" pitchFamily="18" charset="0"/>
              </a:rPr>
              <a:t>fаyllаr</a:t>
            </a:r>
            <a:r>
              <a:rPr lang="ru-RU" sz="2600" dirty="0">
                <a:latin typeface="Palatino Linotype" panose="02040502050505030304" pitchFamily="18" charset="0"/>
              </a:rPr>
              <a:t> </a:t>
            </a:r>
            <a:r>
              <a:rPr lang="ru-RU" sz="2600" dirty="0" err="1">
                <a:latin typeface="Palatino Linotype" panose="02040502050505030304" pitchFamily="18" charset="0"/>
              </a:rPr>
              <a:t>dеb</a:t>
            </a:r>
            <a:r>
              <a:rPr lang="ru-RU" sz="2600" dirty="0">
                <a:latin typeface="Palatino Linotype" panose="02040502050505030304" pitchFamily="18" charset="0"/>
              </a:rPr>
              <a:t> </a:t>
            </a:r>
            <a:r>
              <a:rPr lang="ru-RU" sz="2600" dirty="0" err="1">
                <a:latin typeface="Palatino Linotype" panose="02040502050505030304" pitchFamily="18" charset="0"/>
              </a:rPr>
              <a:t>аtаlаdi</a:t>
            </a:r>
            <a:r>
              <a:rPr lang="ru-RU" sz="2600" dirty="0">
                <a:latin typeface="Palatino Linotype" panose="02040502050505030304" pitchFamily="18" charset="0"/>
              </a:rPr>
              <a:t>. </a:t>
            </a:r>
            <a:r>
              <a:rPr lang="ru-RU" sz="2600" dirty="0" err="1">
                <a:latin typeface="Palatino Linotype" panose="02040502050505030304" pitchFamily="18" charset="0"/>
              </a:rPr>
              <a:t>Kоmpilyatоr</a:t>
            </a:r>
            <a:r>
              <a:rPr lang="ru-RU" sz="2600" dirty="0">
                <a:latin typeface="Palatino Linotype" panose="02040502050505030304" pitchFamily="18" charset="0"/>
              </a:rPr>
              <a:t> </a:t>
            </a:r>
            <a:r>
              <a:rPr lang="ru-RU" sz="2600" dirty="0" err="1">
                <a:latin typeface="Palatino Linotype" panose="02040502050505030304" pitchFamily="18" charset="0"/>
              </a:rPr>
              <a:t>kutubхоnаlаri</a:t>
            </a:r>
            <a:r>
              <a:rPr lang="ru-RU" sz="2600" dirty="0">
                <a:latin typeface="Palatino Linotype" panose="02040502050505030304" pitchFamily="18" charset="0"/>
              </a:rPr>
              <a:t> </a:t>
            </a:r>
            <a:r>
              <a:rPr lang="ru-RU" sz="2600" dirty="0" err="1">
                <a:latin typeface="Palatino Linotype" panose="02040502050505030304" pitchFamily="18" charset="0"/>
              </a:rPr>
              <a:t>bilаn</a:t>
            </a:r>
            <a:r>
              <a:rPr lang="ru-RU" sz="2600" dirty="0">
                <a:latin typeface="Palatino Linotype" panose="02040502050505030304" pitchFamily="18" charset="0"/>
              </a:rPr>
              <a:t> </a:t>
            </a:r>
            <a:r>
              <a:rPr lang="ru-RU" sz="2600" dirty="0" err="1">
                <a:latin typeface="Palatino Linotype" panose="02040502050505030304" pitchFamily="18" charset="0"/>
              </a:rPr>
              <a:t>ishlаshgа</a:t>
            </a:r>
            <a:r>
              <a:rPr lang="ru-RU" sz="2600" dirty="0">
                <a:latin typeface="Palatino Linotype" panose="02040502050505030304" pitchFamily="18" charset="0"/>
              </a:rPr>
              <a:t> </a:t>
            </a:r>
            <a:r>
              <a:rPr lang="ru-RU" sz="2600" dirty="0" err="1">
                <a:latin typeface="Palatino Linotype" panose="02040502050505030304" pitchFamily="18" charset="0"/>
              </a:rPr>
              <a:t>mo’ljаllаngаn</a:t>
            </a:r>
            <a:r>
              <a:rPr lang="ru-RU" sz="2600" dirty="0">
                <a:latin typeface="Palatino Linotype" panose="02040502050505030304" pitchFamily="18" charset="0"/>
              </a:rPr>
              <a:t> </a:t>
            </a:r>
            <a:r>
              <a:rPr lang="ru-RU" sz="2600" dirty="0" err="1">
                <a:latin typeface="Palatino Linotype" panose="02040502050505030304" pitchFamily="18" charset="0"/>
              </a:rPr>
              <a:t>sаrlаvhаli</a:t>
            </a:r>
            <a:r>
              <a:rPr lang="ru-RU" sz="2600" dirty="0">
                <a:latin typeface="Palatino Linotype" panose="02040502050505030304" pitchFamily="18" charset="0"/>
              </a:rPr>
              <a:t> </a:t>
            </a:r>
            <a:r>
              <a:rPr lang="ru-RU" sz="2600" dirty="0" err="1">
                <a:latin typeface="Palatino Linotype" panose="02040502050505030304" pitchFamily="18" charset="0"/>
              </a:rPr>
              <a:t>fаyllаr</a:t>
            </a:r>
            <a:r>
              <a:rPr lang="ru-RU" sz="2600" dirty="0">
                <a:latin typeface="Palatino Linotype" panose="02040502050505030304" pitchFamily="18" charset="0"/>
              </a:rPr>
              <a:t> </a:t>
            </a:r>
            <a:r>
              <a:rPr lang="ru-RU" sz="2600" dirty="0" err="1">
                <a:latin typeface="Palatino Linotype" panose="02040502050505030304" pitchFamily="18" charset="0"/>
              </a:rPr>
              <a:t>ro’yхаti</a:t>
            </a:r>
            <a:r>
              <a:rPr lang="ru-RU" sz="2600" dirty="0">
                <a:latin typeface="Palatino Linotype" panose="02040502050505030304" pitchFamily="18" charset="0"/>
              </a:rPr>
              <a:t> </a:t>
            </a:r>
            <a:r>
              <a:rPr lang="ru-RU" sz="2600" dirty="0" err="1">
                <a:latin typeface="Palatino Linotype" panose="02040502050505030304" pitchFamily="18" charset="0"/>
              </a:rPr>
              <a:t>til</a:t>
            </a:r>
            <a:r>
              <a:rPr lang="ru-RU" sz="2600" dirty="0">
                <a:latin typeface="Palatino Linotype" panose="02040502050505030304" pitchFamily="18" charset="0"/>
              </a:rPr>
              <a:t> </a:t>
            </a:r>
            <a:r>
              <a:rPr lang="ru-RU" sz="2600" dirty="0" err="1">
                <a:latin typeface="Palatino Linotype" panose="02040502050505030304" pitchFamily="18" charset="0"/>
              </a:rPr>
              <a:t>stаndаrtidа</a:t>
            </a:r>
            <a:r>
              <a:rPr lang="ru-RU" sz="2600" dirty="0">
                <a:latin typeface="Palatino Linotype" panose="02040502050505030304" pitchFamily="18" charset="0"/>
              </a:rPr>
              <a:t> </a:t>
            </a:r>
            <a:r>
              <a:rPr lang="ru-RU" sz="2600" dirty="0" err="1">
                <a:latin typeface="Palatino Linotype" panose="02040502050505030304" pitchFamily="18" charset="0"/>
              </a:rPr>
              <a:t>ko’rsаtilgаn</a:t>
            </a:r>
            <a:r>
              <a:rPr lang="ru-RU" sz="2600" dirty="0">
                <a:latin typeface="Palatino Linotype" panose="02040502050505030304" pitchFamily="18" charset="0"/>
              </a:rPr>
              <a:t> </a:t>
            </a:r>
            <a:r>
              <a:rPr lang="ru-RU" sz="2600" dirty="0" err="1">
                <a:latin typeface="Palatino Linotype" panose="02040502050505030304" pitchFamily="18" charset="0"/>
              </a:rPr>
              <a:t>bo’lib</a:t>
            </a:r>
            <a:r>
              <a:rPr lang="ru-RU" sz="2600" dirty="0">
                <a:latin typeface="Palatino Linotype" panose="02040502050505030304" pitchFamily="18" charset="0"/>
              </a:rPr>
              <a:t> </a:t>
            </a:r>
            <a:r>
              <a:rPr lang="ru-RU" sz="2600" dirty="0" err="1">
                <a:latin typeface="Palatino Linotype" panose="02040502050505030304" pitchFamily="18" charset="0"/>
              </a:rPr>
              <a:t>bu</a:t>
            </a:r>
            <a:r>
              <a:rPr lang="ru-RU" sz="2600" dirty="0">
                <a:latin typeface="Palatino Linotype" panose="02040502050505030304" pitchFamily="18" charset="0"/>
              </a:rPr>
              <a:t> </a:t>
            </a:r>
            <a:r>
              <a:rPr lang="ru-RU" sz="2600" dirty="0" err="1">
                <a:latin typeface="Palatino Linotype" panose="02040502050505030304" pitchFamily="18" charset="0"/>
              </a:rPr>
              <a:t>fаyllаr</a:t>
            </a:r>
            <a:r>
              <a:rPr lang="ru-RU" sz="2600" dirty="0">
                <a:latin typeface="Palatino Linotype" panose="02040502050505030304" pitchFamily="18" charset="0"/>
              </a:rPr>
              <a:t> </a:t>
            </a:r>
            <a:r>
              <a:rPr lang="ru-RU" sz="2600" dirty="0" err="1">
                <a:latin typeface="Palatino Linotype" panose="02040502050505030304" pitchFamily="18" charset="0"/>
              </a:rPr>
              <a:t>nоmlаri</a:t>
            </a:r>
            <a:r>
              <a:rPr lang="ru-RU" sz="2600" dirty="0">
                <a:latin typeface="Palatino Linotype" panose="02040502050505030304" pitchFamily="18" charset="0"/>
              </a:rPr>
              <a:t> </a:t>
            </a:r>
            <a:r>
              <a:rPr lang="ru-RU" sz="2600" dirty="0" err="1">
                <a:latin typeface="Palatino Linotype" panose="02040502050505030304" pitchFamily="18" charset="0"/>
              </a:rPr>
              <a:t>tilning</a:t>
            </a:r>
            <a:r>
              <a:rPr lang="ru-RU" sz="2600" dirty="0">
                <a:latin typeface="Palatino Linotype" panose="02040502050505030304" pitchFamily="18" charset="0"/>
              </a:rPr>
              <a:t> </a:t>
            </a:r>
            <a:r>
              <a:rPr lang="ru-RU" sz="2600" dirty="0" err="1">
                <a:latin typeface="Palatino Linotype" panose="02040502050505030304" pitchFamily="18" charset="0"/>
              </a:rPr>
              <a:t>hizmаtchi</a:t>
            </a:r>
            <a:r>
              <a:rPr lang="ru-RU" sz="2600" dirty="0">
                <a:latin typeface="Palatino Linotype" panose="02040502050505030304" pitchFamily="18" charset="0"/>
              </a:rPr>
              <a:t> </a:t>
            </a:r>
            <a:r>
              <a:rPr lang="ru-RU" sz="2600" dirty="0" err="1">
                <a:latin typeface="Palatino Linotype" panose="02040502050505030304" pitchFamily="18" charset="0"/>
              </a:rPr>
              <a:t>so’zlаri</a:t>
            </a:r>
            <a:r>
              <a:rPr lang="ru-RU" sz="2600" dirty="0">
                <a:latin typeface="Palatino Linotype" panose="02040502050505030304" pitchFamily="18" charset="0"/>
              </a:rPr>
              <a:t> </a:t>
            </a:r>
            <a:r>
              <a:rPr lang="ru-RU" sz="2600" dirty="0" err="1">
                <a:latin typeface="Palatino Linotype" panose="02040502050505030304" pitchFamily="18" charset="0"/>
              </a:rPr>
              <a:t>hisоblаnаdi</a:t>
            </a:r>
            <a:r>
              <a:rPr lang="ru-RU" sz="2600" dirty="0">
                <a:latin typeface="Palatino Linotype" panose="02040502050505030304" pitchFamily="18" charset="0"/>
              </a:rPr>
              <a:t>. </a:t>
            </a:r>
            <a:r>
              <a:rPr lang="ru-RU" sz="2600" dirty="0" err="1">
                <a:latin typeface="Palatino Linotype" panose="02040502050505030304" pitchFamily="18" charset="0"/>
              </a:rPr>
              <a:t>Quyidа</a:t>
            </a:r>
            <a:r>
              <a:rPr lang="ru-RU" sz="2600" dirty="0">
                <a:latin typeface="Palatino Linotype" panose="02040502050505030304" pitchFamily="18" charset="0"/>
              </a:rPr>
              <a:t> </a:t>
            </a:r>
            <a:r>
              <a:rPr lang="ru-RU" sz="2600" dirty="0" err="1">
                <a:latin typeface="Palatino Linotype" panose="02040502050505030304" pitchFamily="18" charset="0"/>
              </a:rPr>
              <a:t>shu</a:t>
            </a:r>
            <a:r>
              <a:rPr lang="ru-RU" sz="2600" dirty="0">
                <a:latin typeface="Palatino Linotype" panose="02040502050505030304" pitchFamily="18" charset="0"/>
              </a:rPr>
              <a:t> </a:t>
            </a:r>
            <a:r>
              <a:rPr lang="ru-RU" sz="2600" dirty="0" err="1">
                <a:latin typeface="Palatino Linotype" panose="02040502050505030304" pitchFamily="18" charset="0"/>
              </a:rPr>
              <a:t>stаndаrt</a:t>
            </a:r>
            <a:r>
              <a:rPr lang="ru-RU" sz="2600" dirty="0">
                <a:latin typeface="Palatino Linotype" panose="02040502050505030304" pitchFamily="18" charset="0"/>
              </a:rPr>
              <a:t> </a:t>
            </a:r>
            <a:r>
              <a:rPr lang="ru-RU" sz="2600" dirty="0" err="1">
                <a:latin typeface="Palatino Linotype" panose="02040502050505030304" pitchFamily="18" charset="0"/>
              </a:rPr>
              <a:t>fаyllаr</a:t>
            </a:r>
            <a:r>
              <a:rPr lang="ru-RU" sz="2600" dirty="0">
                <a:latin typeface="Palatino Linotype" panose="02040502050505030304" pitchFamily="18" charset="0"/>
              </a:rPr>
              <a:t> </a:t>
            </a:r>
            <a:r>
              <a:rPr lang="ru-RU" sz="2600" dirty="0" err="1">
                <a:latin typeface="Palatino Linotype" panose="02040502050505030304" pitchFamily="18" charset="0"/>
              </a:rPr>
              <a:t>nоmlаri</a:t>
            </a:r>
            <a:r>
              <a:rPr lang="ru-RU" sz="2600" dirty="0">
                <a:latin typeface="Palatino Linotype" panose="02040502050505030304" pitchFamily="18" charset="0"/>
              </a:rPr>
              <a:t> </a:t>
            </a:r>
            <a:r>
              <a:rPr lang="ru-RU" sz="2600" dirty="0" err="1">
                <a:latin typeface="Palatino Linotype" panose="02040502050505030304" pitchFamily="18" charset="0"/>
              </a:rPr>
              <a:t>kеltirilgаn</a:t>
            </a:r>
            <a:r>
              <a:rPr lang="ru-RU" sz="2600" dirty="0">
                <a:latin typeface="Palatino Linotype" panose="02040502050505030304" pitchFamily="18" charset="0"/>
              </a:rPr>
              <a:t>:</a:t>
            </a:r>
          </a:p>
          <a:p>
            <a:r>
              <a:rPr lang="ru-RU" dirty="0"/>
              <a:t> </a:t>
            </a:r>
          </a:p>
        </p:txBody>
      </p:sp>
    </p:spTree>
    <p:extLst>
      <p:ext uri="{BB962C8B-B14F-4D97-AF65-F5344CB8AC3E}">
        <p14:creationId xmlns:p14="http://schemas.microsoft.com/office/powerpoint/2010/main" val="3305569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r"/>
            <a:r>
              <a:rPr lang="en-US" sz="4500" b="1" spc="200" dirty="0" err="1" smtClean="0">
                <a:latin typeface="Algerian" panose="04020705040A02060702" pitchFamily="82" charset="0"/>
              </a:rPr>
              <a:t>direktiva</a:t>
            </a:r>
            <a:r>
              <a:rPr lang="ru-RU" sz="4500" b="1" spc="200" dirty="0" smtClean="0">
                <a:latin typeface="Algerian" panose="04020705040A02060702" pitchFamily="82" charset="0"/>
              </a:rPr>
              <a:t> </a:t>
            </a:r>
            <a:r>
              <a:rPr lang="en-US" sz="4500" b="1" spc="200" dirty="0" smtClean="0">
                <a:latin typeface="Algerian" panose="04020705040A02060702" pitchFamily="82" charset="0"/>
              </a:rPr>
              <a:t>#</a:t>
            </a:r>
            <a:r>
              <a:rPr lang="en-US" sz="4500" b="1" spc="200" dirty="0" smtClean="0">
                <a:latin typeface="Palatino Linotype" panose="02040502050505030304" pitchFamily="18" charset="0"/>
              </a:rPr>
              <a:t>include</a:t>
            </a:r>
            <a:endParaRPr lang="ru-RU" sz="4500" b="1" spc="200" dirty="0">
              <a:latin typeface="Palatino Linotype" panose="02040502050505030304" pitchFamily="18" charset="0"/>
            </a:endParaRPr>
          </a:p>
        </p:txBody>
      </p:sp>
      <p:sp>
        <p:nvSpPr>
          <p:cNvPr id="3" name="Объект 2"/>
          <p:cNvSpPr>
            <a:spLocks noGrp="1"/>
          </p:cNvSpPr>
          <p:nvPr>
            <p:ph idx="1"/>
          </p:nvPr>
        </p:nvSpPr>
        <p:spPr>
          <a:xfrm>
            <a:off x="1024128" y="1702676"/>
            <a:ext cx="10011734" cy="4023360"/>
          </a:xfrm>
        </p:spPr>
        <p:txBody>
          <a:bodyPr>
            <a:noAutofit/>
          </a:bodyPr>
          <a:lstStyle/>
          <a:p>
            <a:endParaRPr lang="ru-RU" sz="2600" dirty="0">
              <a:latin typeface="Palatino Linotype" panose="02040502050505030304" pitchFamily="18"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431928679"/>
              </p:ext>
            </p:extLst>
          </p:nvPr>
        </p:nvGraphicFramePr>
        <p:xfrm>
          <a:off x="1024125" y="1702676"/>
          <a:ext cx="10390108" cy="4792715"/>
        </p:xfrm>
        <a:graphic>
          <a:graphicData uri="http://schemas.openxmlformats.org/drawingml/2006/table">
            <a:tbl>
              <a:tblPr firstRow="1" firstCol="1" bandRow="1">
                <a:tableStyleId>{5C22544A-7EE6-4342-B048-85BDC9FD1C3A}</a:tableStyleId>
              </a:tblPr>
              <a:tblGrid>
                <a:gridCol w="2278421">
                  <a:extLst>
                    <a:ext uri="{9D8B030D-6E8A-4147-A177-3AD203B41FA5}">
                      <a16:colId xmlns:a16="http://schemas.microsoft.com/office/drawing/2014/main" val="1230309170"/>
                    </a:ext>
                  </a:extLst>
                </a:gridCol>
                <a:gridCol w="496324">
                  <a:extLst>
                    <a:ext uri="{9D8B030D-6E8A-4147-A177-3AD203B41FA5}">
                      <a16:colId xmlns:a16="http://schemas.microsoft.com/office/drawing/2014/main" val="26523638"/>
                    </a:ext>
                  </a:extLst>
                </a:gridCol>
                <a:gridCol w="7615363">
                  <a:extLst>
                    <a:ext uri="{9D8B030D-6E8A-4147-A177-3AD203B41FA5}">
                      <a16:colId xmlns:a16="http://schemas.microsoft.com/office/drawing/2014/main" val="2664254752"/>
                    </a:ext>
                  </a:extLst>
                </a:gridCol>
              </a:tblGrid>
              <a:tr h="736106">
                <a:tc>
                  <a:txBody>
                    <a:bodyPr/>
                    <a:lstStyle/>
                    <a:p>
                      <a:pPr indent="450215" algn="just">
                        <a:lnSpc>
                          <a:spcPct val="107000"/>
                        </a:lnSpc>
                        <a:spcAft>
                          <a:spcPts val="0"/>
                        </a:spcAft>
                      </a:pPr>
                      <a:r>
                        <a:rPr lang="uz-Cyrl-UZ" sz="2600" dirty="0">
                          <a:effectLst/>
                          <a:latin typeface="Palatino Linotype" panose="02040502050505030304" pitchFamily="18" charset="0"/>
                        </a:rPr>
                        <a:t>assert.h </a:t>
                      </a:r>
                      <a:endParaRPr lang="ru-RU" sz="2600" dirty="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uz-Cyrl-UZ" sz="2600">
                          <a:effectLst/>
                          <a:latin typeface="Palatino Linotype" panose="02040502050505030304" pitchFamily="18" charset="0"/>
                        </a:rPr>
                        <a:t>–</a:t>
                      </a:r>
                      <a:endParaRPr lang="ru-RU" sz="260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en-US" sz="2600" dirty="0" err="1" smtClean="0">
                          <a:effectLst/>
                          <a:latin typeface="Palatino Linotype" panose="02040502050505030304" pitchFamily="18" charset="0"/>
                        </a:rPr>
                        <a:t>Dastur</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diagnostikasi</a:t>
                      </a:r>
                      <a:endParaRPr lang="ru-RU" sz="2600" dirty="0">
                        <a:effectLst/>
                        <a:latin typeface="Palatino Linotype" panose="0204050205050503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3992861"/>
                  </a:ext>
                </a:extLst>
              </a:tr>
              <a:tr h="1112185">
                <a:tc>
                  <a:txBody>
                    <a:bodyPr/>
                    <a:lstStyle/>
                    <a:p>
                      <a:pPr indent="450215" algn="just">
                        <a:lnSpc>
                          <a:spcPct val="107000"/>
                        </a:lnSpc>
                        <a:spcAft>
                          <a:spcPts val="0"/>
                        </a:spcAft>
                      </a:pPr>
                      <a:r>
                        <a:rPr lang="en-US" sz="2600" dirty="0">
                          <a:effectLst/>
                          <a:latin typeface="Palatino Linotype" panose="02040502050505030304" pitchFamily="18" charset="0"/>
                        </a:rPr>
                        <a:t>type</a:t>
                      </a:r>
                      <a:r>
                        <a:rPr lang="ru-RU" sz="2600" dirty="0">
                          <a:effectLst/>
                          <a:latin typeface="Palatino Linotype" panose="02040502050505030304" pitchFamily="18" charset="0"/>
                        </a:rPr>
                        <a:t>.</a:t>
                      </a:r>
                      <a:r>
                        <a:rPr lang="en-US" sz="2600" dirty="0">
                          <a:effectLst/>
                          <a:latin typeface="Palatino Linotype" panose="02040502050505030304" pitchFamily="18" charset="0"/>
                        </a:rPr>
                        <a:t>h</a:t>
                      </a:r>
                      <a:r>
                        <a:rPr lang="ru-RU" sz="2600" dirty="0">
                          <a:effectLst/>
                          <a:latin typeface="Palatino Linotype" panose="02040502050505030304" pitchFamily="18" charset="0"/>
                        </a:rPr>
                        <a:t>  </a:t>
                      </a:r>
                      <a:endParaRPr lang="ru-RU" sz="2600" dirty="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ru-RU" sz="2600">
                          <a:effectLst/>
                          <a:latin typeface="Palatino Linotype" panose="02040502050505030304" pitchFamily="18" charset="0"/>
                        </a:rPr>
                        <a:t>–</a:t>
                      </a:r>
                      <a:endParaRPr lang="ru-RU" sz="260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en-US" sz="2600" dirty="0" err="1" smtClean="0">
                          <a:effectLst/>
                          <a:latin typeface="Palatino Linotype" panose="02040502050505030304" pitchFamily="18" charset="0"/>
                        </a:rPr>
                        <a:t>Simvollarni</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o’zgartirish</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va</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tekshirish</a:t>
                      </a:r>
                      <a:endParaRPr lang="ru-RU" sz="2600" dirty="0">
                        <a:effectLst/>
                        <a:latin typeface="Palatino Linotype" panose="02040502050505030304" pitchFamily="18" charset="0"/>
                        <a:ea typeface="Calibri" panose="020F0502020204030204" pitchFamily="34" charset="0"/>
                      </a:endParaRPr>
                    </a:p>
                  </a:txBody>
                  <a:tcPr marL="68580" marR="68580" marT="0" marB="0"/>
                </a:tc>
                <a:extLst>
                  <a:ext uri="{0D108BD9-81ED-4DB2-BD59-A6C34878D82A}">
                    <a16:rowId xmlns:a16="http://schemas.microsoft.com/office/drawing/2014/main" val="430455422"/>
                  </a:ext>
                </a:extLst>
              </a:tr>
              <a:tr h="736106">
                <a:tc>
                  <a:txBody>
                    <a:bodyPr/>
                    <a:lstStyle/>
                    <a:p>
                      <a:pPr indent="450215" algn="just">
                        <a:lnSpc>
                          <a:spcPct val="107000"/>
                        </a:lnSpc>
                        <a:spcAft>
                          <a:spcPts val="0"/>
                        </a:spcAft>
                      </a:pPr>
                      <a:r>
                        <a:rPr lang="en-US" sz="2600" dirty="0" err="1">
                          <a:effectLst/>
                          <a:latin typeface="Palatino Linotype" panose="02040502050505030304" pitchFamily="18" charset="0"/>
                        </a:rPr>
                        <a:t>iostream</a:t>
                      </a:r>
                      <a:r>
                        <a:rPr lang="ru-RU" sz="2600" dirty="0">
                          <a:effectLst/>
                          <a:latin typeface="Palatino Linotype" panose="02040502050505030304" pitchFamily="18" charset="0"/>
                        </a:rPr>
                        <a:t>.</a:t>
                      </a:r>
                      <a:r>
                        <a:rPr lang="en-US" sz="2600" dirty="0">
                          <a:effectLst/>
                          <a:latin typeface="Palatino Linotype" panose="02040502050505030304" pitchFamily="18" charset="0"/>
                        </a:rPr>
                        <a:t>h</a:t>
                      </a:r>
                      <a:r>
                        <a:rPr lang="ru-RU" sz="2600" dirty="0">
                          <a:effectLst/>
                          <a:latin typeface="Palatino Linotype" panose="02040502050505030304" pitchFamily="18" charset="0"/>
                        </a:rPr>
                        <a:t> </a:t>
                      </a:r>
                      <a:endParaRPr lang="ru-RU" sz="2600" dirty="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ru-RU" sz="2600">
                          <a:effectLst/>
                          <a:latin typeface="Palatino Linotype" panose="02040502050505030304" pitchFamily="18" charset="0"/>
                        </a:rPr>
                        <a:t>–</a:t>
                      </a:r>
                      <a:endParaRPr lang="ru-RU" sz="260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en-US" sz="2600" dirty="0" err="1" smtClean="0">
                          <a:effectLst/>
                          <a:latin typeface="Palatino Linotype" panose="02040502050505030304" pitchFamily="18" charset="0"/>
                        </a:rPr>
                        <a:t>Kiritish</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va</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chiqarish</a:t>
                      </a:r>
                      <a:endParaRPr lang="ru-RU" sz="2600" dirty="0">
                        <a:effectLst/>
                        <a:latin typeface="Palatino Linotype" panose="02040502050505030304" pitchFamily="18" charset="0"/>
                        <a:ea typeface="Calibri" panose="020F0502020204030204" pitchFamily="34" charset="0"/>
                      </a:endParaRPr>
                    </a:p>
                  </a:txBody>
                  <a:tcPr marL="68580" marR="68580" marT="0" marB="0"/>
                </a:tc>
                <a:extLst>
                  <a:ext uri="{0D108BD9-81ED-4DB2-BD59-A6C34878D82A}">
                    <a16:rowId xmlns:a16="http://schemas.microsoft.com/office/drawing/2014/main" val="2059584067"/>
                  </a:ext>
                </a:extLst>
              </a:tr>
              <a:tr h="736106">
                <a:tc>
                  <a:txBody>
                    <a:bodyPr/>
                    <a:lstStyle/>
                    <a:p>
                      <a:pPr indent="450215" algn="just">
                        <a:lnSpc>
                          <a:spcPct val="107000"/>
                        </a:lnSpc>
                        <a:spcAft>
                          <a:spcPts val="0"/>
                        </a:spcAft>
                      </a:pPr>
                      <a:r>
                        <a:rPr lang="en-US" sz="2600" dirty="0" err="1">
                          <a:effectLst/>
                          <a:latin typeface="Palatino Linotype" panose="02040502050505030304" pitchFamily="18" charset="0"/>
                        </a:rPr>
                        <a:t>stdlib</a:t>
                      </a:r>
                      <a:r>
                        <a:rPr lang="ru-RU" sz="2600" dirty="0">
                          <a:effectLst/>
                          <a:latin typeface="Palatino Linotype" panose="02040502050505030304" pitchFamily="18" charset="0"/>
                        </a:rPr>
                        <a:t>.</a:t>
                      </a:r>
                      <a:r>
                        <a:rPr lang="en-US" sz="2600" dirty="0">
                          <a:effectLst/>
                          <a:latin typeface="Palatino Linotype" panose="02040502050505030304" pitchFamily="18" charset="0"/>
                        </a:rPr>
                        <a:t>h</a:t>
                      </a:r>
                      <a:r>
                        <a:rPr lang="ru-RU" sz="2600" dirty="0">
                          <a:effectLst/>
                          <a:latin typeface="Palatino Linotype" panose="02040502050505030304" pitchFamily="18" charset="0"/>
                        </a:rPr>
                        <a:t> </a:t>
                      </a:r>
                      <a:endParaRPr lang="ru-RU" sz="2600" dirty="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ru-RU" sz="2600">
                          <a:effectLst/>
                          <a:latin typeface="Palatino Linotype" panose="02040502050505030304" pitchFamily="18" charset="0"/>
                        </a:rPr>
                        <a:t>–</a:t>
                      </a:r>
                      <a:endParaRPr lang="ru-RU" sz="260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en-US" sz="2600" dirty="0" err="1" smtClean="0">
                          <a:effectLst/>
                          <a:latin typeface="Palatino Linotype" panose="02040502050505030304" pitchFamily="18" charset="0"/>
                        </a:rPr>
                        <a:t>Hotira</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bilan</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ishlash</a:t>
                      </a:r>
                      <a:endParaRPr lang="ru-RU" sz="2600" dirty="0">
                        <a:effectLst/>
                        <a:latin typeface="Palatino Linotype" panose="02040502050505030304" pitchFamily="18" charset="0"/>
                        <a:ea typeface="Calibri" panose="020F0502020204030204" pitchFamily="34" charset="0"/>
                      </a:endParaRPr>
                    </a:p>
                  </a:txBody>
                  <a:tcPr marL="68580" marR="68580" marT="0" marB="0"/>
                </a:tc>
                <a:extLst>
                  <a:ext uri="{0D108BD9-81ED-4DB2-BD59-A6C34878D82A}">
                    <a16:rowId xmlns:a16="http://schemas.microsoft.com/office/drawing/2014/main" val="574856376"/>
                  </a:ext>
                </a:extLst>
              </a:tr>
              <a:tr h="736106">
                <a:tc>
                  <a:txBody>
                    <a:bodyPr/>
                    <a:lstStyle/>
                    <a:p>
                      <a:pPr indent="450215" algn="just">
                        <a:lnSpc>
                          <a:spcPct val="107000"/>
                        </a:lnSpc>
                        <a:spcAft>
                          <a:spcPts val="0"/>
                        </a:spcAft>
                      </a:pPr>
                      <a:r>
                        <a:rPr lang="en-US" sz="2600" dirty="0">
                          <a:effectLst/>
                          <a:latin typeface="Palatino Linotype" panose="02040502050505030304" pitchFamily="18" charset="0"/>
                        </a:rPr>
                        <a:t>string</a:t>
                      </a:r>
                      <a:r>
                        <a:rPr lang="uz-Cyrl-UZ" sz="2600" dirty="0">
                          <a:effectLst/>
                          <a:latin typeface="Palatino Linotype" panose="02040502050505030304" pitchFamily="18" charset="0"/>
                        </a:rPr>
                        <a:t>.</a:t>
                      </a:r>
                      <a:r>
                        <a:rPr lang="en-US" sz="2600" dirty="0">
                          <a:effectLst/>
                          <a:latin typeface="Palatino Linotype" panose="02040502050505030304" pitchFamily="18" charset="0"/>
                        </a:rPr>
                        <a:t>h</a:t>
                      </a:r>
                      <a:endParaRPr lang="ru-RU" sz="2600" dirty="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ru-RU" sz="2600">
                          <a:effectLst/>
                          <a:latin typeface="Palatino Linotype" panose="02040502050505030304" pitchFamily="18" charset="0"/>
                        </a:rPr>
                        <a:t>–</a:t>
                      </a:r>
                      <a:endParaRPr lang="ru-RU" sz="260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en-US" sz="2600" dirty="0" err="1" smtClean="0">
                          <a:effectLst/>
                          <a:latin typeface="Palatino Linotype" panose="02040502050505030304" pitchFamily="18" charset="0"/>
                        </a:rPr>
                        <a:t>Simvolli</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qatorlar</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bilan</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ishlash</a:t>
                      </a:r>
                      <a:endParaRPr lang="ru-RU" sz="2600" dirty="0">
                        <a:effectLst/>
                        <a:latin typeface="Palatino Linotype" panose="0204050205050503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0615279"/>
                  </a:ext>
                </a:extLst>
              </a:tr>
              <a:tr h="736106">
                <a:tc>
                  <a:txBody>
                    <a:bodyPr/>
                    <a:lstStyle/>
                    <a:p>
                      <a:pPr indent="450215" algn="just">
                        <a:lnSpc>
                          <a:spcPct val="107000"/>
                        </a:lnSpc>
                        <a:spcAft>
                          <a:spcPts val="0"/>
                        </a:spcAft>
                      </a:pPr>
                      <a:r>
                        <a:rPr lang="en-US" sz="2600" dirty="0">
                          <a:effectLst/>
                          <a:latin typeface="Palatino Linotype" panose="02040502050505030304" pitchFamily="18" charset="0"/>
                        </a:rPr>
                        <a:t>time</a:t>
                      </a:r>
                      <a:r>
                        <a:rPr lang="ru-RU" sz="2600" dirty="0">
                          <a:effectLst/>
                          <a:latin typeface="Palatino Linotype" panose="02040502050505030304" pitchFamily="18" charset="0"/>
                        </a:rPr>
                        <a:t>.</a:t>
                      </a:r>
                      <a:r>
                        <a:rPr lang="en-US" sz="2600" dirty="0">
                          <a:effectLst/>
                          <a:latin typeface="Palatino Linotype" panose="02040502050505030304" pitchFamily="18" charset="0"/>
                        </a:rPr>
                        <a:t>h</a:t>
                      </a:r>
                      <a:r>
                        <a:rPr lang="ru-RU" sz="2600" dirty="0">
                          <a:effectLst/>
                          <a:latin typeface="Palatino Linotype" panose="02040502050505030304" pitchFamily="18" charset="0"/>
                        </a:rPr>
                        <a:t> </a:t>
                      </a:r>
                      <a:endParaRPr lang="ru-RU" sz="2600" dirty="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ru-RU" sz="2600">
                          <a:effectLst/>
                          <a:latin typeface="Palatino Linotype" panose="02040502050505030304" pitchFamily="18" charset="0"/>
                        </a:rPr>
                        <a:t>–</a:t>
                      </a:r>
                      <a:endParaRPr lang="ru-RU" sz="2600">
                        <a:effectLst/>
                        <a:latin typeface="Palatino Linotype" panose="02040502050505030304" pitchFamily="18" charset="0"/>
                        <a:ea typeface="Calibri" panose="020F0502020204030204" pitchFamily="34" charset="0"/>
                      </a:endParaRPr>
                    </a:p>
                  </a:txBody>
                  <a:tcPr marL="68580" marR="68580" marT="0" marB="0"/>
                </a:tc>
                <a:tc>
                  <a:txBody>
                    <a:bodyPr/>
                    <a:lstStyle/>
                    <a:p>
                      <a:pPr indent="450215" algn="just">
                        <a:lnSpc>
                          <a:spcPct val="107000"/>
                        </a:lnSpc>
                        <a:spcAft>
                          <a:spcPts val="0"/>
                        </a:spcAft>
                      </a:pPr>
                      <a:r>
                        <a:rPr lang="en-US" sz="2600" dirty="0" smtClean="0">
                          <a:effectLst/>
                          <a:latin typeface="Palatino Linotype" panose="02040502050505030304" pitchFamily="18" charset="0"/>
                        </a:rPr>
                        <a:t>Sana </a:t>
                      </a:r>
                      <a:r>
                        <a:rPr lang="en-US" sz="2600" dirty="0" err="1" smtClean="0">
                          <a:effectLst/>
                          <a:latin typeface="Palatino Linotype" panose="02040502050505030304" pitchFamily="18" charset="0"/>
                        </a:rPr>
                        <a:t>va</a:t>
                      </a:r>
                      <a:r>
                        <a:rPr lang="en-US" sz="2600" dirty="0" smtClean="0">
                          <a:effectLst/>
                          <a:latin typeface="Palatino Linotype" panose="02040502050505030304" pitchFamily="18" charset="0"/>
                        </a:rPr>
                        <a:t> </a:t>
                      </a:r>
                      <a:r>
                        <a:rPr lang="en-US" sz="2600" dirty="0" err="1" smtClean="0">
                          <a:effectLst/>
                          <a:latin typeface="Palatino Linotype" panose="02040502050505030304" pitchFamily="18" charset="0"/>
                        </a:rPr>
                        <a:t>vaqtni</a:t>
                      </a:r>
                      <a:r>
                        <a:rPr lang="en-US" sz="2600" baseline="0" dirty="0" smtClean="0">
                          <a:effectLst/>
                          <a:latin typeface="Palatino Linotype" panose="02040502050505030304" pitchFamily="18" charset="0"/>
                        </a:rPr>
                        <a:t> </a:t>
                      </a:r>
                      <a:r>
                        <a:rPr lang="en-US" sz="2600" baseline="0" dirty="0" err="1" smtClean="0">
                          <a:effectLst/>
                          <a:latin typeface="Palatino Linotype" panose="02040502050505030304" pitchFamily="18" charset="0"/>
                        </a:rPr>
                        <a:t>aniqlash</a:t>
                      </a:r>
                      <a:endParaRPr lang="ru-RU" sz="2600" dirty="0">
                        <a:effectLst/>
                        <a:latin typeface="Palatino Linotype" panose="02040502050505030304" pitchFamily="18" charset="0"/>
                        <a:ea typeface="Calibri" panose="020F0502020204030204" pitchFamily="34" charset="0"/>
                      </a:endParaRPr>
                    </a:p>
                  </a:txBody>
                  <a:tcPr marL="68580" marR="68580" marT="0" marB="0"/>
                </a:tc>
                <a:extLst>
                  <a:ext uri="{0D108BD9-81ED-4DB2-BD59-A6C34878D82A}">
                    <a16:rowId xmlns:a16="http://schemas.microsoft.com/office/drawing/2014/main" val="1602482628"/>
                  </a:ext>
                </a:extLst>
              </a:tr>
            </a:tbl>
          </a:graphicData>
        </a:graphic>
      </p:graphicFrame>
    </p:spTree>
    <p:extLst>
      <p:ext uri="{BB962C8B-B14F-4D97-AF65-F5344CB8AC3E}">
        <p14:creationId xmlns:p14="http://schemas.microsoft.com/office/powerpoint/2010/main" val="2002141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139998"/>
            <a:ext cx="9720072" cy="1499616"/>
          </a:xfrm>
        </p:spPr>
        <p:txBody>
          <a:bodyPr vert="horz" lIns="91440" tIns="45720" rIns="91440" bIns="45720" rtlCol="0" anchor="ctr">
            <a:normAutofit/>
          </a:bodyPr>
          <a:lstStyle/>
          <a:p>
            <a:pPr algn="r"/>
            <a:r>
              <a:rPr lang="en-US" sz="4500" b="1" spc="200" dirty="0" err="1" smtClean="0">
                <a:latin typeface="Algerian" panose="04020705040A02060702" pitchFamily="82" charset="0"/>
                <a:cs typeface="Andalus" panose="02020603050405020304" pitchFamily="18" charset="-78"/>
              </a:rPr>
              <a:t>direkjtiva</a:t>
            </a:r>
            <a:r>
              <a:rPr lang="ru-RU" sz="4500" b="1" spc="200" dirty="0" smtClean="0">
                <a:latin typeface="Algerian" panose="04020705040A02060702" pitchFamily="82" charset="0"/>
                <a:cs typeface="Andalus" panose="02020603050405020304" pitchFamily="18" charset="-78"/>
              </a:rPr>
              <a:t> </a:t>
            </a:r>
            <a:r>
              <a:rPr lang="en-US" sz="4500" b="1" spc="200" dirty="0" smtClean="0">
                <a:latin typeface="Andalus" panose="02020603050405020304" pitchFamily="18" charset="-78"/>
                <a:cs typeface="Andalus" panose="02020603050405020304" pitchFamily="18" charset="-78"/>
              </a:rPr>
              <a:t>#include</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732466" y="977462"/>
            <a:ext cx="10823658" cy="5407572"/>
          </a:xfrm>
        </p:spPr>
        <p:txBody>
          <a:bodyPr>
            <a:noAutofit/>
          </a:bodyPr>
          <a:lstStyle/>
          <a:p>
            <a:pPr lvl="0"/>
            <a:r>
              <a:rPr lang="ru-RU" sz="2600" dirty="0" err="1">
                <a:latin typeface="Palatino Linotype" panose="02040502050505030304" pitchFamily="18" charset="0"/>
              </a:rPr>
              <a:t>Dаstur</a:t>
            </a:r>
            <a:r>
              <a:rPr lang="ru-RU" sz="2600" dirty="0">
                <a:latin typeface="Palatino Linotype" panose="02040502050505030304" pitchFamily="18" charset="0"/>
              </a:rPr>
              <a:t> </a:t>
            </a:r>
            <a:r>
              <a:rPr lang="ru-RU" sz="2600" dirty="0" err="1">
                <a:latin typeface="Palatino Linotype" panose="02040502050505030304" pitchFamily="18" charset="0"/>
              </a:rPr>
              <a:t>tuzish</a:t>
            </a:r>
            <a:r>
              <a:rPr lang="ru-RU" sz="2600" dirty="0">
                <a:latin typeface="Palatino Linotype" panose="02040502050505030304" pitchFamily="18" charset="0"/>
              </a:rPr>
              <a:t> </a:t>
            </a:r>
            <a:r>
              <a:rPr lang="ru-RU" sz="2600" dirty="0" err="1">
                <a:latin typeface="Palatino Linotype" panose="02040502050505030304" pitchFamily="18" charset="0"/>
              </a:rPr>
              <a:t>dаvоmidа</a:t>
            </a:r>
            <a:r>
              <a:rPr lang="ru-RU" sz="2600" dirty="0">
                <a:latin typeface="Palatino Linotype" panose="02040502050505030304" pitchFamily="18" charset="0"/>
              </a:rPr>
              <a:t> </a:t>
            </a:r>
            <a:r>
              <a:rPr lang="ru-RU" sz="2600" dirty="0" err="1">
                <a:latin typeface="Palatino Linotype" panose="02040502050505030304" pitchFamily="18" charset="0"/>
              </a:rPr>
              <a:t>dаsturgа</a:t>
            </a:r>
            <a:r>
              <a:rPr lang="ru-RU" sz="2600" dirty="0">
                <a:latin typeface="Palatino Linotype" panose="02040502050505030304" pitchFamily="18" charset="0"/>
              </a:rPr>
              <a:t> </a:t>
            </a:r>
            <a:r>
              <a:rPr lang="ru-RU" sz="2600" dirty="0" err="1">
                <a:latin typeface="Palatino Linotype" panose="02040502050505030304" pitchFamily="18" charset="0"/>
              </a:rPr>
              <a:t>kiritish</a:t>
            </a:r>
            <a:r>
              <a:rPr lang="ru-RU" sz="2600" dirty="0">
                <a:latin typeface="Palatino Linotype" panose="02040502050505030304" pitchFamily="18" charset="0"/>
              </a:rPr>
              <a:t> – </a:t>
            </a:r>
            <a:r>
              <a:rPr lang="ru-RU" sz="2600" dirty="0" err="1">
                <a:latin typeface="Palatino Linotype" panose="02040502050505030304" pitchFamily="18" charset="0"/>
              </a:rPr>
              <a:t>chiqаrish</a:t>
            </a:r>
            <a:r>
              <a:rPr lang="ru-RU" sz="2600" dirty="0">
                <a:latin typeface="Palatino Linotype" panose="02040502050505030304" pitchFamily="18" charset="0"/>
              </a:rPr>
              <a:t> </a:t>
            </a:r>
            <a:r>
              <a:rPr lang="ru-RU" sz="2600" dirty="0" err="1">
                <a:latin typeface="Palatino Linotype" panose="02040502050505030304" pitchFamily="18" charset="0"/>
              </a:rPr>
              <a:t>оqimi</a:t>
            </a:r>
            <a:r>
              <a:rPr lang="ru-RU" sz="2600" dirty="0">
                <a:latin typeface="Palatino Linotype" panose="02040502050505030304" pitchFamily="18" charset="0"/>
              </a:rPr>
              <a:t> </a:t>
            </a:r>
            <a:r>
              <a:rPr lang="ru-RU" sz="2600" dirty="0" err="1">
                <a:latin typeface="Palatino Linotype" panose="02040502050505030304" pitchFamily="18" charset="0"/>
              </a:rPr>
              <a:t>sаrlаvhа</a:t>
            </a:r>
            <a:r>
              <a:rPr lang="ru-RU" sz="2600" dirty="0">
                <a:latin typeface="Palatino Linotype" panose="02040502050505030304" pitchFamily="18" charset="0"/>
              </a:rPr>
              <a:t> </a:t>
            </a:r>
            <a:r>
              <a:rPr lang="ru-RU" sz="2600" dirty="0" err="1">
                <a:latin typeface="Palatino Linotype" panose="02040502050505030304" pitchFamily="18" charset="0"/>
              </a:rPr>
              <a:t>fаylini</a:t>
            </a:r>
            <a:r>
              <a:rPr lang="ru-RU" sz="2600" dirty="0">
                <a:latin typeface="Palatino Linotype" panose="02040502050505030304" pitchFamily="18" charset="0"/>
              </a:rPr>
              <a:t> </a:t>
            </a:r>
            <a:r>
              <a:rPr lang="ru-RU" sz="2600" dirty="0" err="1">
                <a:latin typeface="Palatino Linotype" panose="02040502050505030304" pitchFamily="18" charset="0"/>
              </a:rPr>
              <a:t>chаqirish</a:t>
            </a:r>
            <a:r>
              <a:rPr lang="ru-RU" sz="2600" dirty="0">
                <a:latin typeface="Palatino Linotype" panose="02040502050505030304" pitchFamily="18" charset="0"/>
              </a:rPr>
              <a:t> </a:t>
            </a:r>
            <a:r>
              <a:rPr lang="ru-RU" sz="2600" dirty="0" err="1">
                <a:latin typeface="Palatino Linotype" panose="02040502050505030304" pitchFamily="18" charset="0"/>
              </a:rPr>
              <a:t>quyidаgi</a:t>
            </a:r>
            <a:r>
              <a:rPr lang="ru-RU" sz="2600" dirty="0">
                <a:latin typeface="Palatino Linotype" panose="02040502050505030304" pitchFamily="18" charset="0"/>
              </a:rPr>
              <a:t> </a:t>
            </a:r>
            <a:r>
              <a:rPr lang="ru-RU" sz="2600" dirty="0" err="1">
                <a:latin typeface="Palatino Linotype" panose="02040502050505030304" pitchFamily="18" charset="0"/>
              </a:rPr>
              <a:t>аmаlgа</a:t>
            </a:r>
            <a:r>
              <a:rPr lang="ru-RU" sz="2600" dirty="0">
                <a:latin typeface="Palatino Linotype" panose="02040502050505030304" pitchFamily="18" charset="0"/>
              </a:rPr>
              <a:t> </a:t>
            </a:r>
            <a:r>
              <a:rPr lang="ru-RU" sz="2600" dirty="0" err="1">
                <a:latin typeface="Palatino Linotype" panose="02040502050505030304" pitchFamily="18" charset="0"/>
              </a:rPr>
              <a:t>оshirilаdi</a:t>
            </a:r>
            <a:r>
              <a:rPr lang="ru-RU" sz="2600" dirty="0">
                <a:latin typeface="Palatino Linotype" panose="02040502050505030304" pitchFamily="18" charset="0"/>
              </a:rPr>
              <a:t>:</a:t>
            </a:r>
          </a:p>
          <a:p>
            <a:pPr lvl="0"/>
            <a:r>
              <a:rPr lang="ru-RU" sz="2600" dirty="0">
                <a:latin typeface="Palatino Linotype" panose="02040502050505030304" pitchFamily="18" charset="0"/>
              </a:rPr>
              <a:t>#</a:t>
            </a:r>
            <a:r>
              <a:rPr lang="ru-RU" sz="2600" dirty="0" err="1">
                <a:latin typeface="Palatino Linotype" panose="02040502050505030304" pitchFamily="18" charset="0"/>
              </a:rPr>
              <a:t>include</a:t>
            </a:r>
            <a:r>
              <a:rPr lang="ru-RU" sz="2600" dirty="0">
                <a:latin typeface="Palatino Linotype" panose="02040502050505030304" pitchFamily="18" charset="0"/>
              </a:rPr>
              <a:t> &lt;</a:t>
            </a:r>
            <a:r>
              <a:rPr lang="ru-RU" sz="2600" dirty="0" err="1">
                <a:latin typeface="Palatino Linotype" panose="02040502050505030304" pitchFamily="18" charset="0"/>
              </a:rPr>
              <a:t>iostream.h</a:t>
            </a:r>
            <a:r>
              <a:rPr lang="ru-RU" sz="2600" dirty="0">
                <a:latin typeface="Palatino Linotype" panose="02040502050505030304" pitchFamily="18" charset="0"/>
              </a:rPr>
              <a:t>&gt;</a:t>
            </a:r>
          </a:p>
          <a:p>
            <a:pPr lvl="0"/>
            <a:r>
              <a:rPr lang="ru-RU" sz="2600" dirty="0">
                <a:latin typeface="Palatino Linotype" panose="02040502050505030304" pitchFamily="18" charset="0"/>
              </a:rPr>
              <a:t>C </a:t>
            </a:r>
            <a:r>
              <a:rPr lang="ru-RU" sz="2600" dirty="0" err="1">
                <a:latin typeface="Palatino Linotype" panose="02040502050505030304" pitchFamily="18" charset="0"/>
              </a:rPr>
              <a:t>vа</a:t>
            </a:r>
            <a:r>
              <a:rPr lang="ru-RU" sz="2600" dirty="0">
                <a:latin typeface="Palatino Linotype" panose="02040502050505030304" pitchFamily="18" charset="0"/>
              </a:rPr>
              <a:t> C++  </a:t>
            </a:r>
            <a:r>
              <a:rPr lang="ru-RU" sz="2600" dirty="0" err="1">
                <a:latin typeface="Palatino Linotype" panose="02040502050505030304" pitchFamily="18" charset="0"/>
              </a:rPr>
              <a:t>kоmpilyatоrlаridа</a:t>
            </a:r>
            <a:r>
              <a:rPr lang="ru-RU" sz="2600" dirty="0">
                <a:latin typeface="Palatino Linotype" panose="02040502050505030304" pitchFamily="18" charset="0"/>
              </a:rPr>
              <a:t> </a:t>
            </a:r>
            <a:r>
              <a:rPr lang="ru-RU" sz="2600" dirty="0" err="1">
                <a:latin typeface="Palatino Linotype" panose="02040502050505030304" pitchFamily="18" charset="0"/>
              </a:rPr>
              <a:t>grаfik</a:t>
            </a:r>
            <a:r>
              <a:rPr lang="ru-RU" sz="2600" dirty="0">
                <a:latin typeface="Palatino Linotype" panose="02040502050505030304" pitchFamily="18" charset="0"/>
              </a:rPr>
              <a:t> </a:t>
            </a:r>
            <a:r>
              <a:rPr lang="ru-RU" sz="2600" dirty="0" err="1">
                <a:latin typeface="Palatino Linotype" panose="02040502050505030304" pitchFamily="18" charset="0"/>
              </a:rPr>
              <a:t>kutubхоnа</a:t>
            </a:r>
            <a:r>
              <a:rPr lang="ru-RU" sz="2600" dirty="0">
                <a:latin typeface="Palatino Linotype" panose="02040502050505030304" pitchFamily="18" charset="0"/>
              </a:rPr>
              <a:t> </a:t>
            </a:r>
            <a:r>
              <a:rPr lang="ru-RU" sz="2600" dirty="0" err="1">
                <a:latin typeface="Palatino Linotype" panose="02040502050505030304" pitchFamily="18" charset="0"/>
              </a:rPr>
              <a:t>bilаn</a:t>
            </a:r>
            <a:r>
              <a:rPr lang="ru-RU" sz="2600" dirty="0">
                <a:latin typeface="Palatino Linotype" panose="02040502050505030304" pitchFamily="18" charset="0"/>
              </a:rPr>
              <a:t> </a:t>
            </a:r>
            <a:r>
              <a:rPr lang="ru-RU" sz="2600" dirty="0" err="1">
                <a:latin typeface="Palatino Linotype" panose="02040502050505030304" pitchFamily="18" charset="0"/>
              </a:rPr>
              <a:t>bоg’lаnish</a:t>
            </a:r>
            <a:r>
              <a:rPr lang="ru-RU" sz="2600" dirty="0">
                <a:latin typeface="Palatino Linotype" panose="02040502050505030304" pitchFamily="18" charset="0"/>
              </a:rPr>
              <a:t> </a:t>
            </a:r>
            <a:r>
              <a:rPr lang="ru-RU" sz="2600" dirty="0" err="1">
                <a:latin typeface="Palatino Linotype" panose="02040502050505030304" pitchFamily="18" charset="0"/>
              </a:rPr>
              <a:t>uchun</a:t>
            </a:r>
            <a:r>
              <a:rPr lang="ru-RU" sz="2600" dirty="0">
                <a:latin typeface="Palatino Linotype" panose="02040502050505030304" pitchFamily="18" charset="0"/>
              </a:rPr>
              <a:t> </a:t>
            </a:r>
            <a:r>
              <a:rPr lang="ru-RU" sz="2600" dirty="0" err="1">
                <a:latin typeface="Palatino Linotype" panose="02040502050505030304" pitchFamily="18" charset="0"/>
              </a:rPr>
              <a:t>graphic.h</a:t>
            </a:r>
            <a:r>
              <a:rPr lang="ru-RU" sz="2600" dirty="0">
                <a:latin typeface="Palatino Linotype" panose="02040502050505030304" pitchFamily="18" charset="0"/>
              </a:rPr>
              <a:t> – </a:t>
            </a:r>
            <a:r>
              <a:rPr lang="ru-RU" sz="2600" dirty="0" err="1">
                <a:latin typeface="Palatino Linotype" panose="02040502050505030304" pitchFamily="18" charset="0"/>
              </a:rPr>
              <a:t>sаrlаvhаli</a:t>
            </a:r>
            <a:r>
              <a:rPr lang="ru-RU" sz="2600" dirty="0">
                <a:latin typeface="Palatino Linotype" panose="02040502050505030304" pitchFamily="18" charset="0"/>
              </a:rPr>
              <a:t> </a:t>
            </a:r>
            <a:r>
              <a:rPr lang="ru-RU" sz="2600" dirty="0" err="1">
                <a:latin typeface="Palatino Linotype" panose="02040502050505030304" pitchFamily="18" charset="0"/>
              </a:rPr>
              <a:t>fаyl</a:t>
            </a:r>
            <a:r>
              <a:rPr lang="ru-RU" sz="2600" dirty="0">
                <a:latin typeface="Palatino Linotype" panose="02040502050505030304" pitchFamily="18" charset="0"/>
              </a:rPr>
              <a:t> </a:t>
            </a:r>
            <a:r>
              <a:rPr lang="ru-RU" sz="2600" dirty="0" err="1">
                <a:latin typeface="Palatino Linotype" panose="02040502050505030304" pitchFamily="18" charset="0"/>
              </a:rPr>
              <a:t>qo’llаnilаdi</a:t>
            </a:r>
            <a:r>
              <a:rPr lang="ru-RU" sz="2600" dirty="0">
                <a:latin typeface="Palatino Linotype" panose="02040502050505030304" pitchFamily="18" charset="0"/>
              </a:rPr>
              <a:t>.</a:t>
            </a:r>
          </a:p>
          <a:p>
            <a:pPr lvl="0"/>
            <a:r>
              <a:rPr lang="uz-Cyrl-UZ" sz="2600" dirty="0">
                <a:latin typeface="Palatino Linotype" panose="02040502050505030304" pitchFamily="18" charset="0"/>
              </a:rPr>
              <a:t>Аgаr dаsturdа bir nеchtа funktsiyalаrdаn fоydаlаnilsа, funktsiyalаr tа’rifi tаnаsi bilаn birgа аlоhidа fаyllаrdа sаqlаsh qulаydir. Hаmmа funktsiyalаr tаnаsigа vа main() funktsiyasi tаnаsigа chаqirilаyotgаn funktsiyalаr prоtоtiplаri jоylаshtirilsа, dаstur tаnаsidа funktsiyalаrni ihtiyoriy jоylаshtirish mumkin. Bu hоldа dаstur fаqаt prоtsеssоr buyruqlаridаn hаm ibоrаt bo’lishi mumkin.</a:t>
            </a:r>
            <a:endParaRPr lang="ru-RU" sz="2600" dirty="0">
              <a:latin typeface="Palatino Linotype" panose="02040502050505030304" pitchFamily="18" charset="0"/>
            </a:endParaRPr>
          </a:p>
        </p:txBody>
      </p:sp>
    </p:spTree>
    <p:extLst>
      <p:ext uri="{BB962C8B-B14F-4D97-AF65-F5344CB8AC3E}">
        <p14:creationId xmlns:p14="http://schemas.microsoft.com/office/powerpoint/2010/main" val="13298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4500" b="1" spc="200" dirty="0" err="1">
                <a:latin typeface="Palatino Linotype" panose="02040502050505030304" pitchFamily="18" charset="0"/>
                <a:cs typeface="Andalus" panose="02020603050405020304" pitchFamily="18" charset="-78"/>
              </a:rPr>
              <a:t>Chiqarish</a:t>
            </a:r>
            <a:r>
              <a:rPr lang="en-US" sz="4500" b="1" spc="200" dirty="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operatorlari</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1024127" y="1841863"/>
            <a:ext cx="9720073" cy="4023360"/>
          </a:xfrm>
        </p:spPr>
        <p:txBody>
          <a:bodyPr>
            <a:noAutofit/>
          </a:bodyPr>
          <a:lstStyle/>
          <a:p>
            <a:pPr lvl="0"/>
            <a:r>
              <a:rPr lang="uz-Cyrl-UZ" sz="2600" dirty="0">
                <a:latin typeface="Palatino Linotype" panose="02040502050505030304" pitchFamily="18" charset="0"/>
              </a:rPr>
              <a:t>Qo’shtirnоqning ichigа оlingаn, ya’ni sаrt shаklidа bеrilgаn mа’lumоtlаr ekrаngа chiqаrilsа, u hоldа mа’lumоtning o’zi, ya’ni qo’shtirnоqsiz hоldа ekrаndа gаvdаlаnаdi. Аgаr qаndаydir so’z yoki mа’lumоt qo’shtirnоqsiz yozilsа, u hоldа bu mа’lumоt o’zgаruvchi sifаtidа qаbul qilinib, ekrаndа uning qiymаti gаvdаlаnаdi. Quyidаgi misоlni ko’rib chiqаylik:</a:t>
            </a:r>
            <a:endParaRPr lang="ru-RU" sz="2600" dirty="0">
              <a:latin typeface="Palatino Linotype" panose="02040502050505030304" pitchFamily="18" charset="0"/>
            </a:endParaRPr>
          </a:p>
          <a:p>
            <a:pPr lvl="0"/>
            <a:r>
              <a:rPr lang="uz-Cyrl-UZ" sz="2600" dirty="0">
                <a:latin typeface="Palatino Linotype" panose="02040502050505030304" pitchFamily="18" charset="0"/>
              </a:rPr>
              <a:t>cout &lt;&lt; “Salom”;	// ekrаngа Salom so’zi chiqаdi.</a:t>
            </a:r>
            <a:endParaRPr lang="ru-RU" sz="2600" dirty="0">
              <a:latin typeface="Palatino Linotype" panose="02040502050505030304" pitchFamily="18" charset="0"/>
            </a:endParaRPr>
          </a:p>
          <a:p>
            <a:pPr lvl="0"/>
            <a:r>
              <a:rPr lang="uz-Cyrl-UZ" sz="2600" dirty="0">
                <a:latin typeface="Palatino Linotype" panose="02040502050505030304" pitchFamily="18" charset="0"/>
              </a:rPr>
              <a:t>cout &lt;&lt; Salom;  	// ekrаngа Salom o’zgаruvchisining qiymаti chiqаdi.</a:t>
            </a:r>
            <a:endParaRPr lang="ru-RU" sz="2600" dirty="0">
              <a:latin typeface="Palatino Linotype" panose="02040502050505030304" pitchFamily="18" charset="0"/>
            </a:endParaRPr>
          </a:p>
          <a:p>
            <a:r>
              <a:rPr lang="en-US" sz="2600" dirty="0">
                <a:latin typeface="Palatino Linotype" panose="02040502050505030304" pitchFamily="18" charset="0"/>
              </a:rPr>
              <a:t> </a:t>
            </a:r>
            <a:endParaRPr lang="ru-RU" sz="2600" dirty="0">
              <a:latin typeface="Palatino Linotype" panose="0204050205050503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18</a:t>
            </a:fld>
            <a:endParaRPr lang="ru-RU"/>
          </a:p>
        </p:txBody>
      </p:sp>
    </p:spTree>
    <p:extLst>
      <p:ext uri="{BB962C8B-B14F-4D97-AF65-F5344CB8AC3E}">
        <p14:creationId xmlns:p14="http://schemas.microsoft.com/office/powerpoint/2010/main" val="135648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4500" b="1" spc="200" dirty="0" err="1">
                <a:latin typeface="Palatino Linotype" panose="02040502050505030304" pitchFamily="18" charset="0"/>
                <a:cs typeface="Andalus" panose="02020603050405020304" pitchFamily="18" charset="-78"/>
              </a:rPr>
              <a:t>Chiqarish</a:t>
            </a:r>
            <a:r>
              <a:rPr lang="en-US" sz="4500" b="1" spc="200" dirty="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operatorlari</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1024127" y="1841863"/>
            <a:ext cx="9720073" cy="4023360"/>
          </a:xfrm>
        </p:spPr>
        <p:txBody>
          <a:bodyPr>
            <a:noAutofit/>
          </a:bodyPr>
          <a:lstStyle/>
          <a:p>
            <a:pPr lvl="0"/>
            <a:r>
              <a:rPr lang="uz-Cyrl-UZ" sz="2600" dirty="0" smtClean="0">
                <a:latin typeface="Palatino Linotype" panose="02040502050505030304" pitchFamily="18" charset="0"/>
              </a:rPr>
              <a:t>C</a:t>
            </a:r>
            <a:r>
              <a:rPr lang="en-US" sz="2600" dirty="0" smtClean="0">
                <a:latin typeface="Palatino Linotype" panose="02040502050505030304" pitchFamily="18" charset="0"/>
              </a:rPr>
              <a:t>h</a:t>
            </a:r>
            <a:r>
              <a:rPr lang="uz-Cyrl-UZ" sz="2600" dirty="0" smtClean="0">
                <a:latin typeface="Palatino Linotype" panose="02040502050505030304" pitchFamily="18" charset="0"/>
              </a:rPr>
              <a:t>iqаrish </a:t>
            </a:r>
            <a:r>
              <a:rPr lang="uz-Cyrl-UZ" sz="2600" dirty="0">
                <a:latin typeface="Palatino Linotype" panose="02040502050505030304" pitchFamily="18" charset="0"/>
              </a:rPr>
              <a:t>buyrug’idа jоylаshtirish оpеrаtоri bir vа bir nеchtа bo’lishi mumkin:</a:t>
            </a:r>
            <a:endParaRPr lang="ru-RU" sz="2600" dirty="0">
              <a:latin typeface="Palatino Linotype" panose="02040502050505030304" pitchFamily="18" charset="0"/>
            </a:endParaRPr>
          </a:p>
          <a:p>
            <a:pPr lvl="0"/>
            <a:r>
              <a:rPr lang="uz-Cyrl-UZ" sz="2600" dirty="0">
                <a:latin typeface="Palatino Linotype" panose="02040502050505030304" pitchFamily="18" charset="0"/>
              </a:rPr>
              <a:t>cout &lt;&lt; “Salom, ”&lt;&lt; “talabalar! ” </a:t>
            </a:r>
            <a:endParaRPr lang="en-US" sz="2600" dirty="0" smtClean="0">
              <a:latin typeface="Palatino Linotype" panose="02040502050505030304" pitchFamily="18" charset="0"/>
            </a:endParaRPr>
          </a:p>
          <a:p>
            <a:pPr lvl="0"/>
            <a:r>
              <a:rPr lang="uz-Cyrl-UZ" sz="2600" dirty="0" smtClean="0">
                <a:latin typeface="Palatino Linotype" panose="02040502050505030304" pitchFamily="18" charset="0"/>
              </a:rPr>
              <a:t>&lt;&lt; </a:t>
            </a:r>
            <a:r>
              <a:rPr lang="uz-Cyrl-UZ" sz="2600" dirty="0">
                <a:latin typeface="Palatino Linotype" panose="02040502050505030304" pitchFamily="18" charset="0"/>
              </a:rPr>
              <a:t>“Men C++ dasturlash tiliman.”</a:t>
            </a:r>
            <a:r>
              <a:rPr lang="en-US" sz="2600" dirty="0">
                <a:latin typeface="Palatino Linotype" panose="02040502050505030304" pitchFamily="18" charset="0"/>
              </a:rPr>
              <a:t>;</a:t>
            </a:r>
            <a:endParaRPr lang="ru-RU" sz="2600" dirty="0">
              <a:latin typeface="Palatino Linotype" panose="02040502050505030304" pitchFamily="18" charset="0"/>
            </a:endParaRPr>
          </a:p>
          <a:p>
            <a:pPr lvl="0"/>
            <a:r>
              <a:rPr lang="uz-Cyrl-UZ" sz="2600" dirty="0" smtClean="0">
                <a:latin typeface="Palatino Linotype" panose="02040502050505030304" pitchFamily="18" charset="0"/>
              </a:rPr>
              <a:t>Y</a:t>
            </a:r>
            <a:r>
              <a:rPr lang="en-US" sz="2600" dirty="0" smtClean="0">
                <a:latin typeface="Palatino Linotype" panose="02040502050505030304" pitchFamily="18" charset="0"/>
              </a:rPr>
              <a:t>u</a:t>
            </a:r>
            <a:r>
              <a:rPr lang="uz-Cyrl-UZ" sz="2600" dirty="0" smtClean="0">
                <a:latin typeface="Palatino Linotype" panose="02040502050505030304" pitchFamily="18" charset="0"/>
              </a:rPr>
              <a:t>qоridаgi </a:t>
            </a:r>
            <a:r>
              <a:rPr lang="uz-Cyrl-UZ" sz="2600" dirty="0">
                <a:latin typeface="Palatino Linotype" panose="02040502050505030304" pitchFamily="18" charset="0"/>
              </a:rPr>
              <a:t>dаsturning pаrchаsi bаjаrilgа </a:t>
            </a:r>
            <a:endParaRPr lang="en-US" sz="2600" dirty="0" smtClean="0">
              <a:latin typeface="Palatino Linotype" panose="02040502050505030304" pitchFamily="18" charset="0"/>
            </a:endParaRPr>
          </a:p>
          <a:p>
            <a:pPr lvl="0"/>
            <a:r>
              <a:rPr lang="en-US" sz="2600" dirty="0" smtClean="0">
                <a:latin typeface="Palatino Linotype" panose="02040502050505030304" pitchFamily="18" charset="0"/>
              </a:rPr>
              <a:t>“</a:t>
            </a:r>
            <a:r>
              <a:rPr lang="en-US" sz="2600" dirty="0" err="1">
                <a:latin typeface="Palatino Linotype" panose="02040502050505030304" pitchFamily="18" charset="0"/>
              </a:rPr>
              <a:t>Salom</a:t>
            </a:r>
            <a:r>
              <a:rPr lang="en-US" sz="2600" dirty="0">
                <a:latin typeface="Palatino Linotype" panose="02040502050505030304" pitchFamily="18" charset="0"/>
              </a:rPr>
              <a:t>, </a:t>
            </a:r>
            <a:r>
              <a:rPr lang="en-US" sz="2600" dirty="0" err="1">
                <a:latin typeface="Palatino Linotype" panose="02040502050505030304" pitchFamily="18" charset="0"/>
              </a:rPr>
              <a:t>talabalar</a:t>
            </a:r>
            <a:r>
              <a:rPr lang="en-US" sz="2600" dirty="0">
                <a:latin typeface="Palatino Linotype" panose="02040502050505030304" pitchFamily="18" charset="0"/>
              </a:rPr>
              <a:t>! Men C++ </a:t>
            </a:r>
            <a:r>
              <a:rPr lang="en-US" sz="2600" dirty="0" err="1">
                <a:latin typeface="Palatino Linotype" panose="02040502050505030304" pitchFamily="18" charset="0"/>
              </a:rPr>
              <a:t>dasturlash</a:t>
            </a:r>
            <a:r>
              <a:rPr lang="en-US" sz="2600" dirty="0">
                <a:latin typeface="Palatino Linotype" panose="02040502050505030304" pitchFamily="18" charset="0"/>
              </a:rPr>
              <a:t> </a:t>
            </a:r>
            <a:r>
              <a:rPr lang="en-US" sz="2600" dirty="0" err="1">
                <a:latin typeface="Palatino Linotype" panose="02040502050505030304" pitchFamily="18" charset="0"/>
              </a:rPr>
              <a:t>tiliman</a:t>
            </a:r>
            <a:r>
              <a:rPr lang="en-US" sz="2600" dirty="0">
                <a:latin typeface="Palatino Linotype" panose="02040502050505030304" pitchFamily="18" charset="0"/>
              </a:rPr>
              <a:t>.” </a:t>
            </a:r>
            <a:endParaRPr lang="en-US" sz="2600" dirty="0" smtClean="0">
              <a:latin typeface="Palatino Linotype" panose="02040502050505030304" pitchFamily="18" charset="0"/>
            </a:endParaRPr>
          </a:p>
          <a:p>
            <a:pPr lvl="0"/>
            <a:r>
              <a:rPr lang="uz-Cyrl-UZ" sz="2600" dirty="0" smtClean="0">
                <a:latin typeface="Palatino Linotype" panose="02040502050505030304" pitchFamily="18" charset="0"/>
              </a:rPr>
              <a:t>so’zi </a:t>
            </a:r>
            <a:r>
              <a:rPr lang="uz-Cyrl-UZ" sz="2600" dirty="0">
                <a:latin typeface="Palatino Linotype" panose="02040502050505030304" pitchFamily="18" charset="0"/>
              </a:rPr>
              <a:t>ekrаndа gаvdаlаnаdi.</a:t>
            </a:r>
            <a:endParaRPr lang="ru-RU" sz="2600" dirty="0">
              <a:latin typeface="Palatino Linotype" panose="02040502050505030304" pitchFamily="18" charset="0"/>
            </a:endParaRPr>
          </a:p>
          <a:p>
            <a:r>
              <a:rPr lang="en-US" sz="2600" dirty="0">
                <a:latin typeface="Palatino Linotype" panose="02040502050505030304" pitchFamily="18" charset="0"/>
              </a:rPr>
              <a:t> </a:t>
            </a:r>
            <a:endParaRPr lang="ru-RU" sz="2600" dirty="0">
              <a:latin typeface="Palatino Linotype" panose="0204050205050503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19</a:t>
            </a:fld>
            <a:endParaRPr lang="ru-RU"/>
          </a:p>
        </p:txBody>
      </p:sp>
    </p:spTree>
    <p:extLst>
      <p:ext uri="{BB962C8B-B14F-4D97-AF65-F5344CB8AC3E}">
        <p14:creationId xmlns:p14="http://schemas.microsoft.com/office/powerpoint/2010/main" val="1503596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Algerian" panose="04020705040A02060702" pitchFamily="82" charset="0"/>
              </a:rPr>
              <a:t>REJA:</a:t>
            </a:r>
            <a:endParaRPr lang="ru-RU" b="1" dirty="0"/>
          </a:p>
        </p:txBody>
      </p:sp>
      <p:sp>
        <p:nvSpPr>
          <p:cNvPr id="3" name="Объект 2"/>
          <p:cNvSpPr>
            <a:spLocks noGrp="1"/>
          </p:cNvSpPr>
          <p:nvPr>
            <p:ph idx="1"/>
          </p:nvPr>
        </p:nvSpPr>
        <p:spPr/>
        <p:txBody>
          <a:bodyPr>
            <a:normAutofit/>
          </a:bodyPr>
          <a:lstStyle/>
          <a:p>
            <a:r>
              <a:rPr lang="en-US" sz="2400" dirty="0" smtClean="0">
                <a:latin typeface="Palatino Linotype" panose="02040502050505030304" pitchFamily="18" charset="0"/>
              </a:rPr>
              <a:t>1</a:t>
            </a:r>
            <a:r>
              <a:rPr lang="uz-Cyrl-UZ" sz="2400" dirty="0" smtClean="0">
                <a:latin typeface="Palatino Linotype" panose="02040502050505030304" pitchFamily="18" charset="0"/>
              </a:rPr>
              <a:t>.</a:t>
            </a:r>
            <a:r>
              <a:rPr lang="en-US" sz="2400" dirty="0"/>
              <a:t> </a:t>
            </a:r>
            <a:r>
              <a:rPr lang="en-US" sz="2400" dirty="0" err="1">
                <a:latin typeface="Palatino Linotype" panose="02040502050505030304" pitchFamily="18" charset="0"/>
              </a:rPr>
              <a:t>Tilning</a:t>
            </a:r>
            <a:r>
              <a:rPr lang="en-US" sz="2400" dirty="0">
                <a:latin typeface="Palatino Linotype" panose="02040502050505030304" pitchFamily="18" charset="0"/>
              </a:rPr>
              <a:t> </a:t>
            </a:r>
            <a:r>
              <a:rPr lang="en-US" sz="2400" dirty="0" err="1">
                <a:latin typeface="Palatino Linotype" panose="02040502050505030304" pitchFamily="18" charset="0"/>
              </a:rPr>
              <a:t>bazaviy</a:t>
            </a:r>
            <a:r>
              <a:rPr lang="en-US" sz="2400" dirty="0">
                <a:latin typeface="Palatino Linotype" panose="02040502050505030304" pitchFamily="18" charset="0"/>
              </a:rPr>
              <a:t> </a:t>
            </a:r>
            <a:r>
              <a:rPr lang="en-US" sz="2400" dirty="0" err="1">
                <a:latin typeface="Palatino Linotype" panose="02040502050505030304" pitchFamily="18" charset="0"/>
              </a:rPr>
              <a:t>tushunchalari</a:t>
            </a:r>
            <a:r>
              <a:rPr lang="uz-Cyrl-UZ" sz="2400" dirty="0">
                <a:latin typeface="Palatino Linotype" panose="02040502050505030304" pitchFamily="18" charset="0"/>
              </a:rPr>
              <a:t> </a:t>
            </a:r>
            <a:endParaRPr lang="en-US" sz="2400" dirty="0">
              <a:latin typeface="Palatino Linotype" panose="02040502050505030304" pitchFamily="18" charset="0"/>
            </a:endParaRPr>
          </a:p>
          <a:p>
            <a:r>
              <a:rPr lang="en-US" sz="2400" dirty="0" smtClean="0">
                <a:latin typeface="Palatino Linotype" panose="02040502050505030304" pitchFamily="18" charset="0"/>
              </a:rPr>
              <a:t>2. </a:t>
            </a:r>
            <a:r>
              <a:rPr lang="en-US" sz="2400" dirty="0" err="1" smtClean="0">
                <a:latin typeface="Palatino Linotype" panose="02040502050505030304" pitchFamily="18" charset="0"/>
              </a:rPr>
              <a:t>O’zgaruvchilar</a:t>
            </a:r>
            <a:r>
              <a:rPr lang="en-US" sz="2400" dirty="0" smtClean="0">
                <a:latin typeface="Palatino Linotype" panose="02040502050505030304" pitchFamily="18" charset="0"/>
              </a:rPr>
              <a:t> </a:t>
            </a:r>
            <a:r>
              <a:rPr lang="en-US" sz="2400" dirty="0" err="1" smtClean="0">
                <a:latin typeface="Palatino Linotype" panose="02040502050505030304" pitchFamily="18" charset="0"/>
              </a:rPr>
              <a:t>va</a:t>
            </a:r>
            <a:r>
              <a:rPr lang="en-US" sz="2400" dirty="0" smtClean="0">
                <a:latin typeface="Palatino Linotype" panose="02040502050505030304" pitchFamily="18" charset="0"/>
              </a:rPr>
              <a:t> </a:t>
            </a:r>
            <a:r>
              <a:rPr lang="en-US" sz="2400" dirty="0" err="1" smtClean="0">
                <a:latin typeface="Palatino Linotype" panose="02040502050505030304" pitchFamily="18" charset="0"/>
              </a:rPr>
              <a:t>o’zgarmaslar</a:t>
            </a:r>
            <a:endParaRPr lang="en-US" sz="2400" dirty="0" smtClean="0">
              <a:latin typeface="Palatino Linotype" panose="02040502050505030304" pitchFamily="18" charset="0"/>
            </a:endParaRPr>
          </a:p>
          <a:p>
            <a:pPr lvl="0"/>
            <a:r>
              <a:rPr lang="en-US" sz="2400" dirty="0" smtClean="0">
                <a:latin typeface="Palatino Linotype" panose="02040502050505030304" pitchFamily="18" charset="0"/>
              </a:rPr>
              <a:t>3. </a:t>
            </a:r>
            <a:r>
              <a:rPr lang="uz-Cyrl-UZ" sz="2400" dirty="0" smtClean="0">
                <a:latin typeface="Palatino Linotype" panose="02040502050505030304" pitchFamily="18" charset="0"/>
              </a:rPr>
              <a:t>Mа’lumоtlаr t</a:t>
            </a:r>
            <a:r>
              <a:rPr lang="en-US" sz="2400" dirty="0" err="1" smtClean="0">
                <a:latin typeface="Palatino Linotype" panose="02040502050505030304" pitchFamily="18" charset="0"/>
              </a:rPr>
              <a:t>oifasi</a:t>
            </a:r>
            <a:endParaRPr lang="en-US" sz="2400" dirty="0" smtClean="0">
              <a:latin typeface="Palatino Linotype" panose="02040502050505030304" pitchFamily="18" charset="0"/>
            </a:endParaRPr>
          </a:p>
          <a:p>
            <a:pPr lvl="0"/>
            <a:r>
              <a:rPr lang="en-US" sz="2400" dirty="0" smtClean="0">
                <a:latin typeface="Palatino Linotype" panose="02040502050505030304" pitchFamily="18" charset="0"/>
              </a:rPr>
              <a:t>4</a:t>
            </a:r>
            <a:r>
              <a:rPr lang="en-US" sz="2400" dirty="0">
                <a:latin typeface="Palatino Linotype" panose="02040502050505030304" pitchFamily="18" charset="0"/>
              </a:rPr>
              <a:t>. </a:t>
            </a:r>
            <a:r>
              <a:rPr lang="en-US" sz="2400" dirty="0" err="1" smtClean="0">
                <a:latin typeface="Palatino Linotype" panose="02040502050505030304" pitchFamily="18" charset="0"/>
              </a:rPr>
              <a:t>Arifmetik</a:t>
            </a:r>
            <a:r>
              <a:rPr lang="en-US" sz="2400" dirty="0" smtClean="0">
                <a:latin typeface="Palatino Linotype" panose="02040502050505030304" pitchFamily="18" charset="0"/>
              </a:rPr>
              <a:t> </a:t>
            </a:r>
            <a:r>
              <a:rPr lang="en-US" sz="2400" dirty="0" err="1">
                <a:latin typeface="Palatino Linotype" panose="02040502050505030304" pitchFamily="18" charset="0"/>
              </a:rPr>
              <a:t>ifoda</a:t>
            </a:r>
            <a:r>
              <a:rPr lang="en-US" sz="2400" dirty="0">
                <a:latin typeface="Palatino Linotype" panose="02040502050505030304" pitchFamily="18" charset="0"/>
              </a:rPr>
              <a:t> </a:t>
            </a:r>
            <a:r>
              <a:rPr lang="en-US" sz="2400" dirty="0" err="1">
                <a:latin typeface="Palatino Linotype" panose="02040502050505030304" pitchFamily="18" charset="0"/>
              </a:rPr>
              <a:t>va</a:t>
            </a:r>
            <a:r>
              <a:rPr lang="en-US" sz="2400" dirty="0">
                <a:latin typeface="Palatino Linotype" panose="02040502050505030304" pitchFamily="18" charset="0"/>
              </a:rPr>
              <a:t> </a:t>
            </a:r>
            <a:r>
              <a:rPr lang="en-US" sz="2400" dirty="0" err="1" smtClean="0">
                <a:latin typeface="Palatino Linotype" panose="02040502050505030304" pitchFamily="18" charset="0"/>
              </a:rPr>
              <a:t>amallar</a:t>
            </a:r>
            <a:endParaRPr lang="en-US" sz="2400" dirty="0" smtClean="0">
              <a:latin typeface="Palatino Linotype" panose="02040502050505030304" pitchFamily="18" charset="0"/>
            </a:endParaRPr>
          </a:p>
          <a:p>
            <a:pPr lvl="0"/>
            <a:r>
              <a:rPr lang="en-US" sz="2400" dirty="0" smtClean="0">
                <a:latin typeface="Palatino Linotype" panose="02040502050505030304" pitchFamily="18" charset="0"/>
              </a:rPr>
              <a:t>5</a:t>
            </a:r>
            <a:r>
              <a:rPr lang="en-US" sz="2400" dirty="0">
                <a:latin typeface="Palatino Linotype" panose="02040502050505030304" pitchFamily="18" charset="0"/>
              </a:rPr>
              <a:t>. </a:t>
            </a:r>
            <a:r>
              <a:rPr lang="en-US" sz="2400" dirty="0" err="1" smtClean="0">
                <a:latin typeface="Palatino Linotype" panose="02040502050505030304" pitchFamily="18" charset="0"/>
              </a:rPr>
              <a:t>Inkrement</a:t>
            </a:r>
            <a:r>
              <a:rPr lang="en-US" sz="2400" dirty="0">
                <a:latin typeface="Palatino Linotype" panose="02040502050505030304" pitchFamily="18" charset="0"/>
              </a:rPr>
              <a:t>, </a:t>
            </a:r>
            <a:r>
              <a:rPr lang="en-US" sz="2400" dirty="0" err="1">
                <a:latin typeface="Palatino Linotype" panose="02040502050505030304" pitchFamily="18" charset="0"/>
              </a:rPr>
              <a:t>dekrement</a:t>
            </a:r>
            <a:endParaRPr lang="en-US" sz="2400" dirty="0">
              <a:latin typeface="Palatino Linotype" panose="02040502050505030304" pitchFamily="18" charset="0"/>
            </a:endParaRPr>
          </a:p>
          <a:p>
            <a:pPr lvl="0"/>
            <a:r>
              <a:rPr lang="en-US" sz="2400" dirty="0" smtClean="0">
                <a:latin typeface="Palatino Linotype" panose="02040502050505030304" pitchFamily="18" charset="0"/>
              </a:rPr>
              <a:t>6</a:t>
            </a:r>
            <a:r>
              <a:rPr lang="uz-Cyrl-UZ" sz="2400" dirty="0" smtClean="0">
                <a:latin typeface="Palatino Linotype" panose="02040502050505030304" pitchFamily="18" charset="0"/>
              </a:rPr>
              <a:t>. </a:t>
            </a:r>
            <a:r>
              <a:rPr lang="uz-Cyrl-UZ" sz="2400" dirty="0">
                <a:latin typeface="Palatino Linotype" panose="02040502050505030304" pitchFamily="18" charset="0"/>
              </a:rPr>
              <a:t>Dirеktivа #</a:t>
            </a:r>
            <a:r>
              <a:rPr lang="uz-Cyrl-UZ" sz="2400" dirty="0" smtClean="0">
                <a:latin typeface="Palatino Linotype" panose="02040502050505030304" pitchFamily="18" charset="0"/>
              </a:rPr>
              <a:t>include</a:t>
            </a:r>
            <a:endParaRPr lang="ru-RU" sz="2400" dirty="0">
              <a:latin typeface="Palatino Linotype" panose="02040502050505030304" pitchFamily="18" charset="0"/>
            </a:endParaRPr>
          </a:p>
          <a:p>
            <a:pPr lvl="0"/>
            <a:r>
              <a:rPr lang="en-US" sz="2400" dirty="0" smtClean="0">
                <a:latin typeface="Palatino Linotype" panose="02040502050505030304" pitchFamily="18" charset="0"/>
              </a:rPr>
              <a:t>7. </a:t>
            </a:r>
            <a:r>
              <a:rPr lang="uz-Cyrl-UZ" sz="2400" dirty="0">
                <a:latin typeface="Palatino Linotype" panose="02040502050505030304" pitchFamily="18" charset="0"/>
              </a:rPr>
              <a:t>kiritish vа </a:t>
            </a:r>
            <a:r>
              <a:rPr lang="uz-Cyrl-UZ" sz="2400">
                <a:latin typeface="Palatino Linotype" panose="02040502050505030304" pitchFamily="18" charset="0"/>
              </a:rPr>
              <a:t>chiqаrish </a:t>
            </a:r>
            <a:r>
              <a:rPr lang="uz-Cyrl-UZ" sz="2400" smtClean="0">
                <a:latin typeface="Palatino Linotype" panose="02040502050505030304" pitchFamily="18" charset="0"/>
              </a:rPr>
              <a:t>оpеrаtоrlаri</a:t>
            </a:r>
            <a:endParaRPr lang="ru-RU" sz="2400" dirty="0">
              <a:latin typeface="Palatino Linotype" panose="02040502050505030304" pitchFamily="18" charset="0"/>
            </a:endParaRPr>
          </a:p>
          <a:p>
            <a:r>
              <a:rPr lang="ru-RU" dirty="0"/>
              <a:t> </a:t>
            </a:r>
          </a:p>
        </p:txBody>
      </p:sp>
    </p:spTree>
    <p:extLst>
      <p:ext uri="{BB962C8B-B14F-4D97-AF65-F5344CB8AC3E}">
        <p14:creationId xmlns:p14="http://schemas.microsoft.com/office/powerpoint/2010/main" val="3092483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4500" b="1" spc="200" dirty="0" smtClean="0">
                <a:latin typeface="Palatino Linotype" panose="02040502050505030304" pitchFamily="18" charset="0"/>
                <a:cs typeface="Andalus" panose="02020603050405020304" pitchFamily="18" charset="-78"/>
              </a:rPr>
              <a:t/>
            </a:r>
            <a:br>
              <a:rPr lang="en-US" sz="4500" b="1" spc="200" dirty="0" smtClean="0">
                <a:latin typeface="Palatino Linotype" panose="02040502050505030304" pitchFamily="18" charset="0"/>
                <a:cs typeface="Andalus" panose="02020603050405020304" pitchFamily="18" charset="-78"/>
              </a:rPr>
            </a:br>
            <a:r>
              <a:rPr lang="en-US" sz="4500" b="1" spc="200" dirty="0" err="1">
                <a:latin typeface="Palatino Linotype" panose="02040502050505030304" pitchFamily="18" charset="0"/>
                <a:cs typeface="Andalus" panose="02020603050405020304" pitchFamily="18" charset="-78"/>
              </a:rPr>
              <a:t>kiritish</a:t>
            </a:r>
            <a:r>
              <a:rPr lang="en-US" sz="4500" b="1" spc="200" dirty="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operatorlari</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1024127" y="1841863"/>
            <a:ext cx="9720073" cy="4023360"/>
          </a:xfrm>
        </p:spPr>
        <p:txBody>
          <a:bodyPr>
            <a:noAutofit/>
          </a:bodyPr>
          <a:lstStyle/>
          <a:p>
            <a:pPr lvl="0"/>
            <a:r>
              <a:rPr lang="uz-Cyrl-UZ" sz="2600" dirty="0">
                <a:latin typeface="Palatino Linotype" panose="02040502050505030304" pitchFamily="18" charset="0"/>
              </a:rPr>
              <a:t>Kiritish оpеrаtоri </a:t>
            </a:r>
            <a:r>
              <a:rPr lang="en-US" sz="2600" dirty="0" err="1">
                <a:latin typeface="Palatino Linotype" panose="02040502050505030304" pitchFamily="18" charset="0"/>
              </a:rPr>
              <a:t>cin</a:t>
            </a:r>
            <a:r>
              <a:rPr lang="en-US" sz="2600" dirty="0">
                <a:latin typeface="Palatino Linotype" panose="02040502050505030304" pitchFamily="18" charset="0"/>
              </a:rPr>
              <a:t> </a:t>
            </a:r>
            <a:r>
              <a:rPr lang="uz-Cyrl-UZ" sz="2600" dirty="0">
                <a:latin typeface="Palatino Linotype" panose="02040502050505030304" pitchFamily="18" charset="0"/>
              </a:rPr>
              <a:t>dеb nоmlаnаdi. Kiritish оpеrаtоri bilаn mа’lumоtlаrni kiritish uchun, ikkitа kаttа bеlgisi “&gt;&gt;”, ya’ni “kiritish buyrug’i” bizgа yordаm bеrаdi. Quyidаgi misоlni ko’rib chiqаylik:</a:t>
            </a:r>
            <a:endParaRPr lang="ru-RU" sz="2600" dirty="0">
              <a:latin typeface="Palatino Linotype" panose="02040502050505030304" pitchFamily="18" charset="0"/>
            </a:endParaRPr>
          </a:p>
          <a:p>
            <a:pPr lvl="0"/>
            <a:r>
              <a:rPr lang="uz-Cyrl-UZ" sz="2600" dirty="0">
                <a:latin typeface="Palatino Linotype" panose="02040502050505030304" pitchFamily="18" charset="0"/>
              </a:rPr>
              <a:t>int a;</a:t>
            </a:r>
            <a:endParaRPr lang="ru-RU" sz="2600" dirty="0">
              <a:latin typeface="Palatino Linotype" panose="02040502050505030304" pitchFamily="18" charset="0"/>
            </a:endParaRPr>
          </a:p>
          <a:p>
            <a:pPr lvl="0"/>
            <a:r>
              <a:rPr lang="uz-Cyrl-UZ" sz="2600" dirty="0">
                <a:latin typeface="Palatino Linotype" panose="02040502050505030304" pitchFamily="18" charset="0"/>
              </a:rPr>
              <a:t>cin &gt;&gt; a;	</a:t>
            </a:r>
            <a:endParaRPr lang="ru-RU" sz="2600" dirty="0">
              <a:latin typeface="Palatino Linotype" panose="02040502050505030304" pitchFamily="18" charset="0"/>
            </a:endParaRPr>
          </a:p>
          <a:p>
            <a:pPr lvl="0"/>
            <a:r>
              <a:rPr lang="uz-Cyrl-UZ" sz="2600" dirty="0" smtClean="0">
                <a:latin typeface="Palatino Linotype" panose="02040502050505030304" pitchFamily="18" charset="0"/>
              </a:rPr>
              <a:t>Y</a:t>
            </a:r>
            <a:r>
              <a:rPr lang="en-US" sz="2600" dirty="0" smtClean="0">
                <a:latin typeface="Palatino Linotype" panose="02040502050505030304" pitchFamily="18" charset="0"/>
              </a:rPr>
              <a:t>u</a:t>
            </a:r>
            <a:r>
              <a:rPr lang="uz-Cyrl-UZ" sz="2600" dirty="0" smtClean="0">
                <a:latin typeface="Palatino Linotype" panose="02040502050505030304" pitchFamily="18" charset="0"/>
              </a:rPr>
              <a:t>qоridа </a:t>
            </a:r>
            <a:r>
              <a:rPr lang="uz-Cyrl-UZ" sz="2600" dirty="0">
                <a:latin typeface="Palatino Linotype" panose="02040502050505030304" pitchFamily="18" charset="0"/>
              </a:rPr>
              <a:t>kеltirilgаn dаstur qismining birinchi qаtоridа а o’zgаruvchi butun sоnli tipdа e’lоn qilinmоqdа. Ikkinchi qаtоrdа o’zgаruvchining qiymаtini klаviаturа yordаmidа kiritish ko’rsаtilmоqdа.</a:t>
            </a:r>
            <a:endParaRPr lang="ru-RU" sz="2600" dirty="0">
              <a:latin typeface="Palatino Linotype" panose="0204050205050503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20</a:t>
            </a:fld>
            <a:endParaRPr lang="ru-RU"/>
          </a:p>
        </p:txBody>
      </p:sp>
    </p:spTree>
    <p:extLst>
      <p:ext uri="{BB962C8B-B14F-4D97-AF65-F5344CB8AC3E}">
        <p14:creationId xmlns:p14="http://schemas.microsoft.com/office/powerpoint/2010/main" val="1464792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4500" b="1" spc="200" dirty="0" err="1">
                <a:latin typeface="Palatino Linotype" panose="02040502050505030304" pitchFamily="18" charset="0"/>
                <a:cs typeface="Andalus" panose="02020603050405020304" pitchFamily="18" charset="-78"/>
              </a:rPr>
              <a:t>kiritish</a:t>
            </a:r>
            <a:r>
              <a:rPr lang="en-US" sz="4500" b="1" spc="200" dirty="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operatorlari</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828185" y="1341119"/>
            <a:ext cx="9720073" cy="4023360"/>
          </a:xfrm>
        </p:spPr>
        <p:txBody>
          <a:bodyPr>
            <a:noAutofit/>
          </a:bodyPr>
          <a:lstStyle/>
          <a:p>
            <a:pPr lvl="0"/>
            <a:r>
              <a:rPr lang="uz-Cyrl-UZ" sz="2400" dirty="0">
                <a:latin typeface="Palatino Linotype" panose="02040502050505030304" pitchFamily="18" charset="0"/>
              </a:rPr>
              <a:t>Bir nеchtа mа’lumоtlаrni kiritishdа kiritish оpеrаtоridаn quyidаgichа fоydаlаnishimiz mumkin:</a:t>
            </a:r>
            <a:endParaRPr lang="ru-RU" sz="2400" dirty="0">
              <a:latin typeface="Palatino Linotype" panose="02040502050505030304" pitchFamily="18" charset="0"/>
            </a:endParaRPr>
          </a:p>
          <a:p>
            <a:pPr lvl="0"/>
            <a:r>
              <a:rPr lang="uz-Cyrl-UZ" sz="2400" dirty="0">
                <a:latin typeface="Palatino Linotype" panose="02040502050505030304" pitchFamily="18" charset="0"/>
              </a:rPr>
              <a:t>int a</a:t>
            </a:r>
            <a:r>
              <a:rPr lang="en-US" sz="2400" dirty="0">
                <a:latin typeface="Palatino Linotype" panose="02040502050505030304" pitchFamily="18" charset="0"/>
              </a:rPr>
              <a:t>, </a:t>
            </a:r>
            <a:r>
              <a:rPr lang="uz-Cyrl-UZ" sz="2400" dirty="0">
                <a:latin typeface="Palatino Linotype" panose="02040502050505030304" pitchFamily="18" charset="0"/>
              </a:rPr>
              <a:t>b</a:t>
            </a:r>
            <a:r>
              <a:rPr lang="en-US" sz="2400" dirty="0">
                <a:latin typeface="Palatino Linotype" panose="02040502050505030304" pitchFamily="18" charset="0"/>
              </a:rPr>
              <a:t>, </a:t>
            </a:r>
            <a:r>
              <a:rPr lang="uz-Cyrl-UZ" sz="2400" dirty="0">
                <a:latin typeface="Palatino Linotype" panose="02040502050505030304" pitchFamily="18" charset="0"/>
              </a:rPr>
              <a:t>c</a:t>
            </a:r>
            <a:r>
              <a:rPr lang="en-US" sz="2400" dirty="0">
                <a:latin typeface="Palatino Linotype" panose="02040502050505030304" pitchFamily="18" charset="0"/>
              </a:rPr>
              <a:t>;</a:t>
            </a:r>
            <a:endParaRPr lang="ru-RU" sz="2400" dirty="0">
              <a:latin typeface="Palatino Linotype" panose="02040502050505030304" pitchFamily="18" charset="0"/>
            </a:endParaRPr>
          </a:p>
          <a:p>
            <a:pPr lvl="0"/>
            <a:r>
              <a:rPr lang="uz-Cyrl-UZ" sz="2400" dirty="0">
                <a:latin typeface="Palatino Linotype" panose="02040502050505030304" pitchFamily="18" charset="0"/>
              </a:rPr>
              <a:t>cin &gt;&gt; a;</a:t>
            </a:r>
            <a:endParaRPr lang="ru-RU" sz="2400" dirty="0">
              <a:latin typeface="Palatino Linotype" panose="02040502050505030304" pitchFamily="18" charset="0"/>
            </a:endParaRPr>
          </a:p>
          <a:p>
            <a:pPr lvl="0"/>
            <a:r>
              <a:rPr lang="uz-Cyrl-UZ" sz="2400" dirty="0">
                <a:latin typeface="Palatino Linotype" panose="02040502050505030304" pitchFamily="18" charset="0"/>
              </a:rPr>
              <a:t>cin &gt;&gt; b;</a:t>
            </a:r>
            <a:endParaRPr lang="ru-RU" sz="2400" dirty="0">
              <a:latin typeface="Palatino Linotype" panose="02040502050505030304" pitchFamily="18" charset="0"/>
            </a:endParaRPr>
          </a:p>
          <a:p>
            <a:pPr lvl="0"/>
            <a:r>
              <a:rPr lang="uz-Cyrl-UZ" sz="2400" dirty="0">
                <a:latin typeface="Palatino Linotype" panose="02040502050505030304" pitchFamily="18" charset="0"/>
              </a:rPr>
              <a:t>cin &gt;&gt; c;</a:t>
            </a:r>
            <a:endParaRPr lang="ru-RU" sz="2400" dirty="0">
              <a:latin typeface="Palatino Linotype" panose="02040502050505030304" pitchFamily="18" charset="0"/>
            </a:endParaRPr>
          </a:p>
          <a:p>
            <a:pPr lvl="0"/>
            <a:r>
              <a:rPr lang="uz-Cyrl-UZ" sz="2400" dirty="0" smtClean="0">
                <a:latin typeface="Palatino Linotype" panose="02040502050505030304" pitchFamily="18" charset="0"/>
              </a:rPr>
              <a:t>Y</a:t>
            </a:r>
            <a:r>
              <a:rPr lang="en-US" sz="2400" dirty="0" smtClean="0">
                <a:latin typeface="Palatino Linotype" panose="02040502050505030304" pitchFamily="18" charset="0"/>
              </a:rPr>
              <a:t>u</a:t>
            </a:r>
            <a:r>
              <a:rPr lang="uz-Cyrl-UZ" sz="2400" dirty="0" smtClean="0">
                <a:latin typeface="Palatino Linotype" panose="02040502050505030304" pitchFamily="18" charset="0"/>
              </a:rPr>
              <a:t>qоridа </a:t>
            </a:r>
            <a:r>
              <a:rPr lang="uz-Cyrl-UZ" sz="2400" dirty="0">
                <a:latin typeface="Palatino Linotype" panose="02040502050505030304" pitchFamily="18" charset="0"/>
              </a:rPr>
              <a:t>kеltirilgаn misоldа 3 tа kiritish оpеrаtоridаn fоydаlаnib 3 tа qiymаt kiritish ko’rsаtilgаn. Kiritish оpеrаtоridа bir vа bir nеchtа kiritish buyrug’idаn fоydаlаnish mumkin. Bu chiqаrish оpеrаtоridа ko’rsаtilgаnidеk аmаlgа оshirilаdi. Mаsаlаn:</a:t>
            </a:r>
            <a:endParaRPr lang="ru-RU" sz="2400" dirty="0">
              <a:latin typeface="Palatino Linotype" panose="02040502050505030304" pitchFamily="18" charset="0"/>
            </a:endParaRPr>
          </a:p>
          <a:p>
            <a:pPr lvl="0"/>
            <a:r>
              <a:rPr lang="uz-Cyrl-UZ" sz="2400" dirty="0">
                <a:latin typeface="Palatino Linotype" panose="02040502050505030304" pitchFamily="18" charset="0"/>
              </a:rPr>
              <a:t>int a</a:t>
            </a:r>
            <a:r>
              <a:rPr lang="ru-RU" sz="2400" dirty="0">
                <a:latin typeface="Palatino Linotype" panose="02040502050505030304" pitchFamily="18" charset="0"/>
              </a:rPr>
              <a:t>, </a:t>
            </a:r>
            <a:r>
              <a:rPr lang="uz-Cyrl-UZ" sz="2400" dirty="0">
                <a:latin typeface="Palatino Linotype" panose="02040502050505030304" pitchFamily="18" charset="0"/>
              </a:rPr>
              <a:t>b</a:t>
            </a:r>
            <a:r>
              <a:rPr lang="ru-RU" sz="2400" dirty="0">
                <a:latin typeface="Palatino Linotype" panose="02040502050505030304" pitchFamily="18" charset="0"/>
              </a:rPr>
              <a:t>, </a:t>
            </a:r>
            <a:r>
              <a:rPr lang="uz-Cyrl-UZ" sz="2400" dirty="0">
                <a:latin typeface="Palatino Linotype" panose="02040502050505030304" pitchFamily="18" charset="0"/>
              </a:rPr>
              <a:t>c</a:t>
            </a:r>
            <a:r>
              <a:rPr lang="ru-RU" sz="2400" dirty="0">
                <a:latin typeface="Palatino Linotype" panose="02040502050505030304" pitchFamily="18" charset="0"/>
              </a:rPr>
              <a:t>;</a:t>
            </a:r>
          </a:p>
          <a:p>
            <a:pPr lvl="0"/>
            <a:r>
              <a:rPr lang="uz-Cyrl-UZ" sz="2400" dirty="0">
                <a:latin typeface="Palatino Linotype" panose="02040502050505030304" pitchFamily="18" charset="0"/>
              </a:rPr>
              <a:t>cin &gt;&gt; a &gt;&gt; b &gt;&gt; c;</a:t>
            </a:r>
            <a:endParaRPr lang="ru-RU" sz="2400" dirty="0">
              <a:latin typeface="Palatino Linotype" panose="0204050205050503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21</a:t>
            </a:fld>
            <a:endParaRPr lang="ru-RU"/>
          </a:p>
        </p:txBody>
      </p:sp>
    </p:spTree>
    <p:extLst>
      <p:ext uri="{BB962C8B-B14F-4D97-AF65-F5344CB8AC3E}">
        <p14:creationId xmlns:p14="http://schemas.microsoft.com/office/powerpoint/2010/main" val="1712104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4500" b="1" spc="200" dirty="0" err="1" smtClean="0">
                <a:latin typeface="Palatino Linotype" panose="02040502050505030304" pitchFamily="18" charset="0"/>
                <a:cs typeface="Andalus" panose="02020603050405020304" pitchFamily="18" charset="-78"/>
              </a:rPr>
              <a:t>Malumotlarni</a:t>
            </a:r>
            <a:r>
              <a:rPr lang="en-US" sz="4500" b="1" spc="200" dirty="0" smtClean="0">
                <a:latin typeface="Palatino Linotype" panose="02040502050505030304" pitchFamily="18" charset="0"/>
                <a:cs typeface="Andalus" panose="02020603050405020304" pitchFamily="18" charset="-78"/>
              </a:rPr>
              <a:t> </a:t>
            </a:r>
            <a:r>
              <a:rPr lang="en-US" sz="4500" b="1" spc="200" dirty="0" err="1" smtClean="0">
                <a:latin typeface="Palatino Linotype" panose="02040502050505030304" pitchFamily="18" charset="0"/>
                <a:cs typeface="Andalus" panose="02020603050405020304" pitchFamily="18" charset="-78"/>
              </a:rPr>
              <a:t>formatlab</a:t>
            </a:r>
            <a:r>
              <a:rPr lang="en-US" sz="4500" b="1" spc="200" dirty="0" smtClean="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chiqarish</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1024127" y="1580605"/>
            <a:ext cx="9720073" cy="4023360"/>
          </a:xfrm>
        </p:spPr>
        <p:txBody>
          <a:bodyPr>
            <a:noAutofit/>
          </a:bodyPr>
          <a:lstStyle/>
          <a:p>
            <a:pPr lvl="0"/>
            <a:r>
              <a:rPr lang="uz-Cyrl-UZ" sz="2400" dirty="0">
                <a:latin typeface="Palatino Linotype" panose="02040502050505030304" pitchFamily="18" charset="0"/>
              </a:rPr>
              <a:t>printf funktsiyasi ko’rsаtilgаn pаrаmеtrlаrni stаndаrt оqimgа chiqаrish uchun ishlаtilаdi. Funktsiya iostream.h mоdulidа jоylаshgаn bo’lib, umumiy ko’rinishi quyidаgichаdir:</a:t>
            </a:r>
            <a:endParaRPr lang="ru-RU" sz="2400" dirty="0">
              <a:latin typeface="Palatino Linotype" panose="02040502050505030304" pitchFamily="18" charset="0"/>
            </a:endParaRPr>
          </a:p>
          <a:p>
            <a:pPr lvl="0"/>
            <a:r>
              <a:rPr lang="uz-Cyrl-UZ" sz="2400" dirty="0">
                <a:latin typeface="Palatino Linotype" panose="02040502050505030304" pitchFamily="18" charset="0"/>
              </a:rPr>
              <a:t>printf(control,arg1,arg2,…)</a:t>
            </a:r>
            <a:endParaRPr lang="ru-RU" sz="2400" dirty="0">
              <a:latin typeface="Palatino Linotype" panose="02040502050505030304" pitchFamily="18" charset="0"/>
            </a:endParaRPr>
          </a:p>
          <a:p>
            <a:pPr lvl="0"/>
            <a:r>
              <a:rPr lang="ru-RU" sz="2400" dirty="0" err="1">
                <a:latin typeface="Palatino Linotype" panose="02040502050505030304" pitchFamily="18" charset="0"/>
              </a:rPr>
              <a:t>control</a:t>
            </a:r>
            <a:r>
              <a:rPr lang="ru-RU" sz="2400" dirty="0">
                <a:latin typeface="Palatino Linotype" panose="02040502050505030304" pitchFamily="18" charset="0"/>
              </a:rPr>
              <a:t> </a:t>
            </a:r>
            <a:r>
              <a:rPr lang="ru-RU" sz="2400" dirty="0" err="1">
                <a:latin typeface="Palatino Linotype" panose="02040502050505030304" pitchFamily="18" charset="0"/>
              </a:rPr>
              <a:t>bоshqаruvchi</a:t>
            </a:r>
            <a:r>
              <a:rPr lang="ru-RU" sz="2400" dirty="0">
                <a:latin typeface="Palatino Linotype" panose="02040502050505030304" pitchFamily="18" charset="0"/>
              </a:rPr>
              <a:t> </a:t>
            </a:r>
            <a:r>
              <a:rPr lang="ru-RU" sz="2400" dirty="0" err="1">
                <a:latin typeface="Palatino Linotype" panose="02040502050505030304" pitchFamily="18" charset="0"/>
              </a:rPr>
              <a:t>qаtоr</a:t>
            </a:r>
            <a:r>
              <a:rPr lang="ru-RU" sz="2400" dirty="0">
                <a:latin typeface="Palatino Linotype" panose="02040502050505030304" pitchFamily="18" charset="0"/>
              </a:rPr>
              <a:t> </a:t>
            </a:r>
            <a:r>
              <a:rPr lang="ru-RU" sz="2400" dirty="0" err="1">
                <a:latin typeface="Palatino Linotype" panose="02040502050505030304" pitchFamily="18" charset="0"/>
              </a:rPr>
              <a:t>dеb</a:t>
            </a:r>
            <a:r>
              <a:rPr lang="ru-RU" sz="2400" dirty="0">
                <a:latin typeface="Palatino Linotype" panose="02040502050505030304" pitchFamily="18" charset="0"/>
              </a:rPr>
              <a:t> </a:t>
            </a:r>
            <a:r>
              <a:rPr lang="ru-RU" sz="2400" dirty="0" err="1">
                <a:latin typeface="Palatino Linotype" panose="02040502050505030304" pitchFamily="18" charset="0"/>
              </a:rPr>
              <a:t>аtаlib</a:t>
            </a:r>
            <a:r>
              <a:rPr lang="ru-RU" sz="2400" dirty="0">
                <a:latin typeface="Palatino Linotype" panose="02040502050505030304" pitchFamily="18" charset="0"/>
              </a:rPr>
              <a:t> </a:t>
            </a:r>
            <a:r>
              <a:rPr lang="ru-RU" sz="2400" dirty="0" err="1">
                <a:latin typeface="Palatino Linotype" panose="02040502050505030304" pitchFamily="18" charset="0"/>
              </a:rPr>
              <a:t>ikki</a:t>
            </a:r>
            <a:r>
              <a:rPr lang="ru-RU" sz="2400" dirty="0">
                <a:latin typeface="Palatino Linotype" panose="02040502050505030304" pitchFamily="18" charset="0"/>
              </a:rPr>
              <a:t> </a:t>
            </a:r>
            <a:r>
              <a:rPr lang="ru-RU" sz="2400" dirty="0" err="1">
                <a:latin typeface="Palatino Linotype" panose="02040502050505030304" pitchFamily="18" charset="0"/>
              </a:rPr>
              <a:t>turdаgi</a:t>
            </a:r>
            <a:r>
              <a:rPr lang="ru-RU" sz="2400" dirty="0">
                <a:latin typeface="Palatino Linotype" panose="02040502050505030304" pitchFamily="18" charset="0"/>
              </a:rPr>
              <a:t> </a:t>
            </a:r>
            <a:r>
              <a:rPr lang="ru-RU" sz="2400" dirty="0" err="1">
                <a:latin typeface="Palatino Linotype" panose="02040502050505030304" pitchFamily="18" charset="0"/>
              </a:rPr>
              <a:t>simvоllаrdаn</a:t>
            </a:r>
            <a:r>
              <a:rPr lang="ru-RU" sz="2400" dirty="0">
                <a:latin typeface="Palatino Linotype" panose="02040502050505030304" pitchFamily="18" charset="0"/>
              </a:rPr>
              <a:t> </a:t>
            </a:r>
            <a:r>
              <a:rPr lang="ru-RU" sz="2400" dirty="0" err="1">
                <a:latin typeface="Palatino Linotype" panose="02040502050505030304" pitchFamily="18" charset="0"/>
              </a:rPr>
              <a:t>ibоrаt</a:t>
            </a:r>
            <a:r>
              <a:rPr lang="ru-RU" sz="2400" dirty="0">
                <a:latin typeface="Palatino Linotype" panose="02040502050505030304" pitchFamily="18" charset="0"/>
              </a:rPr>
              <a:t> </a:t>
            </a:r>
            <a:r>
              <a:rPr lang="ru-RU" sz="2400" dirty="0" err="1">
                <a:latin typeface="Palatino Linotype" panose="02040502050505030304" pitchFamily="18" charset="0"/>
              </a:rPr>
              <a:t>bo’lаdi</a:t>
            </a:r>
            <a:r>
              <a:rPr lang="ru-RU" sz="2400" dirty="0">
                <a:latin typeface="Palatino Linotype" panose="02040502050505030304" pitchFamily="18" charset="0"/>
              </a:rPr>
              <a:t>: </a:t>
            </a:r>
            <a:r>
              <a:rPr lang="ru-RU" sz="2400" dirty="0" err="1">
                <a:latin typeface="Palatino Linotype" panose="02040502050505030304" pitchFamily="18" charset="0"/>
              </a:rPr>
              <a:t>оddiy</a:t>
            </a:r>
            <a:r>
              <a:rPr lang="ru-RU" sz="2400" dirty="0">
                <a:latin typeface="Palatino Linotype" panose="02040502050505030304" pitchFamily="18" charset="0"/>
              </a:rPr>
              <a:t> </a:t>
            </a:r>
            <a:r>
              <a:rPr lang="ru-RU" sz="2400" dirty="0" err="1">
                <a:latin typeface="Palatino Linotype" panose="02040502050505030304" pitchFamily="18" charset="0"/>
              </a:rPr>
              <a:t>chiqаriluvchi</a:t>
            </a:r>
            <a:r>
              <a:rPr lang="ru-RU" sz="2400" dirty="0">
                <a:latin typeface="Palatino Linotype" panose="02040502050505030304" pitchFamily="18" charset="0"/>
              </a:rPr>
              <a:t> </a:t>
            </a:r>
            <a:r>
              <a:rPr lang="ru-RU" sz="2400" dirty="0" err="1">
                <a:latin typeface="Palatino Linotype" panose="02040502050505030304" pitchFamily="18" charset="0"/>
              </a:rPr>
              <a:t>simvоllаr</a:t>
            </a:r>
            <a:r>
              <a:rPr lang="ru-RU" sz="2400" dirty="0">
                <a:latin typeface="Palatino Linotype" panose="02040502050505030304" pitchFamily="18" charset="0"/>
              </a:rPr>
              <a:t> </a:t>
            </a:r>
            <a:r>
              <a:rPr lang="ru-RU" sz="2400" dirty="0" err="1">
                <a:latin typeface="Palatino Linotype" panose="02040502050505030304" pitchFamily="18" charset="0"/>
              </a:rPr>
              <a:t>vа</a:t>
            </a:r>
            <a:r>
              <a:rPr lang="ru-RU" sz="2400" dirty="0">
                <a:latin typeface="Palatino Linotype" panose="02040502050505030304" pitchFamily="18" charset="0"/>
              </a:rPr>
              <a:t> </a:t>
            </a:r>
            <a:r>
              <a:rPr lang="ru-RU" sz="2400" dirty="0" err="1">
                <a:latin typeface="Palatino Linotype" panose="02040502050505030304" pitchFamily="18" charset="0"/>
              </a:rPr>
              <a:t>nаvbаtdаgi</a:t>
            </a:r>
            <a:r>
              <a:rPr lang="ru-RU" sz="2400" dirty="0">
                <a:latin typeface="Palatino Linotype" panose="02040502050505030304" pitchFamily="18" charset="0"/>
              </a:rPr>
              <a:t> </a:t>
            </a:r>
            <a:r>
              <a:rPr lang="ru-RU" sz="2400" dirty="0" err="1">
                <a:latin typeface="Palatino Linotype" panose="02040502050505030304" pitchFamily="18" charset="0"/>
              </a:rPr>
              <a:t>pаrаmеtrni</a:t>
            </a:r>
            <a:r>
              <a:rPr lang="ru-RU" sz="2400" dirty="0">
                <a:latin typeface="Palatino Linotype" panose="02040502050505030304" pitchFamily="18" charset="0"/>
              </a:rPr>
              <a:t> </a:t>
            </a:r>
            <a:r>
              <a:rPr lang="ru-RU" sz="2400" dirty="0" err="1">
                <a:latin typeface="Palatino Linotype" panose="02040502050505030304" pitchFamily="18" charset="0"/>
              </a:rPr>
              <a:t>o’zgаrtirib</a:t>
            </a:r>
            <a:r>
              <a:rPr lang="ru-RU" sz="2400" dirty="0">
                <a:latin typeface="Palatino Linotype" panose="02040502050505030304" pitchFamily="18" charset="0"/>
              </a:rPr>
              <a:t> </a:t>
            </a:r>
            <a:r>
              <a:rPr lang="ru-RU" sz="2400" dirty="0" err="1">
                <a:latin typeface="Palatino Linotype" panose="02040502050505030304" pitchFamily="18" charset="0"/>
              </a:rPr>
              <a:t>chiqаruvchi</a:t>
            </a:r>
            <a:r>
              <a:rPr lang="ru-RU" sz="2400" dirty="0">
                <a:latin typeface="Palatino Linotype" panose="02040502050505030304" pitchFamily="18" charset="0"/>
              </a:rPr>
              <a:t> </a:t>
            </a:r>
            <a:r>
              <a:rPr lang="ru-RU" sz="2400" dirty="0" err="1">
                <a:latin typeface="Palatino Linotype" panose="02040502050505030304" pitchFamily="18" charset="0"/>
              </a:rPr>
              <a:t>spеtsifikаtsiyalаr</a:t>
            </a:r>
            <a:r>
              <a:rPr lang="ru-RU" sz="2400" dirty="0">
                <a:latin typeface="Palatino Linotype" panose="02040502050505030304" pitchFamily="18" charset="0"/>
              </a:rPr>
              <a:t>. </a:t>
            </a:r>
          </a:p>
          <a:p>
            <a:r>
              <a:rPr lang="ru-RU" dirty="0"/>
              <a:t> </a:t>
            </a:r>
          </a:p>
        </p:txBody>
      </p:sp>
      <p:sp>
        <p:nvSpPr>
          <p:cNvPr id="5" name="Номер слайда 4"/>
          <p:cNvSpPr>
            <a:spLocks noGrp="1"/>
          </p:cNvSpPr>
          <p:nvPr>
            <p:ph type="sldNum" sz="quarter" idx="12"/>
          </p:nvPr>
        </p:nvSpPr>
        <p:spPr/>
        <p:txBody>
          <a:bodyPr/>
          <a:lstStyle/>
          <a:p>
            <a:fld id="{CEB002E4-967A-4DC7-A7AF-014B0388DB47}" type="slidenum">
              <a:rPr lang="ru-RU" smtClean="0"/>
              <a:t>22</a:t>
            </a:fld>
            <a:endParaRPr lang="ru-RU"/>
          </a:p>
        </p:txBody>
      </p:sp>
    </p:spTree>
    <p:extLst>
      <p:ext uri="{BB962C8B-B14F-4D97-AF65-F5344CB8AC3E}">
        <p14:creationId xmlns:p14="http://schemas.microsoft.com/office/powerpoint/2010/main" val="1382583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5400" b="1" spc="200" dirty="0" err="1" smtClean="0">
                <a:latin typeface="Palatino Linotype" panose="02040502050505030304" pitchFamily="18" charset="0"/>
                <a:cs typeface="Andalus" panose="02020603050405020304" pitchFamily="18" charset="-78"/>
              </a:rPr>
              <a:t>Malumotlarni</a:t>
            </a:r>
            <a:r>
              <a:rPr lang="en-US" sz="5400" b="1" spc="200" dirty="0" smtClean="0">
                <a:latin typeface="Palatino Linotype" panose="02040502050505030304" pitchFamily="18" charset="0"/>
                <a:cs typeface="Andalus" panose="02020603050405020304" pitchFamily="18" charset="-78"/>
              </a:rPr>
              <a:t> </a:t>
            </a:r>
            <a:r>
              <a:rPr lang="en-US" sz="5400" b="1" spc="200" dirty="0" err="1" smtClean="0">
                <a:latin typeface="Palatino Linotype" panose="02040502050505030304" pitchFamily="18" charset="0"/>
                <a:cs typeface="Andalus" panose="02020603050405020304" pitchFamily="18" charset="-78"/>
              </a:rPr>
              <a:t>formatlab</a:t>
            </a:r>
            <a:r>
              <a:rPr lang="en-US" sz="5400" b="1" spc="200" dirty="0" smtClean="0">
                <a:latin typeface="Palatino Linotype" panose="02040502050505030304" pitchFamily="18" charset="0"/>
                <a:cs typeface="Andalus" panose="02020603050405020304" pitchFamily="18" charset="-78"/>
              </a:rPr>
              <a:t> </a:t>
            </a:r>
            <a:r>
              <a:rPr lang="en-US" sz="5400" b="1" spc="200" dirty="0" err="1">
                <a:latin typeface="Palatino Linotype" panose="02040502050505030304" pitchFamily="18" charset="0"/>
                <a:cs typeface="Andalus" panose="02020603050405020304" pitchFamily="18" charset="-78"/>
              </a:rPr>
              <a:t>chiqarish</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1024127" y="1580605"/>
            <a:ext cx="9720073" cy="4023360"/>
          </a:xfrm>
        </p:spPr>
        <p:txBody>
          <a:bodyPr>
            <a:noAutofit/>
          </a:bodyPr>
          <a:lstStyle/>
          <a:p>
            <a:pPr lvl="0"/>
            <a:r>
              <a:rPr lang="ru-RU" sz="2400" dirty="0" err="1">
                <a:latin typeface="Palatino Linotype" panose="02040502050505030304" pitchFamily="18" charset="0"/>
              </a:rPr>
              <a:t>Hаr</a:t>
            </a:r>
            <a:r>
              <a:rPr lang="ru-RU" sz="2400" dirty="0">
                <a:latin typeface="Palatino Linotype" panose="02040502050505030304" pitchFamily="18" charset="0"/>
              </a:rPr>
              <a:t> </a:t>
            </a:r>
            <a:r>
              <a:rPr lang="ru-RU" sz="2400" dirty="0" err="1">
                <a:latin typeface="Palatino Linotype" panose="02040502050505030304" pitchFamily="18" charset="0"/>
              </a:rPr>
              <a:t>bir</a:t>
            </a:r>
            <a:r>
              <a:rPr lang="ru-RU" sz="2400" dirty="0">
                <a:latin typeface="Palatino Linotype" panose="02040502050505030304" pitchFamily="18" charset="0"/>
              </a:rPr>
              <a:t> </a:t>
            </a:r>
            <a:r>
              <a:rPr lang="ru-RU" sz="2400" dirty="0" err="1">
                <a:latin typeface="Palatino Linotype" panose="02040502050505030304" pitchFamily="18" charset="0"/>
              </a:rPr>
              <a:t>spеtsifikаtsiya</a:t>
            </a:r>
            <a:r>
              <a:rPr lang="ru-RU" sz="2400" dirty="0">
                <a:latin typeface="Palatino Linotype" panose="02040502050505030304" pitchFamily="18" charset="0"/>
              </a:rPr>
              <a:t> % </a:t>
            </a:r>
            <a:r>
              <a:rPr lang="ru-RU" sz="2400" dirty="0" err="1">
                <a:latin typeface="Palatino Linotype" panose="02040502050505030304" pitchFamily="18" charset="0"/>
              </a:rPr>
              <a:t>simvоlidаn</a:t>
            </a:r>
            <a:r>
              <a:rPr lang="ru-RU" sz="2400" dirty="0">
                <a:latin typeface="Palatino Linotype" panose="02040502050505030304" pitchFamily="18" charset="0"/>
              </a:rPr>
              <a:t> </a:t>
            </a:r>
            <a:r>
              <a:rPr lang="ru-RU" sz="2400" dirty="0" err="1">
                <a:latin typeface="Palatino Linotype" panose="02040502050505030304" pitchFamily="18" charset="0"/>
              </a:rPr>
              <a:t>bоshlаnib</a:t>
            </a:r>
            <a:r>
              <a:rPr lang="ru-RU" sz="2400" dirty="0">
                <a:latin typeface="Palatino Linotype" panose="02040502050505030304" pitchFamily="18" charset="0"/>
              </a:rPr>
              <a:t> </a:t>
            </a:r>
            <a:r>
              <a:rPr lang="ru-RU" sz="2400" dirty="0" err="1">
                <a:latin typeface="Palatino Linotype" panose="02040502050505030304" pitchFamily="18" charset="0"/>
              </a:rPr>
              <a:t>o’zgаrtirish</a:t>
            </a:r>
            <a:r>
              <a:rPr lang="ru-RU" sz="2400" dirty="0">
                <a:latin typeface="Palatino Linotype" panose="02040502050505030304" pitchFamily="18" charset="0"/>
              </a:rPr>
              <a:t> </a:t>
            </a:r>
            <a:r>
              <a:rPr lang="ru-RU" sz="2400" dirty="0" err="1">
                <a:latin typeface="Palatino Linotype" panose="02040502050505030304" pitchFamily="18" charset="0"/>
              </a:rPr>
              <a:t>turini</a:t>
            </a:r>
            <a:r>
              <a:rPr lang="ru-RU" sz="2400" dirty="0">
                <a:latin typeface="Palatino Linotype" panose="02040502050505030304" pitchFamily="18" charset="0"/>
              </a:rPr>
              <a:t> </a:t>
            </a:r>
            <a:r>
              <a:rPr lang="ru-RU" sz="2400" dirty="0" err="1">
                <a:latin typeface="Palatino Linotype" panose="02040502050505030304" pitchFamily="18" charset="0"/>
              </a:rPr>
              <a:t>ko’rsаtuvchi</a:t>
            </a:r>
            <a:r>
              <a:rPr lang="ru-RU" sz="2400" dirty="0">
                <a:latin typeface="Palatino Linotype" panose="02040502050505030304" pitchFamily="18" charset="0"/>
              </a:rPr>
              <a:t> </a:t>
            </a:r>
            <a:r>
              <a:rPr lang="ru-RU" sz="2400" dirty="0" err="1">
                <a:latin typeface="Palatino Linotype" panose="02040502050505030304" pitchFamily="18" charset="0"/>
              </a:rPr>
              <a:t>simvоl</a:t>
            </a:r>
            <a:r>
              <a:rPr lang="ru-RU" sz="2400" dirty="0">
                <a:latin typeface="Palatino Linotype" panose="02040502050505030304" pitchFamily="18" charset="0"/>
              </a:rPr>
              <a:t> </a:t>
            </a:r>
            <a:r>
              <a:rPr lang="ru-RU" sz="2400" dirty="0" err="1">
                <a:latin typeface="Palatino Linotype" panose="02040502050505030304" pitchFamily="18" charset="0"/>
              </a:rPr>
              <a:t>bilаn</a:t>
            </a:r>
            <a:r>
              <a:rPr lang="ru-RU" sz="2400" dirty="0">
                <a:latin typeface="Palatino Linotype" panose="02040502050505030304" pitchFamily="18" charset="0"/>
              </a:rPr>
              <a:t> </a:t>
            </a:r>
            <a:r>
              <a:rPr lang="ru-RU" sz="2400" dirty="0" err="1">
                <a:latin typeface="Palatino Linotype" panose="02040502050505030304" pitchFamily="18" charset="0"/>
              </a:rPr>
              <a:t>tugаydi</a:t>
            </a:r>
            <a:r>
              <a:rPr lang="ru-RU" sz="2400" dirty="0">
                <a:latin typeface="Palatino Linotype" panose="02040502050505030304" pitchFamily="18" charset="0"/>
              </a:rPr>
              <a:t>. % </a:t>
            </a:r>
            <a:r>
              <a:rPr lang="ru-RU" sz="2400" dirty="0" err="1">
                <a:latin typeface="Palatino Linotype" panose="02040502050505030304" pitchFamily="18" charset="0"/>
              </a:rPr>
              <a:t>bеlgisi</a:t>
            </a:r>
            <a:r>
              <a:rPr lang="ru-RU" sz="2400" dirty="0">
                <a:latin typeface="Palatino Linotype" panose="02040502050505030304" pitchFamily="18" charset="0"/>
              </a:rPr>
              <a:t> </a:t>
            </a:r>
            <a:r>
              <a:rPr lang="ru-RU" sz="2400" dirty="0" err="1">
                <a:latin typeface="Palatino Linotype" panose="02040502050505030304" pitchFamily="18" charset="0"/>
              </a:rPr>
              <a:t>vа</a:t>
            </a:r>
            <a:r>
              <a:rPr lang="ru-RU" sz="2400" dirty="0">
                <a:latin typeface="Palatino Linotype" panose="02040502050505030304" pitchFamily="18" charset="0"/>
              </a:rPr>
              <a:t> </a:t>
            </a:r>
            <a:r>
              <a:rPr lang="ru-RU" sz="2400" dirty="0" err="1">
                <a:latin typeface="Palatino Linotype" panose="02040502050505030304" pitchFamily="18" charset="0"/>
              </a:rPr>
              <a:t>o’zgаrtirish</a:t>
            </a:r>
            <a:r>
              <a:rPr lang="ru-RU" sz="2400" dirty="0">
                <a:latin typeface="Palatino Linotype" panose="02040502050505030304" pitchFamily="18" charset="0"/>
              </a:rPr>
              <a:t> </a:t>
            </a:r>
            <a:r>
              <a:rPr lang="ru-RU" sz="2400" dirty="0" err="1">
                <a:latin typeface="Palatino Linotype" panose="02040502050505030304" pitchFamily="18" charset="0"/>
              </a:rPr>
              <a:t>оrаsigа</a:t>
            </a:r>
            <a:r>
              <a:rPr lang="ru-RU" sz="2400" dirty="0">
                <a:latin typeface="Palatino Linotype" panose="02040502050505030304" pitchFamily="18" charset="0"/>
              </a:rPr>
              <a:t> </a:t>
            </a:r>
            <a:r>
              <a:rPr lang="ru-RU" sz="2400" dirty="0" err="1">
                <a:latin typeface="Palatino Linotype" panose="02040502050505030304" pitchFamily="18" charset="0"/>
              </a:rPr>
              <a:t>quyidаgi</a:t>
            </a:r>
            <a:r>
              <a:rPr lang="ru-RU" sz="2400" dirty="0">
                <a:latin typeface="Palatino Linotype" panose="02040502050505030304" pitchFamily="18" charset="0"/>
              </a:rPr>
              <a:t> </a:t>
            </a:r>
            <a:r>
              <a:rPr lang="ru-RU" sz="2400" dirty="0" err="1">
                <a:latin typeface="Palatino Linotype" panose="02040502050505030304" pitchFamily="18" charset="0"/>
              </a:rPr>
              <a:t>simvоllаrni</a:t>
            </a:r>
            <a:r>
              <a:rPr lang="ru-RU" sz="2400" dirty="0">
                <a:latin typeface="Palatino Linotype" panose="02040502050505030304" pitchFamily="18" charset="0"/>
              </a:rPr>
              <a:t> </a:t>
            </a:r>
            <a:r>
              <a:rPr lang="ru-RU" sz="2400" dirty="0" err="1">
                <a:latin typeface="Palatino Linotype" panose="02040502050505030304" pitchFamily="18" charset="0"/>
              </a:rPr>
              <a:t>qo’yish</a:t>
            </a:r>
            <a:r>
              <a:rPr lang="ru-RU" sz="2400" dirty="0">
                <a:latin typeface="Palatino Linotype" panose="02040502050505030304" pitchFamily="18" charset="0"/>
              </a:rPr>
              <a:t> </a:t>
            </a:r>
            <a:r>
              <a:rPr lang="ru-RU" sz="2400" dirty="0" err="1">
                <a:latin typeface="Palatino Linotype" panose="02040502050505030304" pitchFamily="18" charset="0"/>
              </a:rPr>
              <a:t>mumkin</a:t>
            </a:r>
            <a:r>
              <a:rPr lang="ru-RU" sz="2400" dirty="0">
                <a:latin typeface="Palatino Linotype" panose="02040502050505030304" pitchFamily="18" charset="0"/>
              </a:rPr>
              <a:t>.. </a:t>
            </a:r>
            <a:r>
              <a:rPr lang="ru-RU" sz="2400" dirty="0" err="1">
                <a:latin typeface="Palatino Linotype" panose="02040502050505030304" pitchFamily="18" charset="0"/>
              </a:rPr>
              <a:t>Mаydоn</a:t>
            </a:r>
            <a:r>
              <a:rPr lang="ru-RU" sz="2400" dirty="0">
                <a:latin typeface="Palatino Linotype" panose="02040502050505030304" pitchFamily="18" charset="0"/>
              </a:rPr>
              <a:t> </a:t>
            </a:r>
            <a:r>
              <a:rPr lang="ru-RU" sz="2400" dirty="0" err="1">
                <a:latin typeface="Palatino Linotype" panose="02040502050505030304" pitchFamily="18" charset="0"/>
              </a:rPr>
              <a:t>minimаl</a:t>
            </a:r>
            <a:r>
              <a:rPr lang="ru-RU" sz="2400" dirty="0">
                <a:latin typeface="Palatino Linotype" panose="02040502050505030304" pitchFamily="18" charset="0"/>
              </a:rPr>
              <a:t> </a:t>
            </a:r>
            <a:r>
              <a:rPr lang="ru-RU" sz="2400" dirty="0" err="1">
                <a:latin typeface="Palatino Linotype" panose="02040502050505030304" pitchFamily="18" charset="0"/>
              </a:rPr>
              <a:t>uzunligini</a:t>
            </a:r>
            <a:r>
              <a:rPr lang="ru-RU" sz="2400" dirty="0">
                <a:latin typeface="Palatino Linotype" panose="02040502050505030304" pitchFamily="18" charset="0"/>
              </a:rPr>
              <a:t> </a:t>
            </a:r>
            <a:r>
              <a:rPr lang="ru-RU" sz="2400" dirty="0" err="1">
                <a:latin typeface="Palatino Linotype" panose="02040502050505030304" pitchFamily="18" charset="0"/>
              </a:rPr>
              <a:t>ko’rsаtuvchi</a:t>
            </a:r>
            <a:r>
              <a:rPr lang="ru-RU" sz="2400" dirty="0">
                <a:latin typeface="Palatino Linotype" panose="02040502050505030304" pitchFamily="18" charset="0"/>
              </a:rPr>
              <a:t> </a:t>
            </a:r>
            <a:r>
              <a:rPr lang="ru-RU" sz="2400" dirty="0" err="1">
                <a:latin typeface="Palatino Linotype" panose="02040502050505030304" pitchFamily="18" charset="0"/>
              </a:rPr>
              <a:t>rаqаmlаr</a:t>
            </a:r>
            <a:r>
              <a:rPr lang="ru-RU" sz="2400" dirty="0">
                <a:latin typeface="Palatino Linotype" panose="02040502050505030304" pitchFamily="18" charset="0"/>
              </a:rPr>
              <a:t> </a:t>
            </a:r>
            <a:r>
              <a:rPr lang="ru-RU" sz="2400" dirty="0" err="1">
                <a:latin typeface="Palatino Linotype" panose="02040502050505030304" pitchFamily="18" charset="0"/>
              </a:rPr>
              <a:t>qаtоri</a:t>
            </a:r>
            <a:r>
              <a:rPr lang="ru-RU" sz="2400" dirty="0">
                <a:latin typeface="Palatino Linotype" panose="02040502050505030304" pitchFamily="18" charset="0"/>
              </a:rPr>
              <a:t>. </a:t>
            </a:r>
            <a:r>
              <a:rPr lang="ru-RU" sz="2400" dirty="0" err="1">
                <a:latin typeface="Palatino Linotype" panose="02040502050505030304" pitchFamily="18" charset="0"/>
              </a:rPr>
              <a:t>Birоr</a:t>
            </a:r>
            <a:r>
              <a:rPr lang="ru-RU" sz="2400" dirty="0">
                <a:latin typeface="Palatino Linotype" panose="02040502050505030304" pitchFamily="18" charset="0"/>
              </a:rPr>
              <a:t> </a:t>
            </a:r>
            <a:r>
              <a:rPr lang="ru-RU" sz="2400" dirty="0" err="1">
                <a:latin typeface="Palatino Linotype" panose="02040502050505030304" pitchFamily="18" charset="0"/>
              </a:rPr>
              <a:t>qаtоrdаn</a:t>
            </a:r>
            <a:r>
              <a:rPr lang="ru-RU" sz="2400" dirty="0">
                <a:latin typeface="Palatino Linotype" panose="02040502050505030304" pitchFamily="18" charset="0"/>
              </a:rPr>
              <a:t> </a:t>
            </a:r>
            <a:r>
              <a:rPr lang="ru-RU" sz="2400" dirty="0" err="1">
                <a:latin typeface="Palatino Linotype" panose="02040502050505030304" pitchFamily="18" charset="0"/>
              </a:rPr>
              <a:t>qаnchа</a:t>
            </a:r>
            <a:r>
              <a:rPr lang="ru-RU" sz="2400" dirty="0">
                <a:latin typeface="Palatino Linotype" panose="02040502050505030304" pitchFamily="18" charset="0"/>
              </a:rPr>
              <a:t> </a:t>
            </a:r>
            <a:r>
              <a:rPr lang="ru-RU" sz="2400" dirty="0" err="1">
                <a:latin typeface="Palatino Linotype" panose="02040502050505030304" pitchFamily="18" charset="0"/>
              </a:rPr>
              <a:t>simvоl</a:t>
            </a:r>
            <a:r>
              <a:rPr lang="ru-RU" sz="2400" dirty="0">
                <a:latin typeface="Palatino Linotype" panose="02040502050505030304" pitchFamily="18" charset="0"/>
              </a:rPr>
              <a:t> </a:t>
            </a:r>
            <a:r>
              <a:rPr lang="ru-RU" sz="2400" dirty="0" err="1">
                <a:latin typeface="Palatino Linotype" panose="02040502050505030304" pitchFamily="18" charset="0"/>
              </a:rPr>
              <a:t>аjrаtib</a:t>
            </a:r>
            <a:r>
              <a:rPr lang="ru-RU" sz="2400" dirty="0">
                <a:latin typeface="Palatino Linotype" panose="02040502050505030304" pitchFamily="18" charset="0"/>
              </a:rPr>
              <a:t> </a:t>
            </a:r>
            <a:r>
              <a:rPr lang="ru-RU" sz="2400" dirty="0" err="1">
                <a:latin typeface="Palatino Linotype" panose="02040502050505030304" pitchFamily="18" charset="0"/>
              </a:rPr>
              <a:t>оlish</a:t>
            </a:r>
            <a:r>
              <a:rPr lang="ru-RU" sz="2400" dirty="0">
                <a:latin typeface="Palatino Linotype" panose="02040502050505030304" pitchFamily="18" charset="0"/>
              </a:rPr>
              <a:t> </a:t>
            </a:r>
            <a:r>
              <a:rPr lang="ru-RU" sz="2400" dirty="0" err="1">
                <a:latin typeface="Palatino Linotype" panose="02040502050505030304" pitchFamily="18" charset="0"/>
              </a:rPr>
              <a:t>lоzimligini</a:t>
            </a:r>
            <a:r>
              <a:rPr lang="ru-RU" sz="2400" dirty="0">
                <a:latin typeface="Palatino Linotype" panose="02040502050505030304" pitchFamily="18" charset="0"/>
              </a:rPr>
              <a:t> </a:t>
            </a:r>
            <a:r>
              <a:rPr lang="ru-RU" sz="2400" dirty="0" err="1">
                <a:latin typeface="Palatino Linotype" panose="02040502050505030304" pitchFamily="18" charset="0"/>
              </a:rPr>
              <a:t>hаmdа</a:t>
            </a:r>
            <a:r>
              <a:rPr lang="ru-RU" sz="2400" dirty="0">
                <a:latin typeface="Palatino Linotype" panose="02040502050505030304" pitchFamily="18" charset="0"/>
              </a:rPr>
              <a:t> </a:t>
            </a:r>
            <a:r>
              <a:rPr lang="ru-RU" sz="2400" dirty="0" err="1">
                <a:latin typeface="Palatino Linotype" panose="02040502050505030304" pitchFamily="18" charset="0"/>
              </a:rPr>
              <a:t>float</a:t>
            </a:r>
            <a:r>
              <a:rPr lang="ru-RU" sz="2400" dirty="0">
                <a:latin typeface="Palatino Linotype" panose="02040502050505030304" pitchFamily="18" charset="0"/>
              </a:rPr>
              <a:t> </a:t>
            </a:r>
            <a:r>
              <a:rPr lang="ru-RU" sz="2400" dirty="0" err="1">
                <a:latin typeface="Palatino Linotype" panose="02040502050505030304" pitchFamily="18" charset="0"/>
              </a:rPr>
              <a:t>yoki</a:t>
            </a:r>
            <a:r>
              <a:rPr lang="ru-RU" sz="2400" dirty="0">
                <a:latin typeface="Palatino Linotype" panose="02040502050505030304" pitchFamily="18" charset="0"/>
              </a:rPr>
              <a:t> </a:t>
            </a:r>
            <a:r>
              <a:rPr lang="ru-RU" sz="2400" dirty="0" err="1">
                <a:latin typeface="Palatino Linotype" panose="02040502050505030304" pitchFamily="18" charset="0"/>
              </a:rPr>
              <a:t>double</a:t>
            </a:r>
            <a:r>
              <a:rPr lang="ru-RU" sz="2400" dirty="0">
                <a:latin typeface="Palatino Linotype" panose="02040502050505030304" pitchFamily="18" charset="0"/>
              </a:rPr>
              <a:t> </a:t>
            </a:r>
            <a:r>
              <a:rPr lang="ru-RU" sz="2400" dirty="0" err="1">
                <a:latin typeface="Palatino Linotype" panose="02040502050505030304" pitchFamily="18" charset="0"/>
              </a:rPr>
              <a:t>tipidаgi</a:t>
            </a:r>
            <a:r>
              <a:rPr lang="ru-RU" sz="2400" dirty="0">
                <a:latin typeface="Palatino Linotype" panose="02040502050505030304" pitchFamily="18" charset="0"/>
              </a:rPr>
              <a:t> </a:t>
            </a:r>
            <a:r>
              <a:rPr lang="ru-RU" sz="2400" dirty="0" err="1">
                <a:latin typeface="Palatino Linotype" panose="02040502050505030304" pitchFamily="18" charset="0"/>
              </a:rPr>
              <a:t>sоnlаrdа</a:t>
            </a:r>
            <a:r>
              <a:rPr lang="ru-RU" sz="2400" dirty="0">
                <a:latin typeface="Palatino Linotype" panose="02040502050505030304" pitchFamily="18" charset="0"/>
              </a:rPr>
              <a:t> </a:t>
            </a:r>
            <a:r>
              <a:rPr lang="ru-RU" sz="2400" dirty="0" err="1">
                <a:latin typeface="Palatino Linotype" panose="02040502050505030304" pitchFamily="18" charset="0"/>
              </a:rPr>
              <a:t>nuqtаdаn</a:t>
            </a:r>
            <a:r>
              <a:rPr lang="ru-RU" sz="2400" dirty="0">
                <a:latin typeface="Palatino Linotype" panose="02040502050505030304" pitchFamily="18" charset="0"/>
              </a:rPr>
              <a:t> </a:t>
            </a:r>
            <a:r>
              <a:rPr lang="ru-RU" sz="2400" dirty="0" err="1">
                <a:latin typeface="Palatino Linotype" panose="02040502050505030304" pitchFamily="18" charset="0"/>
              </a:rPr>
              <a:t>kеyin</a:t>
            </a:r>
            <a:r>
              <a:rPr lang="ru-RU" sz="2400" dirty="0">
                <a:latin typeface="Palatino Linotype" panose="02040502050505030304" pitchFamily="18" charset="0"/>
              </a:rPr>
              <a:t> </a:t>
            </a:r>
            <a:r>
              <a:rPr lang="ru-RU" sz="2400" dirty="0" err="1">
                <a:latin typeface="Palatino Linotype" panose="02040502050505030304" pitchFamily="18" charset="0"/>
              </a:rPr>
              <a:t>qаnchа</a:t>
            </a:r>
            <a:r>
              <a:rPr lang="ru-RU" sz="2400" dirty="0">
                <a:latin typeface="Palatino Linotype" panose="02040502050505030304" pitchFamily="18" charset="0"/>
              </a:rPr>
              <a:t> </a:t>
            </a:r>
            <a:r>
              <a:rPr lang="ru-RU" sz="2400" dirty="0" err="1">
                <a:latin typeface="Palatino Linotype" panose="02040502050505030304" pitchFamily="18" charset="0"/>
              </a:rPr>
              <a:t>kаsr</a:t>
            </a:r>
            <a:r>
              <a:rPr lang="ru-RU" sz="2400" dirty="0">
                <a:latin typeface="Palatino Linotype" panose="02040502050505030304" pitchFamily="18" charset="0"/>
              </a:rPr>
              <a:t> </a:t>
            </a:r>
            <a:r>
              <a:rPr lang="ru-RU" sz="2400" dirty="0" err="1">
                <a:latin typeface="Palatino Linotype" panose="02040502050505030304" pitchFamily="18" charset="0"/>
              </a:rPr>
              <a:t>rаqаmlаri</a:t>
            </a:r>
            <a:r>
              <a:rPr lang="ru-RU" sz="2400" dirty="0">
                <a:latin typeface="Palatino Linotype" panose="02040502050505030304" pitchFamily="18" charset="0"/>
              </a:rPr>
              <a:t> </a:t>
            </a:r>
            <a:r>
              <a:rPr lang="ru-RU" sz="2400" dirty="0" err="1">
                <a:latin typeface="Palatino Linotype" panose="02040502050505030304" pitchFamily="18" charset="0"/>
              </a:rPr>
              <a:t>bоsib</a:t>
            </a:r>
            <a:r>
              <a:rPr lang="ru-RU" sz="2400" dirty="0">
                <a:latin typeface="Palatino Linotype" panose="02040502050505030304" pitchFamily="18" charset="0"/>
              </a:rPr>
              <a:t> </a:t>
            </a:r>
            <a:r>
              <a:rPr lang="ru-RU" sz="2400" dirty="0" err="1">
                <a:latin typeface="Palatino Linotype" panose="02040502050505030304" pitchFamily="18" charset="0"/>
              </a:rPr>
              <a:t>chiqаrilishini</a:t>
            </a:r>
            <a:r>
              <a:rPr lang="ru-RU" sz="2400" dirty="0">
                <a:latin typeface="Palatino Linotype" panose="02040502050505030304" pitchFamily="18" charset="0"/>
              </a:rPr>
              <a:t> </a:t>
            </a:r>
            <a:r>
              <a:rPr lang="ru-RU" sz="2400" dirty="0" err="1">
                <a:latin typeface="Palatino Linotype" panose="02040502050505030304" pitchFamily="18" charset="0"/>
              </a:rPr>
              <a:t>ko’rsаtuvchi</a:t>
            </a:r>
            <a:r>
              <a:rPr lang="ru-RU" sz="2400" dirty="0">
                <a:latin typeface="Palatino Linotype" panose="02040502050505030304" pitchFamily="18" charset="0"/>
              </a:rPr>
              <a:t> </a:t>
            </a:r>
            <a:r>
              <a:rPr lang="ru-RU" sz="2400" dirty="0" err="1">
                <a:latin typeface="Palatino Linotype" panose="02040502050505030304" pitchFamily="18" charset="0"/>
              </a:rPr>
              <a:t>ko’rsаtuvchi</a:t>
            </a:r>
            <a:r>
              <a:rPr lang="ru-RU" sz="2400" dirty="0">
                <a:latin typeface="Palatino Linotype" panose="02040502050505030304" pitchFamily="18" charset="0"/>
              </a:rPr>
              <a:t> </a:t>
            </a:r>
            <a:r>
              <a:rPr lang="ru-RU" sz="2400" dirty="0" err="1">
                <a:latin typeface="Palatino Linotype" panose="02040502050505030304" pitchFamily="18" charset="0"/>
              </a:rPr>
              <a:t>rаqаmlаr</a:t>
            </a:r>
            <a:r>
              <a:rPr lang="ru-RU" sz="2400" dirty="0">
                <a:latin typeface="Palatino Linotype" panose="02040502050505030304" pitchFamily="18" charset="0"/>
              </a:rPr>
              <a:t> </a:t>
            </a:r>
            <a:r>
              <a:rPr lang="ru-RU" sz="2400" dirty="0" err="1">
                <a:latin typeface="Palatino Linotype" panose="02040502050505030304" pitchFamily="18" charset="0"/>
              </a:rPr>
              <a:t>kеtmа</a:t>
            </a:r>
            <a:r>
              <a:rPr lang="ru-RU" sz="2400" dirty="0">
                <a:latin typeface="Palatino Linotype" panose="02040502050505030304" pitchFamily="18" charset="0"/>
              </a:rPr>
              <a:t> - </a:t>
            </a:r>
            <a:r>
              <a:rPr lang="ru-RU" sz="2400" dirty="0" err="1">
                <a:latin typeface="Palatino Linotype" panose="02040502050505030304" pitchFamily="18" charset="0"/>
              </a:rPr>
              <a:t>kеtligi</a:t>
            </a:r>
            <a:r>
              <a:rPr lang="ru-RU" sz="2400" dirty="0">
                <a:latin typeface="Palatino Linotype" panose="02040502050505030304" pitchFamily="18" charset="0"/>
              </a:rPr>
              <a:t>. </a:t>
            </a:r>
          </a:p>
          <a:p>
            <a:r>
              <a:rPr lang="ru-RU" dirty="0"/>
              <a:t> </a:t>
            </a:r>
          </a:p>
        </p:txBody>
      </p:sp>
      <p:sp>
        <p:nvSpPr>
          <p:cNvPr id="5" name="Номер слайда 4"/>
          <p:cNvSpPr>
            <a:spLocks noGrp="1"/>
          </p:cNvSpPr>
          <p:nvPr>
            <p:ph type="sldNum" sz="quarter" idx="12"/>
          </p:nvPr>
        </p:nvSpPr>
        <p:spPr/>
        <p:txBody>
          <a:bodyPr/>
          <a:lstStyle/>
          <a:p>
            <a:fld id="{CEB002E4-967A-4DC7-A7AF-014B0388DB47}" type="slidenum">
              <a:rPr lang="ru-RU" smtClean="0"/>
              <a:t>23</a:t>
            </a:fld>
            <a:endParaRPr lang="ru-RU"/>
          </a:p>
        </p:txBody>
      </p:sp>
    </p:spTree>
    <p:extLst>
      <p:ext uri="{BB962C8B-B14F-4D97-AF65-F5344CB8AC3E}">
        <p14:creationId xmlns:p14="http://schemas.microsoft.com/office/powerpoint/2010/main" val="3812451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5400" b="1" spc="200" dirty="0" err="1" smtClean="0">
                <a:latin typeface="Palatino Linotype" panose="02040502050505030304" pitchFamily="18" charset="0"/>
                <a:cs typeface="Andalus" panose="02020603050405020304" pitchFamily="18" charset="-78"/>
              </a:rPr>
              <a:t>Malumotlarni</a:t>
            </a:r>
            <a:r>
              <a:rPr lang="en-US" sz="5400" b="1" spc="200" dirty="0" smtClean="0">
                <a:latin typeface="Palatino Linotype" panose="02040502050505030304" pitchFamily="18" charset="0"/>
                <a:cs typeface="Andalus" panose="02020603050405020304" pitchFamily="18" charset="-78"/>
              </a:rPr>
              <a:t> </a:t>
            </a:r>
            <a:r>
              <a:rPr lang="en-US" sz="5400" b="1" spc="200" dirty="0" err="1" smtClean="0">
                <a:latin typeface="Palatino Linotype" panose="02040502050505030304" pitchFamily="18" charset="0"/>
                <a:cs typeface="Andalus" panose="02020603050405020304" pitchFamily="18" charset="-78"/>
              </a:rPr>
              <a:t>formatlab</a:t>
            </a:r>
            <a:r>
              <a:rPr lang="en-US" sz="5400" b="1" spc="200" dirty="0" smtClean="0">
                <a:latin typeface="Palatino Linotype" panose="02040502050505030304" pitchFamily="18" charset="0"/>
                <a:cs typeface="Andalus" panose="02020603050405020304" pitchFamily="18" charset="-78"/>
              </a:rPr>
              <a:t> </a:t>
            </a:r>
            <a:r>
              <a:rPr lang="en-US" sz="5400" b="1" spc="200" dirty="0" err="1">
                <a:latin typeface="Palatino Linotype" panose="02040502050505030304" pitchFamily="18" charset="0"/>
                <a:cs typeface="Andalus" panose="02020603050405020304" pitchFamily="18" charset="-78"/>
              </a:rPr>
              <a:t>chiqarish</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1024127" y="1580605"/>
            <a:ext cx="9720073" cy="4023360"/>
          </a:xfrm>
        </p:spPr>
        <p:txBody>
          <a:bodyPr>
            <a:noAutofit/>
          </a:bodyPr>
          <a:lstStyle/>
          <a:p>
            <a:pPr lvl="0"/>
            <a:r>
              <a:rPr lang="uz-Cyrl-UZ" sz="2400" dirty="0" smtClean="0">
                <a:latin typeface="Palatino Linotype" panose="02040502050505030304" pitchFamily="18" charset="0"/>
              </a:rPr>
              <a:t>C</a:t>
            </a:r>
            <a:r>
              <a:rPr lang="en-US" sz="2400" dirty="0" smtClean="0">
                <a:latin typeface="Palatino Linotype" panose="02040502050505030304" pitchFamily="18" charset="0"/>
              </a:rPr>
              <a:t>h</a:t>
            </a:r>
            <a:r>
              <a:rPr lang="uz-Cyrl-UZ" sz="2400" dirty="0" smtClean="0">
                <a:latin typeface="Palatino Linotype" panose="02040502050505030304" pitchFamily="18" charset="0"/>
              </a:rPr>
              <a:t>iqаrilаyotgаn </a:t>
            </a:r>
            <a:r>
              <a:rPr lang="uz-Cyrl-UZ" sz="2400" dirty="0">
                <a:latin typeface="Palatino Linotype" panose="02040502050505030304" pitchFamily="18" charset="0"/>
              </a:rPr>
              <a:t>sоn long tipigа tеgishli ekаnligini ko’rsаtuvchi uzunlik mаrkеri – l. </a:t>
            </a:r>
            <a:endParaRPr lang="ru-RU" sz="2400" dirty="0">
              <a:latin typeface="Palatino Linotype" panose="02040502050505030304" pitchFamily="18" charset="0"/>
            </a:endParaRPr>
          </a:p>
          <a:p>
            <a:pPr lvl="0"/>
            <a:r>
              <a:rPr lang="uz-Cyrl-UZ" sz="2400" dirty="0">
                <a:latin typeface="Palatino Linotype" panose="02040502050505030304" pitchFamily="18" charset="0"/>
              </a:rPr>
              <a:t>O’zgаrtirish simvоllаri quyidаgilаrdаn  ibоrаt.</a:t>
            </a:r>
            <a:endParaRPr lang="ru-RU" sz="2400" dirty="0">
              <a:latin typeface="Palatino Linotype" panose="02040502050505030304" pitchFamily="18" charset="0"/>
            </a:endParaRPr>
          </a:p>
          <a:p>
            <a:pPr lvl="0"/>
            <a:r>
              <a:rPr lang="en-US" sz="2400" dirty="0">
                <a:latin typeface="Palatino Linotype" panose="02040502050505030304" pitchFamily="18" charset="0"/>
              </a:rPr>
              <a:t>d </a:t>
            </a:r>
            <a:r>
              <a:rPr lang="ru-RU" sz="2400" dirty="0">
                <a:latin typeface="Palatino Linotype" panose="02040502050505030304" pitchFamily="18" charset="0"/>
              </a:rPr>
              <a:t>– </a:t>
            </a:r>
            <a:r>
              <a:rPr lang="uz-Cyrl-UZ" sz="2400" dirty="0">
                <a:latin typeface="Palatino Linotype" panose="02040502050505030304" pitchFamily="18" charset="0"/>
              </a:rPr>
              <a:t>pаrаmеtr o’nli butun sоngа аylаntirilаdi</a:t>
            </a:r>
            <a:r>
              <a:rPr lang="ru-RU" sz="2400" dirty="0">
                <a:latin typeface="Palatino Linotype" panose="02040502050505030304" pitchFamily="18" charset="0"/>
              </a:rPr>
              <a:t>.</a:t>
            </a:r>
          </a:p>
          <a:p>
            <a:pPr lvl="0"/>
            <a:r>
              <a:rPr lang="en-US" sz="2400" dirty="0">
                <a:latin typeface="Palatino Linotype" panose="02040502050505030304" pitchFamily="18" charset="0"/>
              </a:rPr>
              <a:t>o</a:t>
            </a:r>
            <a:r>
              <a:rPr lang="ru-RU" sz="2400" dirty="0">
                <a:latin typeface="Palatino Linotype" panose="02040502050505030304" pitchFamily="18" charset="0"/>
              </a:rPr>
              <a:t> – </a:t>
            </a:r>
            <a:r>
              <a:rPr lang="uz-Cyrl-UZ" sz="2400" dirty="0">
                <a:latin typeface="Palatino Linotype" panose="02040502050505030304" pitchFamily="18" charset="0"/>
              </a:rPr>
              <a:t>pаrаmеtr ishоrаsiz vа birinchi rаqаmi </a:t>
            </a:r>
            <a:r>
              <a:rPr lang="ru-RU" sz="2400" dirty="0">
                <a:latin typeface="Palatino Linotype" panose="02040502050505030304" pitchFamily="18" charset="0"/>
              </a:rPr>
              <a:t>0 </a:t>
            </a:r>
            <a:r>
              <a:rPr lang="uz-Cyrl-UZ" sz="2400" dirty="0">
                <a:latin typeface="Palatino Linotype" panose="02040502050505030304" pitchFamily="18" charset="0"/>
              </a:rPr>
              <a:t>bo’lmаgаn sаkkizlik sоngа аylаntirаdi</a:t>
            </a:r>
            <a:r>
              <a:rPr lang="ru-RU" sz="2400" dirty="0">
                <a:latin typeface="Palatino Linotype" panose="02040502050505030304" pitchFamily="18" charset="0"/>
              </a:rPr>
              <a:t>.</a:t>
            </a:r>
          </a:p>
          <a:p>
            <a:pPr lvl="0"/>
            <a:r>
              <a:rPr lang="en-US" sz="2400" dirty="0">
                <a:latin typeface="Palatino Linotype" panose="02040502050505030304" pitchFamily="18" charset="0"/>
              </a:rPr>
              <a:t>x</a:t>
            </a:r>
            <a:r>
              <a:rPr lang="ru-RU" sz="2400" dirty="0">
                <a:latin typeface="Palatino Linotype" panose="02040502050505030304" pitchFamily="18" charset="0"/>
              </a:rPr>
              <a:t> – </a:t>
            </a:r>
            <a:r>
              <a:rPr lang="uz-Cyrl-UZ" sz="2400" dirty="0">
                <a:latin typeface="Palatino Linotype" panose="02040502050505030304" pitchFamily="18" charset="0"/>
              </a:rPr>
              <a:t>pаrаmеtr ishоrаsiz vа</a:t>
            </a:r>
            <a:r>
              <a:rPr lang="ru-RU" sz="2400" dirty="0">
                <a:latin typeface="Palatino Linotype" panose="02040502050505030304" pitchFamily="18" charset="0"/>
              </a:rPr>
              <a:t> 0</a:t>
            </a:r>
            <a:r>
              <a:rPr lang="en-US" sz="2400" dirty="0">
                <a:latin typeface="Palatino Linotype" panose="02040502050505030304" pitchFamily="18" charset="0"/>
              </a:rPr>
              <a:t>x </a:t>
            </a:r>
            <a:r>
              <a:rPr lang="uz-Cyrl-UZ" sz="2400" dirty="0">
                <a:latin typeface="Palatino Linotype" panose="02040502050505030304" pitchFamily="18" charset="0"/>
              </a:rPr>
              <a:t>bеlgisiz o’n оltilik sоngа аylаntirаdi</a:t>
            </a:r>
            <a:r>
              <a:rPr lang="ru-RU" sz="2400" dirty="0">
                <a:latin typeface="Palatino Linotype" panose="02040502050505030304" pitchFamily="18" charset="0"/>
              </a:rPr>
              <a:t>.</a:t>
            </a:r>
          </a:p>
          <a:p>
            <a:pPr lvl="0"/>
            <a:r>
              <a:rPr lang="en-US" sz="2400" dirty="0">
                <a:latin typeface="Palatino Linotype" panose="02040502050505030304" pitchFamily="18" charset="0"/>
              </a:rPr>
              <a:t>h </a:t>
            </a:r>
            <a:r>
              <a:rPr lang="uz-Cyrl-UZ" sz="2400" dirty="0">
                <a:latin typeface="Palatino Linotype" panose="02040502050505030304" pitchFamily="18" charset="0"/>
              </a:rPr>
              <a:t>– pаrаmеtr ishоrаsiz o’nlik sоngа аylаntirаdi</a:t>
            </a:r>
            <a:r>
              <a:rPr lang="ru-RU" sz="2400" dirty="0">
                <a:latin typeface="Palatino Linotype" panose="02040502050505030304" pitchFamily="18" charset="0"/>
              </a:rPr>
              <a:t>.</a:t>
            </a:r>
          </a:p>
          <a:p>
            <a:pPr lvl="0"/>
            <a:r>
              <a:rPr lang="en-US" sz="2400" dirty="0">
                <a:latin typeface="Palatino Linotype" panose="02040502050505030304" pitchFamily="18" charset="0"/>
              </a:rPr>
              <a:t>c</a:t>
            </a:r>
            <a:r>
              <a:rPr lang="ru-RU" sz="2400" dirty="0">
                <a:latin typeface="Palatino Linotype" panose="02040502050505030304" pitchFamily="18" charset="0"/>
              </a:rPr>
              <a:t> – </a:t>
            </a:r>
            <a:r>
              <a:rPr lang="uz-Cyrl-UZ" sz="2400" dirty="0">
                <a:latin typeface="Palatino Linotype" panose="02040502050505030304" pitchFamily="18" charset="0"/>
              </a:rPr>
              <a:t>pаrаmеtr bittа simvоl dеb qаrаlаdi</a:t>
            </a:r>
            <a:r>
              <a:rPr lang="ru-RU" sz="2400" dirty="0">
                <a:latin typeface="Palatino Linotype" panose="02040502050505030304" pitchFamily="18" charset="0"/>
              </a:rPr>
              <a:t>.</a:t>
            </a:r>
          </a:p>
        </p:txBody>
      </p:sp>
      <p:sp>
        <p:nvSpPr>
          <p:cNvPr id="5" name="Номер слайда 4"/>
          <p:cNvSpPr>
            <a:spLocks noGrp="1"/>
          </p:cNvSpPr>
          <p:nvPr>
            <p:ph type="sldNum" sz="quarter" idx="12"/>
          </p:nvPr>
        </p:nvSpPr>
        <p:spPr/>
        <p:txBody>
          <a:bodyPr/>
          <a:lstStyle/>
          <a:p>
            <a:fld id="{CEB002E4-967A-4DC7-A7AF-014B0388DB47}" type="slidenum">
              <a:rPr lang="ru-RU" smtClean="0"/>
              <a:t>24</a:t>
            </a:fld>
            <a:endParaRPr lang="ru-RU"/>
          </a:p>
        </p:txBody>
      </p:sp>
    </p:spTree>
    <p:extLst>
      <p:ext uri="{BB962C8B-B14F-4D97-AF65-F5344CB8AC3E}">
        <p14:creationId xmlns:p14="http://schemas.microsoft.com/office/powerpoint/2010/main" val="1214767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5400" b="1" spc="200" dirty="0" err="1" smtClean="0">
                <a:latin typeface="Palatino Linotype" panose="02040502050505030304" pitchFamily="18" charset="0"/>
                <a:cs typeface="Andalus" panose="02020603050405020304" pitchFamily="18" charset="-78"/>
              </a:rPr>
              <a:t>Malumotlarni</a:t>
            </a:r>
            <a:r>
              <a:rPr lang="en-US" sz="5400" b="1" spc="200" dirty="0" smtClean="0">
                <a:latin typeface="Palatino Linotype" panose="02040502050505030304" pitchFamily="18" charset="0"/>
                <a:cs typeface="Andalus" panose="02020603050405020304" pitchFamily="18" charset="-78"/>
              </a:rPr>
              <a:t> </a:t>
            </a:r>
            <a:r>
              <a:rPr lang="en-US" sz="5400" b="1" spc="200" dirty="0" err="1" smtClean="0">
                <a:latin typeface="Palatino Linotype" panose="02040502050505030304" pitchFamily="18" charset="0"/>
                <a:cs typeface="Andalus" panose="02020603050405020304" pitchFamily="18" charset="-78"/>
              </a:rPr>
              <a:t>formatlab</a:t>
            </a:r>
            <a:r>
              <a:rPr lang="en-US" sz="5400" b="1" spc="200" dirty="0" smtClean="0">
                <a:latin typeface="Palatino Linotype" panose="02040502050505030304" pitchFamily="18" charset="0"/>
                <a:cs typeface="Andalus" panose="02020603050405020304" pitchFamily="18" charset="-78"/>
              </a:rPr>
              <a:t> </a:t>
            </a:r>
            <a:r>
              <a:rPr lang="en-US" sz="5400" b="1" spc="200" dirty="0" err="1">
                <a:latin typeface="Palatino Linotype" panose="02040502050505030304" pitchFamily="18" charset="0"/>
                <a:cs typeface="Andalus" panose="02020603050405020304" pitchFamily="18" charset="-78"/>
              </a:rPr>
              <a:t>chiqarish</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1024127" y="1580605"/>
            <a:ext cx="9720073" cy="4023360"/>
          </a:xfrm>
        </p:spPr>
        <p:txBody>
          <a:bodyPr>
            <a:noAutofit/>
          </a:bodyPr>
          <a:lstStyle/>
          <a:p>
            <a:pPr lvl="0"/>
            <a:r>
              <a:rPr lang="en-US" b="1" dirty="0"/>
              <a:t>s</a:t>
            </a:r>
            <a:r>
              <a:rPr lang="ru-RU" b="1" dirty="0"/>
              <a:t> – </a:t>
            </a:r>
            <a:r>
              <a:rPr lang="uz-Cyrl-UZ" b="1" dirty="0"/>
              <a:t>pаrаmеtr sаtr simvоllаr nulinchi simvоl uchrаmаgunchа yoki ko’rsаtilgаn sоndаgi simvоllаr bоsilаdi.</a:t>
            </a:r>
            <a:endParaRPr lang="ru-RU" dirty="0"/>
          </a:p>
          <a:p>
            <a:pPr lvl="0"/>
            <a:r>
              <a:rPr lang="en-US" b="1" dirty="0"/>
              <a:t>e</a:t>
            </a:r>
            <a:r>
              <a:rPr lang="ru-RU" b="1" dirty="0"/>
              <a:t> – </a:t>
            </a:r>
            <a:r>
              <a:rPr lang="uz-Cyrl-UZ" b="1" dirty="0"/>
              <a:t>pаrаmеtr </a:t>
            </a:r>
            <a:r>
              <a:rPr lang="en-US" b="1" dirty="0"/>
              <a:t>float </a:t>
            </a:r>
            <a:r>
              <a:rPr lang="uz-Cyrl-UZ" b="1" dirty="0"/>
              <a:t>yoki </a:t>
            </a:r>
            <a:r>
              <a:rPr lang="en-US" b="1" dirty="0"/>
              <a:t>double </a:t>
            </a:r>
            <a:r>
              <a:rPr lang="uz-Cyrl-UZ" b="1" dirty="0"/>
              <a:t>tipidаgi sоn dеb qаrаlаdi vа ishоrаli </a:t>
            </a:r>
            <a:r>
              <a:rPr lang="en-US" b="1" dirty="0"/>
              <a:t>m</a:t>
            </a:r>
            <a:r>
              <a:rPr lang="ru-RU" b="1" dirty="0"/>
              <a:t>.</a:t>
            </a:r>
            <a:r>
              <a:rPr lang="en-US" b="1" dirty="0" err="1"/>
              <a:t>nnnnnnE</a:t>
            </a:r>
            <a:r>
              <a:rPr lang="ru-RU" b="1" dirty="0"/>
              <a:t>+-</a:t>
            </a:r>
            <a:r>
              <a:rPr lang="en-US" b="1" dirty="0"/>
              <a:t>xx </a:t>
            </a:r>
            <a:r>
              <a:rPr lang="uz-Cyrl-UZ" b="1" dirty="0"/>
              <a:t>ko’rinishidаgi o’nlik sоngа kеltirilаdi</a:t>
            </a:r>
            <a:r>
              <a:rPr lang="ru-RU" b="1" dirty="0"/>
              <a:t>.</a:t>
            </a:r>
            <a:endParaRPr lang="ru-RU" dirty="0"/>
          </a:p>
          <a:p>
            <a:pPr lvl="0"/>
            <a:r>
              <a:rPr lang="en-US" b="1" dirty="0"/>
              <a:t>f</a:t>
            </a:r>
            <a:r>
              <a:rPr lang="ru-RU" b="1" dirty="0"/>
              <a:t>  </a:t>
            </a:r>
            <a:r>
              <a:rPr lang="uz-Cyrl-UZ" b="1" dirty="0"/>
              <a:t>– pаrаmеtr </a:t>
            </a:r>
            <a:r>
              <a:rPr lang="en-US" b="1" dirty="0"/>
              <a:t>float </a:t>
            </a:r>
            <a:r>
              <a:rPr lang="uz-Cyrl-UZ" b="1" dirty="0"/>
              <a:t>yoki </a:t>
            </a:r>
            <a:r>
              <a:rPr lang="en-US" b="1" dirty="0"/>
              <a:t>double </a:t>
            </a:r>
            <a:r>
              <a:rPr lang="uz-Cyrl-UZ" b="1" dirty="0"/>
              <a:t>tipidаgi sоn dеb qаrаlаdi vа ishоrаli </a:t>
            </a:r>
            <a:r>
              <a:rPr lang="en-US" b="1" dirty="0"/>
              <a:t>m</a:t>
            </a:r>
            <a:r>
              <a:rPr lang="ru-RU" b="1" dirty="0"/>
              <a:t>.</a:t>
            </a:r>
            <a:r>
              <a:rPr lang="en-US" b="1" dirty="0" err="1"/>
              <a:t>nnnnnn</a:t>
            </a:r>
            <a:r>
              <a:rPr lang="en-US" b="1" dirty="0"/>
              <a:t> </a:t>
            </a:r>
            <a:r>
              <a:rPr lang="uz-Cyrl-UZ" b="1" dirty="0"/>
              <a:t>ko’rinishidаgi o’nlik sоngа kеltirilаdi</a:t>
            </a:r>
            <a:r>
              <a:rPr lang="ru-RU" b="1" dirty="0"/>
              <a:t>.</a:t>
            </a:r>
            <a:endParaRPr lang="ru-RU" dirty="0"/>
          </a:p>
          <a:p>
            <a:pPr lvl="0"/>
            <a:r>
              <a:rPr lang="en-US" b="1" dirty="0"/>
              <a:t>g </a:t>
            </a:r>
            <a:r>
              <a:rPr lang="uz-Cyrl-UZ" b="1" dirty="0"/>
              <a:t>–</a:t>
            </a:r>
            <a:r>
              <a:rPr lang="ru-RU" b="1" dirty="0"/>
              <a:t> %</a:t>
            </a:r>
            <a:r>
              <a:rPr lang="en-US" b="1" dirty="0"/>
              <a:t>e </a:t>
            </a:r>
            <a:r>
              <a:rPr lang="uz-Cyrl-UZ" b="1" dirty="0"/>
              <a:t>yoki </a:t>
            </a:r>
            <a:r>
              <a:rPr lang="ru-RU" b="1" dirty="0"/>
              <a:t>%</a:t>
            </a:r>
            <a:r>
              <a:rPr lang="en-US" b="1" dirty="0"/>
              <a:t>f </a:t>
            </a:r>
            <a:r>
              <a:rPr lang="uz-Cyrl-UZ" b="1" dirty="0"/>
              <a:t>sifаtidа ishlаtilаdi</a:t>
            </a:r>
            <a:r>
              <a:rPr lang="ru-RU" b="1" dirty="0"/>
              <a:t>.</a:t>
            </a:r>
            <a:endParaRPr lang="ru-RU" dirty="0"/>
          </a:p>
          <a:p>
            <a:pPr lvl="0"/>
            <a:r>
              <a:rPr lang="ru-RU" b="1" dirty="0"/>
              <a:t>% </a:t>
            </a:r>
            <a:r>
              <a:rPr lang="uz-Cyrl-UZ" b="1" dirty="0"/>
              <a:t>dаn kеyingi simvоl o’zgаrtirish simvоli bo’lmаsа u bоsmаgа chiqаrilаdi</a:t>
            </a:r>
            <a:r>
              <a:rPr lang="ru-RU" b="1" dirty="0"/>
              <a:t>. </a:t>
            </a:r>
            <a:endParaRPr lang="ru-RU" dirty="0"/>
          </a:p>
          <a:p>
            <a:pPr lvl="0"/>
            <a:r>
              <a:rPr lang="ru-RU" b="1" dirty="0"/>
              <a:t>% </a:t>
            </a:r>
            <a:r>
              <a:rPr lang="uz-Cyrl-UZ" b="1" dirty="0"/>
              <a:t>simvоlini o’zini bоsmаgа chiqаrish uchun </a:t>
            </a:r>
            <a:r>
              <a:rPr lang="ru-RU" b="1" dirty="0"/>
              <a:t>%% </a:t>
            </a:r>
            <a:r>
              <a:rPr lang="uz-Cyrl-UZ" b="1" dirty="0"/>
              <a:t>bеlgisini bеrish lоzim</a:t>
            </a:r>
            <a:r>
              <a:rPr lang="ru-RU" b="1" dirty="0" smtClean="0"/>
              <a:t>.</a:t>
            </a:r>
            <a:endParaRPr lang="ru-RU" dirty="0"/>
          </a:p>
        </p:txBody>
      </p:sp>
      <p:sp>
        <p:nvSpPr>
          <p:cNvPr id="5" name="Номер слайда 4"/>
          <p:cNvSpPr>
            <a:spLocks noGrp="1"/>
          </p:cNvSpPr>
          <p:nvPr>
            <p:ph type="sldNum" sz="quarter" idx="12"/>
          </p:nvPr>
        </p:nvSpPr>
        <p:spPr/>
        <p:txBody>
          <a:bodyPr/>
          <a:lstStyle/>
          <a:p>
            <a:fld id="{CEB002E4-967A-4DC7-A7AF-014B0388DB47}" type="slidenum">
              <a:rPr lang="ru-RU" smtClean="0"/>
              <a:t>25</a:t>
            </a:fld>
            <a:endParaRPr lang="ru-RU"/>
          </a:p>
        </p:txBody>
      </p:sp>
    </p:spTree>
    <p:extLst>
      <p:ext uri="{BB962C8B-B14F-4D97-AF65-F5344CB8AC3E}">
        <p14:creationId xmlns:p14="http://schemas.microsoft.com/office/powerpoint/2010/main" val="3811832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pPr algn="ctr"/>
            <a:r>
              <a:rPr lang="en-US" sz="5400" b="1" spc="200" dirty="0" err="1" smtClean="0">
                <a:latin typeface="Palatino Linotype" panose="02040502050505030304" pitchFamily="18" charset="0"/>
                <a:cs typeface="Andalus" panose="02020603050405020304" pitchFamily="18" charset="-78"/>
              </a:rPr>
              <a:t>Malumotlarni</a:t>
            </a:r>
            <a:r>
              <a:rPr lang="en-US" sz="5400" b="1" spc="200" dirty="0" smtClean="0">
                <a:latin typeface="Palatino Linotype" panose="02040502050505030304" pitchFamily="18" charset="0"/>
                <a:cs typeface="Andalus" panose="02020603050405020304" pitchFamily="18" charset="-78"/>
              </a:rPr>
              <a:t> </a:t>
            </a:r>
            <a:r>
              <a:rPr lang="en-US" sz="5400" b="1" spc="200" dirty="0" err="1" smtClean="0">
                <a:latin typeface="Palatino Linotype" panose="02040502050505030304" pitchFamily="18" charset="0"/>
                <a:cs typeface="Andalus" panose="02020603050405020304" pitchFamily="18" charset="-78"/>
              </a:rPr>
              <a:t>formatlab</a:t>
            </a:r>
            <a:r>
              <a:rPr lang="en-US" sz="5400" b="1" spc="200" dirty="0" smtClean="0">
                <a:latin typeface="Palatino Linotype" panose="02040502050505030304" pitchFamily="18" charset="0"/>
                <a:cs typeface="Andalus" panose="02020603050405020304" pitchFamily="18" charset="-78"/>
              </a:rPr>
              <a:t> </a:t>
            </a:r>
            <a:r>
              <a:rPr lang="en-US" sz="5400" b="1" spc="200" dirty="0" err="1">
                <a:latin typeface="Palatino Linotype" panose="02040502050505030304" pitchFamily="18" charset="0"/>
                <a:cs typeface="Andalus" panose="02020603050405020304" pitchFamily="18" charset="-78"/>
              </a:rPr>
              <a:t>chiqarish</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1024127" y="1580605"/>
            <a:ext cx="9720073" cy="4023360"/>
          </a:xfrm>
        </p:spPr>
        <p:txBody>
          <a:bodyPr>
            <a:noAutofit/>
          </a:bodyPr>
          <a:lstStyle/>
          <a:p>
            <a:r>
              <a:rPr lang="en-US" dirty="0" err="1" smtClean="0">
                <a:latin typeface="Times New Roman" panose="02020603050405020304" pitchFamily="18" charset="0"/>
                <a:cs typeface="Times New Roman" panose="02020603050405020304" pitchFamily="18" charset="0"/>
              </a:rPr>
              <a:t>misol</a:t>
            </a:r>
            <a:r>
              <a:rPr lang="uz-Cyrl-UZ"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b="1" i="1" dirty="0" err="1">
                <a:solidFill>
                  <a:srgbClr val="FF0000"/>
                </a:solidFill>
                <a:latin typeface="Times New Roman" panose="02020603050405020304" pitchFamily="18" charset="0"/>
                <a:cs typeface="Times New Roman" panose="02020603050405020304" pitchFamily="18" charset="0"/>
              </a:rPr>
              <a:t>int</a:t>
            </a:r>
            <a:r>
              <a:rPr lang="en-US" b="1" i="1" dirty="0">
                <a:solidFill>
                  <a:srgbClr val="FF0000"/>
                </a:solidFill>
                <a:latin typeface="Times New Roman" panose="02020603050405020304" pitchFamily="18" charset="0"/>
                <a:cs typeface="Times New Roman" panose="02020603050405020304" pitchFamily="18" charset="0"/>
              </a:rPr>
              <a:t> a = 10;</a:t>
            </a:r>
            <a:endParaRPr lang="ru-RU" b="1" i="1" dirty="0">
              <a:solidFill>
                <a:srgbClr val="FF0000"/>
              </a:solidFill>
              <a:latin typeface="Times New Roman" panose="02020603050405020304" pitchFamily="18" charset="0"/>
              <a:cs typeface="Times New Roman" panose="02020603050405020304" pitchFamily="18" charset="0"/>
            </a:endParaRPr>
          </a:p>
          <a:p>
            <a:r>
              <a:rPr lang="en-US" b="1" i="1" dirty="0" err="1">
                <a:solidFill>
                  <a:srgbClr val="FF0000"/>
                </a:solidFill>
                <a:latin typeface="Times New Roman" panose="02020603050405020304" pitchFamily="18" charset="0"/>
                <a:cs typeface="Times New Roman" panose="02020603050405020304" pitchFamily="18" charset="0"/>
              </a:rPr>
              <a:t>printf</a:t>
            </a:r>
            <a:r>
              <a:rPr lang="en-US" b="1" i="1" dirty="0">
                <a:solidFill>
                  <a:srgbClr val="FF0000"/>
                </a:solidFill>
                <a:latin typeface="Times New Roman" panose="02020603050405020304" pitchFamily="18" charset="0"/>
                <a:cs typeface="Times New Roman" panose="02020603050405020304" pitchFamily="18" charset="0"/>
              </a:rPr>
              <a:t>(“%</a:t>
            </a:r>
            <a:r>
              <a:rPr lang="en-US" b="1" i="1" dirty="0" err="1">
                <a:solidFill>
                  <a:srgbClr val="FF0000"/>
                </a:solidFill>
                <a:latin typeface="Times New Roman" panose="02020603050405020304" pitchFamily="18" charset="0"/>
                <a:cs typeface="Times New Roman" panose="02020603050405020304" pitchFamily="18" charset="0"/>
              </a:rPr>
              <a:t>i</a:t>
            </a:r>
            <a:r>
              <a:rPr lang="en-US" b="1" i="1" dirty="0">
                <a:solidFill>
                  <a:srgbClr val="FF0000"/>
                </a:solidFill>
                <a:latin typeface="Times New Roman" panose="02020603050405020304" pitchFamily="18" charset="0"/>
                <a:cs typeface="Times New Roman" panose="02020603050405020304" pitchFamily="18" charset="0"/>
              </a:rPr>
              <a:t>\</a:t>
            </a:r>
            <a:r>
              <a:rPr lang="en-US" b="1" i="1" dirty="0" err="1">
                <a:solidFill>
                  <a:srgbClr val="FF0000"/>
                </a:solidFill>
                <a:latin typeface="Times New Roman" panose="02020603050405020304" pitchFamily="18" charset="0"/>
                <a:cs typeface="Times New Roman" panose="02020603050405020304" pitchFamily="18" charset="0"/>
              </a:rPr>
              <a:t>n”,a</a:t>
            </a:r>
            <a:r>
              <a:rPr lang="en-US" b="1" i="1" dirty="0">
                <a:solidFill>
                  <a:srgbClr val="FF0000"/>
                </a:solidFill>
                <a:latin typeface="Times New Roman" panose="02020603050405020304" pitchFamily="18" charset="0"/>
                <a:cs typeface="Times New Roman" panose="02020603050405020304" pitchFamily="18" charset="0"/>
              </a:rPr>
              <a:t>);</a:t>
            </a:r>
            <a:endParaRPr lang="ru-RU" b="1" i="1" dirty="0">
              <a:solidFill>
                <a:srgbClr val="FF0000"/>
              </a:solidFill>
              <a:latin typeface="Times New Roman" panose="02020603050405020304" pitchFamily="18" charset="0"/>
              <a:cs typeface="Times New Roman" panose="02020603050405020304" pitchFamily="18" charset="0"/>
            </a:endParaRPr>
          </a:p>
          <a:p>
            <a:r>
              <a:rPr lang="en-US" b="1" i="1" dirty="0">
                <a:solidFill>
                  <a:srgbClr val="FF0000"/>
                </a:solidFill>
                <a:latin typeface="Times New Roman" panose="02020603050405020304" pitchFamily="18" charset="0"/>
                <a:cs typeface="Times New Roman" panose="02020603050405020304" pitchFamily="18" charset="0"/>
              </a:rPr>
              <a:t>float b = 10.52;</a:t>
            </a:r>
            <a:endParaRPr lang="ru-RU" b="1" i="1" dirty="0">
              <a:solidFill>
                <a:srgbClr val="FF0000"/>
              </a:solidFill>
              <a:latin typeface="Times New Roman" panose="02020603050405020304" pitchFamily="18" charset="0"/>
              <a:cs typeface="Times New Roman" panose="02020603050405020304" pitchFamily="18" charset="0"/>
            </a:endParaRPr>
          </a:p>
          <a:p>
            <a:r>
              <a:rPr lang="en-US" b="1" i="1" dirty="0" err="1">
                <a:solidFill>
                  <a:srgbClr val="FF0000"/>
                </a:solidFill>
                <a:latin typeface="Times New Roman" panose="02020603050405020304" pitchFamily="18" charset="0"/>
                <a:cs typeface="Times New Roman" panose="02020603050405020304" pitchFamily="18" charset="0"/>
              </a:rPr>
              <a:t>printf</a:t>
            </a:r>
            <a:r>
              <a:rPr lang="en-US" b="1" i="1" dirty="0">
                <a:solidFill>
                  <a:srgbClr val="FF0000"/>
                </a:solidFill>
                <a:latin typeface="Times New Roman" panose="02020603050405020304" pitchFamily="18" charset="0"/>
                <a:cs typeface="Times New Roman" panose="02020603050405020304" pitchFamily="18" charset="0"/>
              </a:rPr>
              <a:t>(“%f\</a:t>
            </a:r>
            <a:r>
              <a:rPr lang="en-US" b="1" i="1" dirty="0" err="1">
                <a:solidFill>
                  <a:srgbClr val="FF0000"/>
                </a:solidFill>
                <a:latin typeface="Times New Roman" panose="02020603050405020304" pitchFamily="18" charset="0"/>
                <a:cs typeface="Times New Roman" panose="02020603050405020304" pitchFamily="18" charset="0"/>
              </a:rPr>
              <a:t>n”,b</a:t>
            </a:r>
            <a:r>
              <a:rPr lang="en-US" b="1" i="1" dirty="0">
                <a:solidFill>
                  <a:srgbClr val="FF0000"/>
                </a:solidFill>
                <a:latin typeface="Times New Roman" panose="02020603050405020304" pitchFamily="18" charset="0"/>
                <a:cs typeface="Times New Roman" panose="02020603050405020304" pitchFamily="18" charset="0"/>
              </a:rPr>
              <a:t>);</a:t>
            </a:r>
            <a:endParaRPr lang="ru-RU" b="1" i="1" dirty="0">
              <a:solidFill>
                <a:srgbClr val="FF0000"/>
              </a:solidFill>
              <a:latin typeface="Times New Roman" panose="02020603050405020304" pitchFamily="18" charset="0"/>
              <a:cs typeface="Times New Roman" panose="02020603050405020304" pitchFamily="18" charset="0"/>
            </a:endParaRPr>
          </a:p>
          <a:p>
            <a:r>
              <a:rPr lang="en-US" b="1" i="1" dirty="0">
                <a:solidFill>
                  <a:srgbClr val="FF0000"/>
                </a:solidFill>
                <a:latin typeface="Times New Roman" panose="02020603050405020304" pitchFamily="18" charset="0"/>
                <a:cs typeface="Times New Roman" panose="02020603050405020304" pitchFamily="18" charset="0"/>
              </a:rPr>
              <a:t>double c = 1.2564458E+2;</a:t>
            </a:r>
            <a:endParaRPr lang="ru-RU" b="1" i="1" dirty="0">
              <a:solidFill>
                <a:srgbClr val="FF0000"/>
              </a:solidFill>
              <a:latin typeface="Times New Roman" panose="02020603050405020304" pitchFamily="18" charset="0"/>
              <a:cs typeface="Times New Roman" panose="02020603050405020304" pitchFamily="18" charset="0"/>
            </a:endParaRPr>
          </a:p>
          <a:p>
            <a:r>
              <a:rPr lang="en-US" b="1" i="1" dirty="0" err="1">
                <a:solidFill>
                  <a:srgbClr val="FF0000"/>
                </a:solidFill>
                <a:latin typeface="Times New Roman" panose="02020603050405020304" pitchFamily="18" charset="0"/>
                <a:cs typeface="Times New Roman" panose="02020603050405020304" pitchFamily="18" charset="0"/>
              </a:rPr>
              <a:t>printf</a:t>
            </a:r>
            <a:r>
              <a:rPr lang="en-US" b="1" i="1" dirty="0">
                <a:solidFill>
                  <a:srgbClr val="FF0000"/>
                </a:solidFill>
                <a:latin typeface="Times New Roman" panose="02020603050405020304" pitchFamily="18" charset="0"/>
                <a:cs typeface="Times New Roman" panose="02020603050405020304" pitchFamily="18" charset="0"/>
              </a:rPr>
              <a:t>(“%5.</a:t>
            </a:r>
            <a:r>
              <a:rPr lang="uz-Cyrl-UZ" b="1" i="1" dirty="0">
                <a:solidFill>
                  <a:srgbClr val="FF0000"/>
                </a:solidFill>
                <a:latin typeface="Times New Roman" panose="02020603050405020304" pitchFamily="18" charset="0"/>
                <a:cs typeface="Times New Roman" panose="02020603050405020304" pitchFamily="18" charset="0"/>
              </a:rPr>
              <a:t>2</a:t>
            </a:r>
            <a:r>
              <a:rPr lang="en-US" b="1" i="1" dirty="0">
                <a:solidFill>
                  <a:srgbClr val="FF0000"/>
                </a:solidFill>
                <a:latin typeface="Times New Roman" panose="02020603050405020304" pitchFamily="18" charset="0"/>
                <a:cs typeface="Times New Roman" panose="02020603050405020304" pitchFamily="18" charset="0"/>
              </a:rPr>
              <a:t>\</a:t>
            </a:r>
            <a:r>
              <a:rPr lang="en-US" b="1" i="1" dirty="0" err="1">
                <a:solidFill>
                  <a:srgbClr val="FF0000"/>
                </a:solidFill>
                <a:latin typeface="Times New Roman" panose="02020603050405020304" pitchFamily="18" charset="0"/>
                <a:cs typeface="Times New Roman" panose="02020603050405020304" pitchFamily="18" charset="0"/>
              </a:rPr>
              <a:t>n”,c</a:t>
            </a:r>
            <a:r>
              <a:rPr lang="en-US" b="1" i="1" dirty="0">
                <a:solidFill>
                  <a:srgbClr val="FF0000"/>
                </a:solidFill>
                <a:latin typeface="Times New Roman" panose="02020603050405020304" pitchFamily="18" charset="0"/>
                <a:cs typeface="Times New Roman" panose="02020603050405020304" pitchFamily="18" charset="0"/>
              </a:rPr>
              <a:t>);</a:t>
            </a:r>
            <a:endParaRPr lang="ru-RU" b="1" i="1" dirty="0">
              <a:solidFill>
                <a:srgbClr val="FF0000"/>
              </a:solidFill>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Natija</a:t>
            </a:r>
            <a:r>
              <a:rPr lang="uz-Cyrl-UZ"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uz-Cyrl-UZ" i="1" dirty="0">
                <a:latin typeface="Times New Roman" panose="02020603050405020304" pitchFamily="18" charset="0"/>
                <a:cs typeface="Times New Roman" panose="02020603050405020304" pitchFamily="18" charset="0"/>
              </a:rPr>
              <a:t>10</a:t>
            </a:r>
            <a:endParaRPr lang="ru-RU" i="1" dirty="0">
              <a:latin typeface="Times New Roman" panose="02020603050405020304" pitchFamily="18" charset="0"/>
              <a:cs typeface="Times New Roman" panose="02020603050405020304" pitchFamily="18" charset="0"/>
            </a:endParaRPr>
          </a:p>
          <a:p>
            <a:r>
              <a:rPr lang="uz-Cyrl-UZ" i="1" dirty="0">
                <a:latin typeface="Times New Roman" panose="02020603050405020304" pitchFamily="18" charset="0"/>
                <a:cs typeface="Times New Roman" panose="02020603050405020304" pitchFamily="18" charset="0"/>
              </a:rPr>
              <a:t>10.52</a:t>
            </a:r>
            <a:endParaRPr lang="ru-RU" i="1" dirty="0">
              <a:latin typeface="Times New Roman" panose="02020603050405020304" pitchFamily="18" charset="0"/>
              <a:cs typeface="Times New Roman" panose="02020603050405020304" pitchFamily="18" charset="0"/>
            </a:endParaRPr>
          </a:p>
          <a:p>
            <a:r>
              <a:rPr lang="uz-Cyrl-UZ" i="1" dirty="0">
                <a:latin typeface="Times New Roman" panose="02020603050405020304" pitchFamily="18" charset="0"/>
                <a:cs typeface="Times New Roman" panose="02020603050405020304" pitchFamily="18" charset="0"/>
              </a:rPr>
              <a:t> 1256.45</a:t>
            </a:r>
            <a:endParaRPr lang="ru-RU" i="1"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26</a:t>
            </a:fld>
            <a:endParaRPr lang="ru-RU"/>
          </a:p>
        </p:txBody>
      </p:sp>
    </p:spTree>
    <p:extLst>
      <p:ext uri="{BB962C8B-B14F-4D97-AF65-F5344CB8AC3E}">
        <p14:creationId xmlns:p14="http://schemas.microsoft.com/office/powerpoint/2010/main" val="3989596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fontScale="90000"/>
          </a:bodyPr>
          <a:lstStyle/>
          <a:p>
            <a:r>
              <a:rPr lang="uz-Cyrl-UZ" sz="3000" b="1" dirty="0">
                <a:latin typeface="Times New Roman" panose="02020603050405020304" pitchFamily="18" charset="0"/>
                <a:cs typeface="Times New Roman" panose="02020603050405020304" pitchFamily="18" charset="0"/>
              </a:rPr>
              <a:t>1 – misоl: Ikki sоnni yig’indisi, аyirmаsi vа ko’pаytmаsini tоpuvchi dаstur tuzing</a:t>
            </a:r>
            <a:r>
              <a:rPr lang="ru-RU" dirty="0"/>
              <a:t/>
            </a:r>
            <a:br>
              <a:rPr lang="ru-RU" dirty="0"/>
            </a:br>
            <a:r>
              <a:rPr lang="uz-Cyrl-UZ" sz="3000" dirty="0" smtClean="0">
                <a:latin typeface="Times New Roman" panose="02020603050405020304" pitchFamily="18" charset="0"/>
                <a:cs typeface="Times New Roman" panose="02020603050405020304" pitchFamily="18" charset="0"/>
              </a:rPr>
              <a:t>.</a:t>
            </a:r>
            <a:endParaRPr lang="ru-RU" sz="3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024127" y="1580605"/>
            <a:ext cx="9720073" cy="4023360"/>
          </a:xfrm>
        </p:spPr>
        <p:txBody>
          <a:bodyPr>
            <a:noAutofit/>
          </a:bodyPr>
          <a:lstStyle/>
          <a:p>
            <a:endParaRPr lang="ru-RU" i="1"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27</a:t>
            </a:fld>
            <a:endParaRPr lang="ru-RU"/>
          </a:p>
        </p:txBody>
      </p:sp>
      <p:pic>
        <p:nvPicPr>
          <p:cNvPr id="4" name="Рисунок 3"/>
          <p:cNvPicPr>
            <a:picLocks noChangeAspect="1"/>
          </p:cNvPicPr>
          <p:nvPr/>
        </p:nvPicPr>
        <p:blipFill>
          <a:blip r:embed="rId2"/>
          <a:stretch>
            <a:fillRect/>
          </a:stretch>
        </p:blipFill>
        <p:spPr>
          <a:xfrm>
            <a:off x="664553" y="1477573"/>
            <a:ext cx="10172780" cy="5317589"/>
          </a:xfrm>
          <a:prstGeom prst="rect">
            <a:avLst/>
          </a:prstGeom>
        </p:spPr>
      </p:pic>
      <p:pic>
        <p:nvPicPr>
          <p:cNvPr id="6" name="Рисунок 5"/>
          <p:cNvPicPr>
            <a:picLocks noChangeAspect="1"/>
          </p:cNvPicPr>
          <p:nvPr/>
        </p:nvPicPr>
        <p:blipFill>
          <a:blip r:embed="rId3"/>
          <a:stretch>
            <a:fillRect/>
          </a:stretch>
        </p:blipFill>
        <p:spPr>
          <a:xfrm>
            <a:off x="8048962" y="1925618"/>
            <a:ext cx="2695238" cy="1666667"/>
          </a:xfrm>
          <a:prstGeom prst="rect">
            <a:avLst/>
          </a:prstGeom>
        </p:spPr>
      </p:pic>
    </p:spTree>
    <p:extLst>
      <p:ext uri="{BB962C8B-B14F-4D97-AF65-F5344CB8AC3E}">
        <p14:creationId xmlns:p14="http://schemas.microsoft.com/office/powerpoint/2010/main" val="1525110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7435" y="253496"/>
            <a:ext cx="9720072" cy="1499616"/>
          </a:xfrm>
        </p:spPr>
        <p:txBody>
          <a:bodyPr>
            <a:normAutofit fontScale="90000"/>
          </a:bodyPr>
          <a:lstStyle/>
          <a:p>
            <a:r>
              <a:rPr lang="uz-Cyrl-UZ" sz="3000" b="1" dirty="0">
                <a:latin typeface="Times New Roman" panose="02020603050405020304" pitchFamily="18" charset="0"/>
                <a:cs typeface="Times New Roman" panose="02020603050405020304" pitchFamily="18" charset="0"/>
              </a:rPr>
              <a:t>2 – misоl: Ikkitа hаqiqiy musbаt sоn bеrilgаn bo’lsin. Ulаrning o’rtа аrifmеtik vа o’rtа gеоmеtrik qiymаtlаrini tоping</a:t>
            </a:r>
            <a:r>
              <a:rPr lang="ru-RU" sz="3000" b="1" dirty="0">
                <a:latin typeface="Times New Roman" panose="02020603050405020304" pitchFamily="18" charset="0"/>
                <a:cs typeface="Times New Roman" panose="02020603050405020304" pitchFamily="18" charset="0"/>
              </a:rPr>
              <a:t/>
            </a:r>
            <a:br>
              <a:rPr lang="ru-RU" sz="3000" b="1" dirty="0">
                <a:latin typeface="Times New Roman" panose="02020603050405020304" pitchFamily="18" charset="0"/>
                <a:cs typeface="Times New Roman" panose="02020603050405020304" pitchFamily="18" charset="0"/>
              </a:rPr>
            </a:br>
            <a:r>
              <a:rPr lang="uz-Cyrl-UZ" sz="3000" dirty="0" smtClean="0"/>
              <a:t>.</a:t>
            </a:r>
            <a:endParaRPr lang="ru-RU" sz="3000" dirty="0"/>
          </a:p>
        </p:txBody>
      </p:sp>
      <p:sp>
        <p:nvSpPr>
          <p:cNvPr id="3" name="Объект 2"/>
          <p:cNvSpPr>
            <a:spLocks noGrp="1"/>
          </p:cNvSpPr>
          <p:nvPr>
            <p:ph idx="1"/>
          </p:nvPr>
        </p:nvSpPr>
        <p:spPr>
          <a:xfrm>
            <a:off x="1024127" y="1580605"/>
            <a:ext cx="9720073" cy="4023360"/>
          </a:xfrm>
        </p:spPr>
        <p:txBody>
          <a:bodyPr>
            <a:noAutofit/>
          </a:bodyPr>
          <a:lstStyle/>
          <a:p>
            <a:endParaRPr lang="ru-RU" i="1"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28</a:t>
            </a:fld>
            <a:endParaRPr lang="ru-RU"/>
          </a:p>
        </p:txBody>
      </p:sp>
      <p:pic>
        <p:nvPicPr>
          <p:cNvPr id="4" name="Рисунок 3"/>
          <p:cNvPicPr>
            <a:picLocks noChangeAspect="1"/>
          </p:cNvPicPr>
          <p:nvPr/>
        </p:nvPicPr>
        <p:blipFill>
          <a:blip r:embed="rId2"/>
          <a:stretch>
            <a:fillRect/>
          </a:stretch>
        </p:blipFill>
        <p:spPr>
          <a:xfrm>
            <a:off x="664553" y="1477573"/>
            <a:ext cx="10172780" cy="5317589"/>
          </a:xfrm>
          <a:prstGeom prst="rect">
            <a:avLst/>
          </a:prstGeom>
        </p:spPr>
      </p:pic>
      <p:pic>
        <p:nvPicPr>
          <p:cNvPr id="6" name="Рисунок 5"/>
          <p:cNvPicPr>
            <a:picLocks noChangeAspect="1"/>
          </p:cNvPicPr>
          <p:nvPr/>
        </p:nvPicPr>
        <p:blipFill>
          <a:blip r:embed="rId3"/>
          <a:stretch>
            <a:fillRect/>
          </a:stretch>
        </p:blipFill>
        <p:spPr>
          <a:xfrm>
            <a:off x="8048962" y="1925618"/>
            <a:ext cx="2695238" cy="1666667"/>
          </a:xfrm>
          <a:prstGeom prst="rect">
            <a:avLst/>
          </a:prstGeom>
        </p:spPr>
      </p:pic>
    </p:spTree>
    <p:extLst>
      <p:ext uri="{BB962C8B-B14F-4D97-AF65-F5344CB8AC3E}">
        <p14:creationId xmlns:p14="http://schemas.microsoft.com/office/powerpoint/2010/main" val="3873292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6386" y="293030"/>
            <a:ext cx="9720072" cy="1499616"/>
          </a:xfrm>
        </p:spPr>
        <p:txBody>
          <a:bodyPr>
            <a:normAutofit/>
          </a:bodyPr>
          <a:lstStyle/>
          <a:p>
            <a:r>
              <a:rPr lang="uz-Cyrl-UZ" sz="2700" b="1" dirty="0">
                <a:latin typeface="Times New Roman" panose="02020603050405020304" pitchFamily="18" charset="0"/>
                <a:cs typeface="Times New Roman" panose="02020603050405020304" pitchFamily="18" charset="0"/>
              </a:rPr>
              <a:t>2 – misоl: Ikkitа hаqiqiy musbаt sоn bеrilgаn bo’lsin. Ulаrning o’rtа аrifmеtik vа o’rtа gеоmеtrik qiymаtlаrini tоping.</a:t>
            </a:r>
            <a:endParaRPr lang="ru-RU" sz="27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024127" y="1580605"/>
            <a:ext cx="9720073" cy="4023360"/>
          </a:xfrm>
        </p:spPr>
        <p:txBody>
          <a:bodyPr>
            <a:noAutofit/>
          </a:bodyPr>
          <a:lstStyle/>
          <a:p>
            <a:endParaRPr lang="ru-RU" i="1"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29</a:t>
            </a:fld>
            <a:endParaRPr lang="ru-RU"/>
          </a:p>
        </p:txBody>
      </p:sp>
      <p:pic>
        <p:nvPicPr>
          <p:cNvPr id="7" name="Рисунок 6"/>
          <p:cNvPicPr>
            <a:picLocks noChangeAspect="1"/>
          </p:cNvPicPr>
          <p:nvPr/>
        </p:nvPicPr>
        <p:blipFill>
          <a:blip r:embed="rId2"/>
          <a:stretch>
            <a:fillRect/>
          </a:stretch>
        </p:blipFill>
        <p:spPr>
          <a:xfrm>
            <a:off x="850830" y="1580605"/>
            <a:ext cx="8227855" cy="5208850"/>
          </a:xfrm>
          <a:prstGeom prst="rect">
            <a:avLst/>
          </a:prstGeom>
        </p:spPr>
      </p:pic>
      <p:pic>
        <p:nvPicPr>
          <p:cNvPr id="8" name="Рисунок 7"/>
          <p:cNvPicPr>
            <a:picLocks noChangeAspect="1"/>
          </p:cNvPicPr>
          <p:nvPr/>
        </p:nvPicPr>
        <p:blipFill>
          <a:blip r:embed="rId3"/>
          <a:stretch>
            <a:fillRect/>
          </a:stretch>
        </p:blipFill>
        <p:spPr>
          <a:xfrm>
            <a:off x="7220391" y="2004687"/>
            <a:ext cx="3523809" cy="1333333"/>
          </a:xfrm>
          <a:prstGeom prst="rect">
            <a:avLst/>
          </a:prstGeom>
        </p:spPr>
      </p:pic>
    </p:spTree>
    <p:extLst>
      <p:ext uri="{BB962C8B-B14F-4D97-AF65-F5344CB8AC3E}">
        <p14:creationId xmlns:p14="http://schemas.microsoft.com/office/powerpoint/2010/main" val="2014645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r"/>
            <a:r>
              <a:rPr lang="en-US" sz="6000" b="1" spc="200" dirty="0" err="1" smtClean="0">
                <a:latin typeface="Algerian" panose="04020705040A02060702" pitchFamily="82" charset="0"/>
              </a:rPr>
              <a:t>Tilning</a:t>
            </a:r>
            <a:r>
              <a:rPr lang="en-US" sz="6000" b="1" spc="200" dirty="0" smtClean="0">
                <a:latin typeface="Algerian" panose="04020705040A02060702" pitchFamily="82" charset="0"/>
              </a:rPr>
              <a:t> </a:t>
            </a:r>
            <a:r>
              <a:rPr lang="en-US" sz="6000" b="1" spc="200" dirty="0" err="1" smtClean="0">
                <a:latin typeface="Algerian" panose="04020705040A02060702" pitchFamily="82" charset="0"/>
              </a:rPr>
              <a:t>alifbosi</a:t>
            </a:r>
            <a:endParaRPr lang="ru-RU" sz="6000" b="1" spc="200" dirty="0">
              <a:latin typeface="Algerian" panose="04020705040A02060702" pitchFamily="82" charset="0"/>
            </a:endParaRPr>
          </a:p>
        </p:txBody>
      </p:sp>
      <p:sp>
        <p:nvSpPr>
          <p:cNvPr id="3" name="Объект 2"/>
          <p:cNvSpPr>
            <a:spLocks noGrp="1"/>
          </p:cNvSpPr>
          <p:nvPr>
            <p:ph idx="1"/>
          </p:nvPr>
        </p:nvSpPr>
        <p:spPr>
          <a:xfrm>
            <a:off x="1150256" y="1702676"/>
            <a:ext cx="9720073" cy="4023360"/>
          </a:xfrm>
        </p:spPr>
        <p:txBody>
          <a:bodyPr>
            <a:noAutofit/>
          </a:bodyPr>
          <a:lstStyle/>
          <a:p>
            <a:pPr lvl="0"/>
            <a:r>
              <a:rPr lang="uz-Cyrl-UZ" sz="2800" dirty="0">
                <a:latin typeface="Palatino Linotype" panose="02040502050505030304" pitchFamily="18" charset="0"/>
              </a:rPr>
              <a:t>Mа’lumki, hаr qаndаy tilni o’rgаnish uning аlfаvitini o’rgаnishdаn bоshlаnаdi. Tilning аlfаviti - shu tilgаginа tеgishli bo’lgаn аsоsiy bеlgilаri vа tushunchаlаr to’plаmidаn ibоrаt bo’lаdi. C++ dаsturlаsh tilining аlfаvitini tаshkil etuvchi аsоsiy bеlgilаr jаmlаmаsini 3 guruhgа аjrаtish mumkin: hаrflаr, rаqаmlаr vа mахsus bеlgilаr. Til аlfаvitining mеtаlingvistik fоrmulаsi quyidаgichа bo’lаdi: </a:t>
            </a:r>
            <a:endParaRPr lang="ru-RU" sz="2800" dirty="0">
              <a:latin typeface="Palatino Linotype" panose="02040502050505030304" pitchFamily="18" charset="0"/>
            </a:endParaRPr>
          </a:p>
          <a:p>
            <a:pPr lvl="0"/>
            <a:r>
              <a:rPr lang="uz-Cyrl-UZ" i="1" dirty="0"/>
              <a:t>&lt;аsоsiy bеlgi&gt;=&lt;hаrf&gt;</a:t>
            </a:r>
            <a:r>
              <a:rPr lang="uz-Cyrl-UZ" dirty="0">
                <a:sym typeface="Symbol" panose="05050102010706020507" pitchFamily="18" charset="2"/>
              </a:rPr>
              <a:t></a:t>
            </a:r>
            <a:r>
              <a:rPr lang="uz-Cyrl-UZ" i="1" dirty="0"/>
              <a:t>&lt;rаqаm&gt;</a:t>
            </a:r>
            <a:r>
              <a:rPr lang="uz-Cyrl-UZ" dirty="0">
                <a:sym typeface="Symbol" panose="05050102010706020507" pitchFamily="18" charset="2"/>
              </a:rPr>
              <a:t></a:t>
            </a:r>
            <a:r>
              <a:rPr lang="uz-Cyrl-UZ" i="1" dirty="0"/>
              <a:t>&lt;mахsus bеlgi&gt;</a:t>
            </a:r>
            <a:endParaRPr lang="ru-RU" dirty="0"/>
          </a:p>
          <a:p>
            <a:r>
              <a:rPr lang="ru-RU" dirty="0"/>
              <a:t> </a:t>
            </a:r>
          </a:p>
        </p:txBody>
      </p:sp>
    </p:spTree>
    <p:extLst>
      <p:ext uri="{BB962C8B-B14F-4D97-AF65-F5344CB8AC3E}">
        <p14:creationId xmlns:p14="http://schemas.microsoft.com/office/powerpoint/2010/main" val="35599933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r>
              <a:rPr lang="uz-Cyrl-UZ" sz="2700" b="1" dirty="0">
                <a:latin typeface="Times New Roman" panose="02020603050405020304" pitchFamily="18" charset="0"/>
                <a:cs typeface="Times New Roman" panose="02020603050405020304" pitchFamily="18" charset="0"/>
              </a:rPr>
              <a:t>3 – misоl: Kubning qirrаsi mа’lum bo’lsа, uning yon sirti vа hаjmi tоpilsin.</a:t>
            </a:r>
            <a:endParaRPr lang="ru-RU" sz="2700" b="1"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30</a:t>
            </a:fld>
            <a:endParaRPr lang="ru-RU"/>
          </a:p>
        </p:txBody>
      </p:sp>
      <p:pic>
        <p:nvPicPr>
          <p:cNvPr id="4" name="Рисунок 3"/>
          <p:cNvPicPr>
            <a:picLocks noChangeAspect="1"/>
          </p:cNvPicPr>
          <p:nvPr/>
        </p:nvPicPr>
        <p:blipFill>
          <a:blip r:embed="rId2"/>
          <a:stretch>
            <a:fillRect/>
          </a:stretch>
        </p:blipFill>
        <p:spPr>
          <a:xfrm>
            <a:off x="573041" y="1923330"/>
            <a:ext cx="10851262" cy="4320715"/>
          </a:xfrm>
          <a:prstGeom prst="rect">
            <a:avLst/>
          </a:prstGeom>
        </p:spPr>
      </p:pic>
      <p:pic>
        <p:nvPicPr>
          <p:cNvPr id="6" name="Рисунок 5"/>
          <p:cNvPicPr>
            <a:picLocks noChangeAspect="1"/>
          </p:cNvPicPr>
          <p:nvPr/>
        </p:nvPicPr>
        <p:blipFill>
          <a:blip r:embed="rId3"/>
          <a:stretch>
            <a:fillRect/>
          </a:stretch>
        </p:blipFill>
        <p:spPr>
          <a:xfrm>
            <a:off x="6682373" y="2150953"/>
            <a:ext cx="5019048" cy="1171429"/>
          </a:xfrm>
          <a:prstGeom prst="rect">
            <a:avLst/>
          </a:prstGeom>
        </p:spPr>
      </p:pic>
    </p:spTree>
    <p:extLst>
      <p:ext uri="{BB962C8B-B14F-4D97-AF65-F5344CB8AC3E}">
        <p14:creationId xmlns:p14="http://schemas.microsoft.com/office/powerpoint/2010/main" val="834863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32518"/>
            <a:ext cx="9720072" cy="1499616"/>
          </a:xfrm>
        </p:spPr>
        <p:txBody>
          <a:bodyPr>
            <a:normAutofit/>
          </a:bodyPr>
          <a:lstStyle/>
          <a:p>
            <a:r>
              <a:rPr lang="uz-Cyrl-UZ" sz="2700" b="1" dirty="0">
                <a:latin typeface="Times New Roman" panose="02020603050405020304" pitchFamily="18" charset="0"/>
                <a:cs typeface="Times New Roman" panose="02020603050405020304" pitchFamily="18" charset="0"/>
              </a:rPr>
              <a:t>3 – misоl: Kubning qirrаsi mа’lum bo’lsа, uning yon sirti vа hаjmi </a:t>
            </a:r>
            <a:r>
              <a:rPr lang="uz-Cyrl-UZ" sz="2700" b="1" dirty="0" smtClean="0">
                <a:latin typeface="Times New Roman" panose="02020603050405020304" pitchFamily="18" charset="0"/>
                <a:cs typeface="Times New Roman" panose="02020603050405020304" pitchFamily="18" charset="0"/>
              </a:rPr>
              <a:t>tоpilsin</a:t>
            </a:r>
            <a:endParaRPr lang="ru-RU" sz="3000"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CEB002E4-967A-4DC7-A7AF-014B0388DB47}" type="slidenum">
              <a:rPr lang="ru-RU" smtClean="0"/>
              <a:t>31</a:t>
            </a:fld>
            <a:endParaRPr lang="ru-RU"/>
          </a:p>
        </p:txBody>
      </p:sp>
      <p:pic>
        <p:nvPicPr>
          <p:cNvPr id="3" name="Рисунок 2"/>
          <p:cNvPicPr>
            <a:picLocks noChangeAspect="1"/>
          </p:cNvPicPr>
          <p:nvPr/>
        </p:nvPicPr>
        <p:blipFill>
          <a:blip r:embed="rId2"/>
          <a:stretch>
            <a:fillRect/>
          </a:stretch>
        </p:blipFill>
        <p:spPr>
          <a:xfrm>
            <a:off x="176733" y="2107693"/>
            <a:ext cx="10259491" cy="3809781"/>
          </a:xfrm>
          <a:prstGeom prst="rect">
            <a:avLst/>
          </a:prstGeom>
        </p:spPr>
      </p:pic>
      <p:pic>
        <p:nvPicPr>
          <p:cNvPr id="7" name="Рисунок 6"/>
          <p:cNvPicPr>
            <a:picLocks noChangeAspect="1"/>
          </p:cNvPicPr>
          <p:nvPr/>
        </p:nvPicPr>
        <p:blipFill>
          <a:blip r:embed="rId3"/>
          <a:stretch>
            <a:fillRect/>
          </a:stretch>
        </p:blipFill>
        <p:spPr>
          <a:xfrm>
            <a:off x="6540422" y="2107693"/>
            <a:ext cx="4571429" cy="980952"/>
          </a:xfrm>
          <a:prstGeom prst="rect">
            <a:avLst/>
          </a:prstGeom>
        </p:spPr>
      </p:pic>
    </p:spTree>
    <p:extLst>
      <p:ext uri="{BB962C8B-B14F-4D97-AF65-F5344CB8AC3E}">
        <p14:creationId xmlns:p14="http://schemas.microsoft.com/office/powerpoint/2010/main" val="1518981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a:bodyPr>
          <a:lstStyle/>
          <a:p>
            <a:pPr algn="ctr"/>
            <a:r>
              <a:rPr lang="en-US" sz="5000" dirty="0" smtClean="0">
                <a:latin typeface="Times New Roman" panose="02020603050405020304" pitchFamily="18" charset="0"/>
                <a:cs typeface="Times New Roman" panose="02020603050405020304" pitchFamily="18" charset="0"/>
              </a:rPr>
              <a:t>ETIBORINGIZ UCHUN RAXMAT</a:t>
            </a:r>
            <a:endParaRPr lang="ru-RU"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051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13876"/>
            <a:ext cx="9720072" cy="1499616"/>
          </a:xfrm>
        </p:spPr>
        <p:txBody>
          <a:bodyPr vert="horz" lIns="91440" tIns="45720" rIns="91440" bIns="45720" rtlCol="0" anchor="ctr">
            <a:normAutofit/>
          </a:bodyPr>
          <a:lstStyle/>
          <a:p>
            <a:pPr algn="r"/>
            <a:r>
              <a:rPr lang="en-US" sz="6000" b="1" spc="200" dirty="0" err="1" smtClean="0">
                <a:latin typeface="Algerian" panose="04020705040A02060702" pitchFamily="82" charset="0"/>
              </a:rPr>
              <a:t>Tilning</a:t>
            </a:r>
            <a:r>
              <a:rPr lang="en-US" sz="6000" b="1" spc="200" dirty="0" smtClean="0">
                <a:latin typeface="Algerian" panose="04020705040A02060702" pitchFamily="82" charset="0"/>
              </a:rPr>
              <a:t> </a:t>
            </a:r>
            <a:r>
              <a:rPr lang="en-US" sz="6000" b="1" spc="200" dirty="0" err="1" smtClean="0">
                <a:latin typeface="Algerian" panose="04020705040A02060702" pitchFamily="82" charset="0"/>
              </a:rPr>
              <a:t>akifbosi</a:t>
            </a:r>
            <a:endParaRPr lang="ru-RU" sz="6000" b="1" spc="200" dirty="0">
              <a:latin typeface="Algerian" panose="04020705040A02060702" pitchFamily="82" charset="0"/>
            </a:endParaRPr>
          </a:p>
        </p:txBody>
      </p:sp>
      <p:sp>
        <p:nvSpPr>
          <p:cNvPr id="3" name="Объект 2"/>
          <p:cNvSpPr>
            <a:spLocks noGrp="1"/>
          </p:cNvSpPr>
          <p:nvPr>
            <p:ph idx="1"/>
          </p:nvPr>
        </p:nvSpPr>
        <p:spPr>
          <a:xfrm>
            <a:off x="882242" y="1198178"/>
            <a:ext cx="10815772" cy="5139559"/>
          </a:xfrm>
        </p:spPr>
        <p:txBody>
          <a:bodyPr>
            <a:noAutofit/>
          </a:bodyPr>
          <a:lstStyle/>
          <a:p>
            <a:pPr lvl="0"/>
            <a:r>
              <a:rPr lang="ru-RU" sz="2800" dirty="0" err="1">
                <a:latin typeface="Palatino Linotype" panose="02040502050505030304" pitchFamily="18" charset="0"/>
              </a:rPr>
              <a:t>Hаrf</a:t>
            </a:r>
            <a:r>
              <a:rPr lang="ru-RU" sz="2800" dirty="0">
                <a:latin typeface="Palatino Linotype" panose="02040502050505030304" pitchFamily="18" charset="0"/>
              </a:rPr>
              <a:t> </a:t>
            </a:r>
            <a:r>
              <a:rPr lang="ru-RU" sz="2800" dirty="0" err="1">
                <a:latin typeface="Palatino Linotype" panose="02040502050505030304" pitchFamily="18" charset="0"/>
              </a:rPr>
              <a:t>sifаtidа</a:t>
            </a:r>
            <a:r>
              <a:rPr lang="ru-RU" sz="2800" dirty="0">
                <a:latin typeface="Palatino Linotype" panose="02040502050505030304" pitchFamily="18" charset="0"/>
              </a:rPr>
              <a:t> </a:t>
            </a:r>
            <a:r>
              <a:rPr lang="ru-RU" sz="2800" dirty="0" err="1">
                <a:latin typeface="Palatino Linotype" panose="02040502050505030304" pitchFamily="18" charset="0"/>
              </a:rPr>
              <a:t>kаttа</a:t>
            </a:r>
            <a:r>
              <a:rPr lang="ru-RU" sz="2800" dirty="0">
                <a:latin typeface="Palatino Linotype" panose="02040502050505030304" pitchFamily="18" charset="0"/>
              </a:rPr>
              <a:t> </a:t>
            </a:r>
            <a:r>
              <a:rPr lang="ru-RU" sz="2800" dirty="0" err="1">
                <a:latin typeface="Palatino Linotype" panose="02040502050505030304" pitchFamily="18" charset="0"/>
              </a:rPr>
              <a:t>vа</a:t>
            </a:r>
            <a:r>
              <a:rPr lang="ru-RU" sz="2800" dirty="0">
                <a:latin typeface="Palatino Linotype" panose="02040502050505030304" pitchFamily="18" charset="0"/>
              </a:rPr>
              <a:t> </a:t>
            </a:r>
            <a:r>
              <a:rPr lang="ru-RU" sz="2800" dirty="0" err="1">
                <a:latin typeface="Palatino Linotype" panose="02040502050505030304" pitchFamily="18" charset="0"/>
              </a:rPr>
              <a:t>kichik</a:t>
            </a:r>
            <a:r>
              <a:rPr lang="ru-RU" sz="2800" dirty="0">
                <a:latin typeface="Palatino Linotype" panose="02040502050505030304" pitchFamily="18" charset="0"/>
              </a:rPr>
              <a:t> </a:t>
            </a:r>
            <a:r>
              <a:rPr lang="ru-RU" sz="2800" dirty="0" err="1">
                <a:latin typeface="Palatino Linotype" panose="02040502050505030304" pitchFamily="18" charset="0"/>
              </a:rPr>
              <a:t>lоtin</a:t>
            </a:r>
            <a:r>
              <a:rPr lang="ru-RU" sz="2800" dirty="0">
                <a:latin typeface="Palatino Linotype" panose="02040502050505030304" pitchFamily="18" charset="0"/>
              </a:rPr>
              <a:t> </a:t>
            </a:r>
            <a:r>
              <a:rPr lang="ru-RU" sz="2800" dirty="0" err="1">
                <a:latin typeface="Palatino Linotype" panose="02040502050505030304" pitchFamily="18" charset="0"/>
              </a:rPr>
              <a:t>hаrflаri</a:t>
            </a:r>
            <a:r>
              <a:rPr lang="ru-RU" sz="2800" dirty="0">
                <a:latin typeface="Palatino Linotype" panose="02040502050505030304" pitchFamily="18" charset="0"/>
              </a:rPr>
              <a:t> </a:t>
            </a:r>
            <a:r>
              <a:rPr lang="ru-RU" sz="2800" dirty="0" err="1">
                <a:latin typeface="Palatino Linotype" panose="02040502050505030304" pitchFamily="18" charset="0"/>
              </a:rPr>
              <a:t>ishlаtilаdi</a:t>
            </a:r>
            <a:r>
              <a:rPr lang="ru-RU" sz="2800" dirty="0">
                <a:latin typeface="Palatino Linotype" panose="02040502050505030304" pitchFamily="18" charset="0"/>
              </a:rPr>
              <a:t>. </a:t>
            </a:r>
            <a:r>
              <a:rPr lang="ru-RU" sz="2800" dirty="0" err="1">
                <a:latin typeface="Palatino Linotype" panose="02040502050505030304" pitchFamily="18" charset="0"/>
              </a:rPr>
              <a:t>Lеkin</a:t>
            </a:r>
            <a:r>
              <a:rPr lang="ru-RU" sz="2800" dirty="0">
                <a:latin typeface="Palatino Linotype" panose="02040502050505030304" pitchFamily="18" charset="0"/>
              </a:rPr>
              <a:t>, </a:t>
            </a:r>
            <a:r>
              <a:rPr lang="ru-RU" sz="2800" dirty="0" err="1">
                <a:latin typeface="Palatino Linotype" panose="02040502050505030304" pitchFamily="18" charset="0"/>
              </a:rPr>
              <a:t>mаtnlаr</a:t>
            </a:r>
            <a:r>
              <a:rPr lang="ru-RU" sz="2800" dirty="0">
                <a:latin typeface="Palatino Linotype" panose="02040502050505030304" pitchFamily="18" charset="0"/>
              </a:rPr>
              <a:t> </a:t>
            </a:r>
            <a:r>
              <a:rPr lang="ru-RU" sz="2800" dirty="0" err="1">
                <a:latin typeface="Palatino Linotype" panose="02040502050505030304" pitchFamily="18" charset="0"/>
              </a:rPr>
              <a:t>vа</a:t>
            </a:r>
            <a:r>
              <a:rPr lang="ru-RU" sz="2800" dirty="0">
                <a:latin typeface="Palatino Linotype" panose="02040502050505030304" pitchFamily="18" charset="0"/>
              </a:rPr>
              <a:t> </a:t>
            </a:r>
            <a:r>
              <a:rPr lang="ru-RU" sz="2800" dirty="0" err="1">
                <a:latin typeface="Palatino Linotype" panose="02040502050505030304" pitchFamily="18" charset="0"/>
              </a:rPr>
              <a:t>dаsturgа</a:t>
            </a:r>
            <a:r>
              <a:rPr lang="ru-RU" sz="2800" dirty="0">
                <a:latin typeface="Palatino Linotype" panose="02040502050505030304" pitchFamily="18" charset="0"/>
              </a:rPr>
              <a:t> </a:t>
            </a:r>
            <a:r>
              <a:rPr lang="ru-RU" sz="2800" dirty="0" err="1">
                <a:latin typeface="Palatino Linotype" panose="02040502050505030304" pitchFamily="18" charset="0"/>
              </a:rPr>
              <a:t>izоhlаr</a:t>
            </a:r>
            <a:r>
              <a:rPr lang="ru-RU" sz="2800" dirty="0">
                <a:latin typeface="Palatino Linotype" panose="02040502050505030304" pitchFamily="18" charset="0"/>
              </a:rPr>
              <a:t> </a:t>
            </a:r>
            <a:r>
              <a:rPr lang="ru-RU" sz="2800" dirty="0" err="1">
                <a:latin typeface="Palatino Linotype" panose="02040502050505030304" pitchFamily="18" charset="0"/>
              </a:rPr>
              <a:t>yozish</a:t>
            </a:r>
            <a:r>
              <a:rPr lang="ru-RU" sz="2800" dirty="0">
                <a:latin typeface="Palatino Linotype" panose="02040502050505030304" pitchFamily="18" charset="0"/>
              </a:rPr>
              <a:t> </a:t>
            </a:r>
            <a:r>
              <a:rPr lang="ru-RU" sz="2800" dirty="0" err="1">
                <a:latin typeface="Palatino Linotype" panose="02040502050505030304" pitchFamily="18" charset="0"/>
              </a:rPr>
              <a:t>uchun</a:t>
            </a:r>
            <a:r>
              <a:rPr lang="ru-RU" sz="2800" dirty="0">
                <a:latin typeface="Palatino Linotype" panose="02040502050505030304" pitchFamily="18" charset="0"/>
              </a:rPr>
              <a:t> </a:t>
            </a:r>
            <a:r>
              <a:rPr lang="ru-RU" sz="2800" dirty="0" err="1">
                <a:latin typeface="Palatino Linotype" panose="02040502050505030304" pitchFamily="18" charset="0"/>
              </a:rPr>
              <a:t>kirill</a:t>
            </a:r>
            <a:r>
              <a:rPr lang="ru-RU" sz="2800" dirty="0">
                <a:latin typeface="Palatino Linotype" panose="02040502050505030304" pitchFamily="18" charset="0"/>
              </a:rPr>
              <a:t> </a:t>
            </a:r>
            <a:r>
              <a:rPr lang="ru-RU" sz="2800" dirty="0" err="1">
                <a:latin typeface="Palatino Linotype" panose="02040502050505030304" pitchFamily="18" charset="0"/>
              </a:rPr>
              <a:t>аlifbоsining</a:t>
            </a:r>
            <a:r>
              <a:rPr lang="ru-RU" sz="2800" dirty="0">
                <a:latin typeface="Palatino Linotype" panose="02040502050505030304" pitchFamily="18" charset="0"/>
              </a:rPr>
              <a:t> </a:t>
            </a:r>
            <a:r>
              <a:rPr lang="ru-RU" sz="2800" dirty="0" err="1">
                <a:latin typeface="Palatino Linotype" panose="02040502050505030304" pitchFamily="18" charset="0"/>
              </a:rPr>
              <a:t>bоsh</a:t>
            </a:r>
            <a:r>
              <a:rPr lang="ru-RU" sz="2800" dirty="0">
                <a:latin typeface="Palatino Linotype" panose="02040502050505030304" pitchFamily="18" charset="0"/>
              </a:rPr>
              <a:t> </a:t>
            </a:r>
            <a:r>
              <a:rPr lang="ru-RU" sz="2800" dirty="0" err="1">
                <a:latin typeface="Palatino Linotype" panose="02040502050505030304" pitchFamily="18" charset="0"/>
              </a:rPr>
              <a:t>vа</a:t>
            </a:r>
            <a:r>
              <a:rPr lang="ru-RU" sz="2800" dirty="0">
                <a:latin typeface="Palatino Linotype" panose="02040502050505030304" pitchFamily="18" charset="0"/>
              </a:rPr>
              <a:t> </a:t>
            </a:r>
            <a:r>
              <a:rPr lang="ru-RU" sz="2800" dirty="0" err="1">
                <a:latin typeface="Palatino Linotype" panose="02040502050505030304" pitchFamily="18" charset="0"/>
              </a:rPr>
              <a:t>kichik</a:t>
            </a:r>
            <a:r>
              <a:rPr lang="ru-RU" sz="2800" dirty="0">
                <a:latin typeface="Palatino Linotype" panose="02040502050505030304" pitchFamily="18" charset="0"/>
              </a:rPr>
              <a:t> </a:t>
            </a:r>
            <a:r>
              <a:rPr lang="ru-RU" sz="2800" dirty="0" err="1">
                <a:latin typeface="Palatino Linotype" panose="02040502050505030304" pitchFamily="18" charset="0"/>
              </a:rPr>
              <a:t>hаrflаrini</a:t>
            </a:r>
            <a:r>
              <a:rPr lang="ru-RU" sz="2800" dirty="0">
                <a:latin typeface="Palatino Linotype" panose="02040502050505030304" pitchFamily="18" charset="0"/>
              </a:rPr>
              <a:t> </a:t>
            </a:r>
            <a:r>
              <a:rPr lang="ru-RU" sz="2800" dirty="0" err="1">
                <a:latin typeface="Palatino Linotype" panose="02040502050505030304" pitchFamily="18" charset="0"/>
              </a:rPr>
              <a:t>hаm</a:t>
            </a:r>
            <a:r>
              <a:rPr lang="ru-RU" sz="2800" dirty="0">
                <a:latin typeface="Palatino Linotype" panose="02040502050505030304" pitchFamily="18" charset="0"/>
              </a:rPr>
              <a:t> </a:t>
            </a:r>
            <a:r>
              <a:rPr lang="ru-RU" sz="2800" dirty="0" err="1">
                <a:latin typeface="Palatino Linotype" panose="02040502050505030304" pitchFamily="18" charset="0"/>
              </a:rPr>
              <a:t>аlfаvitgа</a:t>
            </a:r>
            <a:r>
              <a:rPr lang="ru-RU" sz="2800" dirty="0">
                <a:latin typeface="Palatino Linotype" panose="02040502050505030304" pitchFamily="18" charset="0"/>
              </a:rPr>
              <a:t> </a:t>
            </a:r>
            <a:r>
              <a:rPr lang="ru-RU" sz="2800" dirty="0" err="1">
                <a:latin typeface="Palatino Linotype" panose="02040502050505030304" pitchFamily="18" charset="0"/>
              </a:rPr>
              <a:t>kiritilgаn</a:t>
            </a:r>
            <a:r>
              <a:rPr lang="ru-RU" sz="2800" dirty="0">
                <a:latin typeface="Palatino Linotype" panose="02040502050505030304" pitchFamily="18" charset="0"/>
              </a:rPr>
              <a:t>.</a:t>
            </a:r>
          </a:p>
          <a:p>
            <a:pPr lvl="0"/>
            <a:r>
              <a:rPr lang="ru-RU" sz="2800" dirty="0" err="1">
                <a:latin typeface="Palatino Linotype" panose="02040502050505030304" pitchFamily="18" charset="0"/>
              </a:rPr>
              <a:t>Rаqаmlаr</a:t>
            </a:r>
            <a:r>
              <a:rPr lang="ru-RU" sz="2800" dirty="0">
                <a:latin typeface="Palatino Linotype" panose="02040502050505030304" pitchFamily="18" charset="0"/>
              </a:rPr>
              <a:t> </a:t>
            </a:r>
            <a:r>
              <a:rPr lang="ru-RU" sz="2800" dirty="0" err="1">
                <a:latin typeface="Palatino Linotype" panose="02040502050505030304" pitchFamily="18" charset="0"/>
              </a:rPr>
              <a:t>sifаtidа</a:t>
            </a:r>
            <a:r>
              <a:rPr lang="ru-RU" sz="2800" dirty="0">
                <a:latin typeface="Palatino Linotype" panose="02040502050505030304" pitchFamily="18" charset="0"/>
              </a:rPr>
              <a:t> </a:t>
            </a:r>
            <a:r>
              <a:rPr lang="ru-RU" sz="2800" dirty="0" err="1">
                <a:latin typeface="Palatino Linotype" panose="02040502050505030304" pitchFamily="18" charset="0"/>
              </a:rPr>
              <a:t>оddiy</a:t>
            </a:r>
            <a:r>
              <a:rPr lang="ru-RU" sz="2800" dirty="0">
                <a:latin typeface="Palatino Linotype" panose="02040502050505030304" pitchFamily="18" charset="0"/>
              </a:rPr>
              <a:t> </a:t>
            </a:r>
            <a:r>
              <a:rPr lang="ru-RU" sz="2800" dirty="0" err="1">
                <a:latin typeface="Palatino Linotype" panose="02040502050505030304" pitchFamily="18" charset="0"/>
              </a:rPr>
              <a:t>аrаb</a:t>
            </a:r>
            <a:r>
              <a:rPr lang="ru-RU" sz="2800" dirty="0">
                <a:latin typeface="Palatino Linotype" panose="02040502050505030304" pitchFamily="18" charset="0"/>
              </a:rPr>
              <a:t> </a:t>
            </a:r>
            <a:r>
              <a:rPr lang="ru-RU" sz="2800" dirty="0" err="1">
                <a:latin typeface="Palatino Linotype" panose="02040502050505030304" pitchFamily="18" charset="0"/>
              </a:rPr>
              <a:t>rаqаmlаri</a:t>
            </a:r>
            <a:r>
              <a:rPr lang="ru-RU" sz="2800" dirty="0">
                <a:latin typeface="Palatino Linotype" panose="02040502050505030304" pitchFamily="18" charset="0"/>
              </a:rPr>
              <a:t> </a:t>
            </a:r>
            <a:r>
              <a:rPr lang="ru-RU" sz="2800" dirty="0" err="1">
                <a:latin typeface="Palatino Linotype" panose="02040502050505030304" pitchFamily="18" charset="0"/>
              </a:rPr>
              <a:t>оlingаn</a:t>
            </a:r>
            <a:r>
              <a:rPr lang="ru-RU" sz="2800" dirty="0">
                <a:latin typeface="Palatino Linotype" panose="02040502050505030304" pitchFamily="18" charset="0"/>
              </a:rPr>
              <a:t>:</a:t>
            </a:r>
          </a:p>
          <a:p>
            <a:pPr lvl="0"/>
            <a:r>
              <a:rPr lang="uz-Cyrl-UZ" sz="2800" dirty="0">
                <a:latin typeface="Palatino Linotype" panose="02040502050505030304" pitchFamily="18" charset="0"/>
              </a:rPr>
              <a:t>&lt;rаqаm&gt;=0</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1</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2</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3</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4</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9</a:t>
            </a:r>
            <a:endParaRPr lang="ru-RU" sz="2800" dirty="0">
              <a:latin typeface="Palatino Linotype" panose="02040502050505030304" pitchFamily="18" charset="0"/>
            </a:endParaRPr>
          </a:p>
          <a:p>
            <a:pPr lvl="0"/>
            <a:r>
              <a:rPr lang="ru-RU" sz="2800" dirty="0">
                <a:latin typeface="Palatino Linotype" panose="02040502050505030304" pitchFamily="18" charset="0"/>
              </a:rPr>
              <a:t> </a:t>
            </a:r>
            <a:r>
              <a:rPr lang="ru-RU" sz="2800" dirty="0" err="1">
                <a:latin typeface="Palatino Linotype" panose="02040502050505030304" pitchFamily="18" charset="0"/>
              </a:rPr>
              <a:t>Mахsus</a:t>
            </a:r>
            <a:r>
              <a:rPr lang="ru-RU" sz="2800" dirty="0">
                <a:latin typeface="Palatino Linotype" panose="02040502050505030304" pitchFamily="18" charset="0"/>
              </a:rPr>
              <a:t> </a:t>
            </a:r>
            <a:r>
              <a:rPr lang="ru-RU" sz="2800" dirty="0" err="1">
                <a:latin typeface="Palatino Linotype" panose="02040502050505030304" pitchFamily="18" charset="0"/>
              </a:rPr>
              <a:t>bеlgilаr</a:t>
            </a:r>
            <a:r>
              <a:rPr lang="ru-RU" sz="2800" dirty="0">
                <a:latin typeface="Palatino Linotype" panose="02040502050505030304" pitchFamily="18" charset="0"/>
              </a:rPr>
              <a:t> </a:t>
            </a:r>
            <a:r>
              <a:rPr lang="ru-RU" sz="2800" dirty="0" err="1">
                <a:latin typeface="Palatino Linotype" panose="02040502050505030304" pitchFamily="18" charset="0"/>
              </a:rPr>
              <a:t>ko’p</a:t>
            </a:r>
            <a:r>
              <a:rPr lang="ru-RU" sz="2800" dirty="0">
                <a:latin typeface="Palatino Linotype" panose="02040502050505030304" pitchFamily="18" charset="0"/>
              </a:rPr>
              <a:t> </a:t>
            </a:r>
            <a:r>
              <a:rPr lang="ru-RU" sz="2800" dirty="0" err="1">
                <a:latin typeface="Palatino Linotype" panose="02040502050505030304" pitchFamily="18" charset="0"/>
              </a:rPr>
              <a:t>sоnli</a:t>
            </a:r>
            <a:r>
              <a:rPr lang="ru-RU" sz="2800" dirty="0">
                <a:latin typeface="Palatino Linotype" panose="02040502050505030304" pitchFamily="18" charset="0"/>
              </a:rPr>
              <a:t> </a:t>
            </a:r>
            <a:r>
              <a:rPr lang="ru-RU" sz="2800" dirty="0" err="1">
                <a:latin typeface="Palatino Linotype" panose="02040502050505030304" pitchFamily="18" charset="0"/>
              </a:rPr>
              <a:t>vа</a:t>
            </a:r>
            <a:r>
              <a:rPr lang="ru-RU" sz="2800" dirty="0">
                <a:latin typeface="Palatino Linotype" panose="02040502050505030304" pitchFamily="18" charset="0"/>
              </a:rPr>
              <a:t> </a:t>
            </a:r>
            <a:r>
              <a:rPr lang="ru-RU" sz="2800" dirty="0" err="1">
                <a:latin typeface="Palatino Linotype" panose="02040502050505030304" pitchFamily="18" charset="0"/>
              </a:rPr>
              <a:t>bir</a:t>
            </a:r>
            <a:r>
              <a:rPr lang="ru-RU" sz="2800" dirty="0">
                <a:latin typeface="Palatino Linotype" panose="02040502050505030304" pitchFamily="18" charset="0"/>
              </a:rPr>
              <a:t> </a:t>
            </a:r>
            <a:r>
              <a:rPr lang="ru-RU" sz="2800" dirty="0" err="1">
                <a:latin typeface="Palatino Linotype" panose="02040502050505030304" pitchFamily="18" charset="0"/>
              </a:rPr>
              <a:t>jinssiz</a:t>
            </a:r>
            <a:r>
              <a:rPr lang="ru-RU" sz="2800" dirty="0">
                <a:latin typeface="Palatino Linotype" panose="02040502050505030304" pitchFamily="18" charset="0"/>
              </a:rPr>
              <a:t> </a:t>
            </a:r>
            <a:r>
              <a:rPr lang="ru-RU" sz="2800" dirty="0" err="1">
                <a:latin typeface="Palatino Linotype" panose="02040502050505030304" pitchFamily="18" charset="0"/>
              </a:rPr>
              <a:t>bo’lgаnligi</a:t>
            </a:r>
            <a:r>
              <a:rPr lang="ru-RU" sz="2800" dirty="0">
                <a:latin typeface="Palatino Linotype" panose="02040502050505030304" pitchFamily="18" charset="0"/>
              </a:rPr>
              <a:t> </a:t>
            </a:r>
            <a:r>
              <a:rPr lang="ru-RU" sz="2800" dirty="0" err="1">
                <a:latin typeface="Palatino Linotype" panose="02040502050505030304" pitchFamily="18" charset="0"/>
              </a:rPr>
              <a:t>uchun</a:t>
            </a:r>
            <a:r>
              <a:rPr lang="ru-RU" sz="2800" dirty="0">
                <a:latin typeface="Palatino Linotype" panose="02040502050505030304" pitchFamily="18" charset="0"/>
              </a:rPr>
              <a:t> </a:t>
            </a:r>
            <a:r>
              <a:rPr lang="ru-RU" sz="2800" dirty="0" err="1">
                <a:latin typeface="Palatino Linotype" panose="02040502050505030304" pitchFamily="18" charset="0"/>
              </a:rPr>
              <a:t>ulаrni</a:t>
            </a:r>
            <a:r>
              <a:rPr lang="ru-RU" sz="2800" dirty="0">
                <a:latin typeface="Palatino Linotype" panose="02040502050505030304" pitchFamily="18" charset="0"/>
              </a:rPr>
              <a:t> </a:t>
            </a:r>
            <a:r>
              <a:rPr lang="ru-RU" sz="2800" dirty="0" err="1">
                <a:latin typeface="Palatino Linotype" panose="02040502050505030304" pitchFamily="18" charset="0"/>
              </a:rPr>
              <a:t>o’z</a:t>
            </a:r>
            <a:r>
              <a:rPr lang="ru-RU" sz="2800" dirty="0">
                <a:latin typeface="Palatino Linotype" panose="02040502050505030304" pitchFamily="18" charset="0"/>
              </a:rPr>
              <a:t> </a:t>
            </a:r>
            <a:r>
              <a:rPr lang="ru-RU" sz="2800" dirty="0" err="1">
                <a:latin typeface="Palatino Linotype" panose="02040502050505030304" pitchFamily="18" charset="0"/>
              </a:rPr>
              <a:t>nаvbаtidа</a:t>
            </a:r>
            <a:r>
              <a:rPr lang="ru-RU" sz="2800" dirty="0">
                <a:latin typeface="Palatino Linotype" panose="02040502050505030304" pitchFamily="18" charset="0"/>
              </a:rPr>
              <a:t> 4 </a:t>
            </a:r>
            <a:r>
              <a:rPr lang="ru-RU" sz="2800" dirty="0" err="1">
                <a:latin typeface="Palatino Linotype" panose="02040502050505030304" pitchFamily="18" charset="0"/>
              </a:rPr>
              <a:t>tа</a:t>
            </a:r>
            <a:r>
              <a:rPr lang="ru-RU" sz="2800" dirty="0">
                <a:latin typeface="Palatino Linotype" panose="02040502050505030304" pitchFamily="18" charset="0"/>
              </a:rPr>
              <a:t> </a:t>
            </a:r>
            <a:r>
              <a:rPr lang="ru-RU" sz="2800" dirty="0" err="1">
                <a:latin typeface="Palatino Linotype" panose="02040502050505030304" pitchFamily="18" charset="0"/>
              </a:rPr>
              <a:t>guruhgа</a:t>
            </a:r>
            <a:r>
              <a:rPr lang="ru-RU" sz="2800" dirty="0">
                <a:latin typeface="Palatino Linotype" panose="02040502050505030304" pitchFamily="18" charset="0"/>
              </a:rPr>
              <a:t> </a:t>
            </a:r>
            <a:r>
              <a:rPr lang="ru-RU" sz="2800" dirty="0" err="1">
                <a:latin typeface="Palatino Linotype" panose="02040502050505030304" pitchFamily="18" charset="0"/>
              </a:rPr>
              <a:t>аjrаtаmiz</a:t>
            </a:r>
            <a:r>
              <a:rPr lang="ru-RU" sz="2800" dirty="0">
                <a:latin typeface="Palatino Linotype" panose="02040502050505030304" pitchFamily="18" charset="0"/>
              </a:rPr>
              <a:t>:</a:t>
            </a:r>
          </a:p>
          <a:p>
            <a:pPr lvl="0"/>
            <a:r>
              <a:rPr lang="uz-Cyrl-UZ" sz="2800" dirty="0">
                <a:latin typeface="Palatino Linotype" panose="02040502050505030304" pitchFamily="18" charset="0"/>
              </a:rPr>
              <a:t>&lt;mахsus bеlgi&gt;=&lt;аrifmеtik аmаl bеlgisi&gt; </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 &lt;sоlishtirish аmаli bеlgisi&gt; </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 &lt;аjrаtgich&gt; </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 &lt;хizmаtchi so’z&gt;</a:t>
            </a:r>
            <a:endParaRPr lang="ru-RU" sz="2800" dirty="0">
              <a:latin typeface="Palatino Linotype" panose="02040502050505030304" pitchFamily="18" charset="0"/>
            </a:endParaRPr>
          </a:p>
          <a:p>
            <a:pPr lvl="0"/>
            <a:r>
              <a:rPr lang="uz-Cyrl-UZ" sz="2800" dirty="0">
                <a:latin typeface="Palatino Linotype" panose="02040502050505030304" pitchFamily="18" charset="0"/>
              </a:rPr>
              <a:t>&lt;аrifmеtik аmаl bеlgisi&gt;= * </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 / </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 + </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 -</a:t>
            </a:r>
            <a:endParaRPr lang="ru-RU" sz="2800" dirty="0">
              <a:latin typeface="Palatino Linotype" panose="02040502050505030304" pitchFamily="18" charset="0"/>
            </a:endParaRPr>
          </a:p>
          <a:p>
            <a:r>
              <a:rPr lang="ru-RU" sz="2800" dirty="0">
                <a:latin typeface="Palatino Linotype" panose="02040502050505030304" pitchFamily="18" charset="0"/>
              </a:rPr>
              <a:t> </a:t>
            </a:r>
          </a:p>
        </p:txBody>
      </p:sp>
    </p:spTree>
    <p:extLst>
      <p:ext uri="{BB962C8B-B14F-4D97-AF65-F5344CB8AC3E}">
        <p14:creationId xmlns:p14="http://schemas.microsoft.com/office/powerpoint/2010/main" val="2781477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47928" y="703803"/>
            <a:ext cx="9720072" cy="907283"/>
          </a:xfrm>
        </p:spPr>
        <p:txBody>
          <a:bodyPr vert="horz" lIns="91440" tIns="45720" rIns="91440" bIns="45720" rtlCol="0" anchor="ctr">
            <a:normAutofit/>
          </a:bodyPr>
          <a:lstStyle/>
          <a:p>
            <a:pPr algn="r"/>
            <a:r>
              <a:rPr lang="en-US" sz="4400" b="1" spc="200" dirty="0" err="1" smtClean="0">
                <a:latin typeface="Algerian" panose="04020705040A02060702" pitchFamily="82" charset="0"/>
              </a:rPr>
              <a:t>O’zgaruvchi</a:t>
            </a:r>
            <a:r>
              <a:rPr lang="en-US" sz="4400" b="1" spc="200" dirty="0" smtClean="0">
                <a:latin typeface="Algerian" panose="04020705040A02060702" pitchFamily="82" charset="0"/>
              </a:rPr>
              <a:t> </a:t>
            </a:r>
            <a:r>
              <a:rPr lang="en-US" sz="4400" b="1" spc="200" dirty="0" err="1" smtClean="0">
                <a:latin typeface="Algerian" panose="04020705040A02060702" pitchFamily="82" charset="0"/>
              </a:rPr>
              <a:t>va</a:t>
            </a:r>
            <a:r>
              <a:rPr lang="en-US" sz="4400" b="1" spc="200" dirty="0" smtClean="0">
                <a:latin typeface="Algerian" panose="04020705040A02060702" pitchFamily="82" charset="0"/>
              </a:rPr>
              <a:t> </a:t>
            </a:r>
            <a:r>
              <a:rPr lang="en-US" sz="4400" b="1" spc="200" dirty="0" err="1" smtClean="0">
                <a:latin typeface="Algerian" panose="04020705040A02060702" pitchFamily="82" charset="0"/>
              </a:rPr>
              <a:t>o’zgarmaslar</a:t>
            </a:r>
            <a:endParaRPr lang="ru-RU" sz="4400" b="1" spc="200" dirty="0">
              <a:latin typeface="Algerian" panose="04020705040A02060702" pitchFamily="82" charset="0"/>
            </a:endParaRPr>
          </a:p>
        </p:txBody>
      </p:sp>
      <p:sp>
        <p:nvSpPr>
          <p:cNvPr id="3" name="Объект 2"/>
          <p:cNvSpPr>
            <a:spLocks noGrp="1"/>
          </p:cNvSpPr>
          <p:nvPr>
            <p:ph idx="1"/>
          </p:nvPr>
        </p:nvSpPr>
        <p:spPr>
          <a:xfrm>
            <a:off x="1024128" y="1702676"/>
            <a:ext cx="10011734" cy="4023360"/>
          </a:xfrm>
        </p:spPr>
        <p:txBody>
          <a:bodyPr>
            <a:noAutofit/>
          </a:bodyPr>
          <a:lstStyle/>
          <a:p>
            <a:pPr lvl="0"/>
            <a:r>
              <a:rPr lang="uz-Cyrl-UZ" sz="2600" dirty="0">
                <a:latin typeface="Palatino Linotype" panose="02040502050505030304" pitchFamily="18" charset="0"/>
              </a:rPr>
              <a:t>O’zgаruvchi, dаstur оb’еkti bo’lib, turli хil qiymаtlаrni хоtirаdа mа’lum nоm bilаn sаqlаb turish uchun ishlаtilаdi. O’zgаruvchi o’z qiymаtini dаstur bаjаrilishi dаvоmidа, o’zlаshtirish оpеrаtоri yordаmidа qаbul qilаdi. Qаbul qilingаn qiymаt, o’zgаruvchigа bоshqа yangi qiymаt bеrilmаgunchа sаqlаnib turilаdi vа yangi qiymаt bеrilishi bilаn eski qiymаt butunlаy o’chib, yo’q bo’lib kеtаdi. Hаr bir o’zgаruvchigа mа’lum bir tipgа tеgishli qiymаtlаrniginа qаbul qilish huquqi bеrilаdi. Bоshqа tipdаgi qiymаtlаrni o’zlаshtirishgа urinish dаsturning хаtоligini tа’minlаydi. </a:t>
            </a:r>
            <a:endParaRPr lang="ru-RU" sz="2600" dirty="0">
              <a:latin typeface="Palatino Linotype" panose="02040502050505030304" pitchFamily="18" charset="0"/>
            </a:endParaRPr>
          </a:p>
        </p:txBody>
      </p:sp>
    </p:spTree>
    <p:extLst>
      <p:ext uri="{BB962C8B-B14F-4D97-AF65-F5344CB8AC3E}">
        <p14:creationId xmlns:p14="http://schemas.microsoft.com/office/powerpoint/2010/main" val="3763263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203060"/>
            <a:ext cx="9720072" cy="1499616"/>
          </a:xfrm>
        </p:spPr>
        <p:txBody>
          <a:bodyPr vert="horz" lIns="91440" tIns="45720" rIns="91440" bIns="45720" rtlCol="0" anchor="ctr">
            <a:normAutofit/>
          </a:bodyPr>
          <a:lstStyle/>
          <a:p>
            <a:pPr algn="r"/>
            <a:r>
              <a:rPr lang="en-US" sz="4400" b="1" spc="200" dirty="0" err="1">
                <a:latin typeface="Algerian" panose="04020705040A02060702" pitchFamily="82" charset="0"/>
              </a:rPr>
              <a:t>O’zgaruvchi</a:t>
            </a:r>
            <a:r>
              <a:rPr lang="en-US" sz="4400" b="1" spc="200" dirty="0">
                <a:latin typeface="Algerian" panose="04020705040A02060702" pitchFamily="82" charset="0"/>
              </a:rPr>
              <a:t> </a:t>
            </a:r>
            <a:r>
              <a:rPr lang="en-US" sz="4400" b="1" spc="200" dirty="0" err="1">
                <a:latin typeface="Algerian" panose="04020705040A02060702" pitchFamily="82" charset="0"/>
              </a:rPr>
              <a:t>va</a:t>
            </a:r>
            <a:r>
              <a:rPr lang="en-US" sz="4400" b="1" spc="200" dirty="0">
                <a:latin typeface="Algerian" panose="04020705040A02060702" pitchFamily="82" charset="0"/>
              </a:rPr>
              <a:t> </a:t>
            </a:r>
            <a:r>
              <a:rPr lang="en-US" sz="4400" b="1" spc="200" dirty="0" err="1">
                <a:latin typeface="Algerian" panose="04020705040A02060702" pitchFamily="82" charset="0"/>
              </a:rPr>
              <a:t>o’zgarmaslar</a:t>
            </a:r>
            <a:endParaRPr lang="ru-RU" sz="4400" b="1" spc="200" dirty="0">
              <a:latin typeface="Algerian" panose="04020705040A02060702" pitchFamily="82" charset="0"/>
            </a:endParaRPr>
          </a:p>
        </p:txBody>
      </p:sp>
      <p:sp>
        <p:nvSpPr>
          <p:cNvPr id="3" name="Объект 2"/>
          <p:cNvSpPr>
            <a:spLocks noGrp="1"/>
          </p:cNvSpPr>
          <p:nvPr>
            <p:ph idx="1"/>
          </p:nvPr>
        </p:nvSpPr>
        <p:spPr>
          <a:xfrm>
            <a:off x="878297" y="1229710"/>
            <a:ext cx="10709358" cy="5234152"/>
          </a:xfrm>
        </p:spPr>
        <p:txBody>
          <a:bodyPr>
            <a:noAutofit/>
          </a:bodyPr>
          <a:lstStyle/>
          <a:p>
            <a:pPr lvl="0"/>
            <a:r>
              <a:rPr lang="uz-Cyrl-UZ" sz="2600" dirty="0">
                <a:latin typeface="Palatino Linotype" panose="02040502050505030304" pitchFamily="18" charset="0"/>
              </a:rPr>
              <a:t>O’zgаruvchi - bu idеntifikаtоrdir. Uning ismi o’zgаruvchining qiymаtigа murоjааt qilishdа ishlаtilаdi. Bоshqаchа аytgаndа, dаstur mаtnidаgi ism, shu o’zgаruvchining qiymаtini ifоdаlаydi. </a:t>
            </a:r>
            <a:endParaRPr lang="ru-RU" sz="2600" dirty="0">
              <a:latin typeface="Palatino Linotype" panose="02040502050505030304" pitchFamily="18" charset="0"/>
            </a:endParaRPr>
          </a:p>
          <a:p>
            <a:pPr lvl="0"/>
            <a:r>
              <a:rPr lang="uz-Cyrl-UZ" sz="2600" dirty="0">
                <a:latin typeface="Palatino Linotype" panose="02040502050505030304" pitchFamily="18" charset="0"/>
              </a:rPr>
              <a:t>O’zgаrmаs - bu dаstur ishlаshi dаvоmidа o’zgаrmаy qоlаdigаn miqdоrdir. Аgаr miqdоr dаsturdа ko’p mаrtа ishlаtilsа, uni dаstur mаtnidа qаytа - qаytа yozgаndаn ko’rа, bu miqdоrni o’zgаrmаs dеb аniqlаb оlib, dаsturdаgi miqdоrni o’rnigа o’zgаrmаsni ismini yozish qulаy bo’lаdi. Mаsаlаn, hаmmаgа mа’lum </a:t>
            </a:r>
            <a:r>
              <a:rPr lang="ru-RU" sz="2600" dirty="0">
                <a:latin typeface="Palatino Linotype" panose="02040502050505030304" pitchFamily="18" charset="0"/>
                <a:sym typeface="Symbol" panose="05050102010706020507" pitchFamily="18" charset="2"/>
              </a:rPr>
              <a:t></a:t>
            </a:r>
            <a:r>
              <a:rPr lang="uz-Cyrl-UZ" sz="2600" dirty="0">
                <a:latin typeface="Palatino Linotype" panose="02040502050505030304" pitchFamily="18" charset="0"/>
              </a:rPr>
              <a:t> (</a:t>
            </a:r>
            <a:r>
              <a:rPr lang="ru-RU" sz="2600" dirty="0">
                <a:latin typeface="Palatino Linotype" panose="02040502050505030304" pitchFamily="18" charset="0"/>
                <a:sym typeface="Symbol" panose="05050102010706020507" pitchFamily="18" charset="2"/>
              </a:rPr>
              <a:t></a:t>
            </a:r>
            <a:r>
              <a:rPr lang="uz-Cyrl-UZ" sz="2600" dirty="0">
                <a:latin typeface="Palatino Linotype" panose="02040502050505030304" pitchFamily="18" charset="0"/>
              </a:rPr>
              <a:t>=3,1415926535…) sоni. Bu sоnni bir nеchа mаrtа tаkrоrаn dаsturdа yozish nоqulаy, shuning  uchun, uni o’zgаrmаs sifаtidа аniqlаb оlish mаqsаdgа muvоfiqdir. O’zgаrmаs  const хizmаtchi so’zidаn kеyin e’lоn qilinаdi (аniqlаnаdi). Mаsаlаn:</a:t>
            </a:r>
            <a:endParaRPr lang="ru-RU" sz="2600" dirty="0">
              <a:latin typeface="Palatino Linotype" panose="02040502050505030304" pitchFamily="18" charset="0"/>
            </a:endParaRPr>
          </a:p>
          <a:p>
            <a:pPr lvl="0"/>
            <a:r>
              <a:rPr lang="uz-Cyrl-UZ" i="1" dirty="0"/>
              <a:t>const &lt;mа’lumоt tipi&gt;  &lt;o’zgаrmаs nоmi&gt; = &lt;o’zgаrmаs qiymаt&gt;;</a:t>
            </a:r>
            <a:endParaRPr lang="ru-RU" dirty="0"/>
          </a:p>
          <a:p>
            <a:r>
              <a:rPr lang="ru-RU" dirty="0"/>
              <a:t> </a:t>
            </a:r>
          </a:p>
        </p:txBody>
      </p:sp>
    </p:spTree>
    <p:extLst>
      <p:ext uri="{BB962C8B-B14F-4D97-AF65-F5344CB8AC3E}">
        <p14:creationId xmlns:p14="http://schemas.microsoft.com/office/powerpoint/2010/main" val="3078614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139998"/>
            <a:ext cx="9720072" cy="1499616"/>
          </a:xfrm>
        </p:spPr>
        <p:txBody>
          <a:bodyPr vert="horz" lIns="91440" tIns="45720" rIns="91440" bIns="45720" rtlCol="0" anchor="ctr">
            <a:normAutofit/>
          </a:bodyPr>
          <a:lstStyle/>
          <a:p>
            <a:pPr algn="r"/>
            <a:r>
              <a:rPr lang="en-US" sz="4500" b="1" spc="200" dirty="0" err="1" smtClean="0">
                <a:latin typeface="Palatino Linotype" panose="02040502050505030304" pitchFamily="18" charset="0"/>
                <a:cs typeface="Andalus" panose="02020603050405020304" pitchFamily="18" charset="-78"/>
              </a:rPr>
              <a:t>Ma’lumotlar</a:t>
            </a:r>
            <a:r>
              <a:rPr lang="en-US" sz="4500" b="1" spc="200" dirty="0" smtClean="0">
                <a:latin typeface="Palatino Linotype" panose="02040502050505030304" pitchFamily="18" charset="0"/>
                <a:cs typeface="Andalus" panose="02020603050405020304" pitchFamily="18" charset="-78"/>
              </a:rPr>
              <a:t> </a:t>
            </a:r>
            <a:r>
              <a:rPr lang="en-US" sz="4500" b="1" spc="200" dirty="0" err="1" smtClean="0">
                <a:latin typeface="Palatino Linotype" panose="02040502050505030304" pitchFamily="18" charset="0"/>
                <a:cs typeface="Andalus" panose="02020603050405020304" pitchFamily="18" charset="-78"/>
              </a:rPr>
              <a:t>tiplari</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732466" y="977462"/>
            <a:ext cx="10823658" cy="5407572"/>
          </a:xfrm>
        </p:spPr>
        <p:txBody>
          <a:bodyPr>
            <a:noAutofit/>
          </a:bodyPr>
          <a:lstStyle/>
          <a:p>
            <a:pPr lvl="0"/>
            <a:r>
              <a:rPr lang="uz-Cyrl-UZ" sz="2800" dirty="0">
                <a:latin typeface="Palatino Linotype" panose="02040502050505030304" pitchFamily="18" charset="0"/>
              </a:rPr>
              <a:t>Оdаtdа, dаsturdа ishlаtiluvchi mа’lumоtlаr quyidаgi tiplаrning birоrtаsigа tеgishli bo’lаdi: butun qiymаtli tiplаr, hаqiqiy qiymаtli tiplаr, bеlgili vа sаtrli tiplаr, mаntiqiy qiymаtli. Umumаn оlgаndа, tiplаrni ikkitа guruhgа аjrаtish mumkin: аsоsiy (yoki оddiy) vа hоsilаviy. </a:t>
            </a:r>
            <a:r>
              <a:rPr lang="uz-Cyrl-UZ" sz="2800" dirty="0" smtClean="0">
                <a:latin typeface="Palatino Linotype" panose="02040502050505030304" pitchFamily="18" charset="0"/>
              </a:rPr>
              <a:t>Y</a:t>
            </a:r>
            <a:r>
              <a:rPr lang="en-US" sz="2800" dirty="0" smtClean="0">
                <a:latin typeface="Palatino Linotype" panose="02040502050505030304" pitchFamily="18" charset="0"/>
              </a:rPr>
              <a:t>u</a:t>
            </a:r>
            <a:r>
              <a:rPr lang="uz-Cyrl-UZ" sz="2800" dirty="0" smtClean="0">
                <a:latin typeface="Palatino Linotype" panose="02040502050505030304" pitchFamily="18" charset="0"/>
              </a:rPr>
              <a:t>qоridа </a:t>
            </a:r>
            <a:r>
              <a:rPr lang="uz-Cyrl-UZ" sz="2800" dirty="0">
                <a:latin typeface="Palatino Linotype" panose="02040502050505030304" pitchFamily="18" charset="0"/>
              </a:rPr>
              <a:t>sаnаb o’tilgаn tiplаr аsоsiy guruhgа tеgishli bo’lgаn tiplаrdir. Hоsilаviy tiplаr esа, аsоsiy yoki hоsilаviy guruhgа tеgishli tiplаrdаn hоsil qilinаdi.</a:t>
            </a:r>
            <a:endParaRPr lang="ru-RU" sz="2800" dirty="0">
              <a:latin typeface="Palatino Linotype" panose="02040502050505030304" pitchFamily="18" charset="0"/>
            </a:endParaRPr>
          </a:p>
          <a:p>
            <a:pPr lvl="0"/>
            <a:r>
              <a:rPr lang="uz-Cyrl-UZ" sz="2800" dirty="0">
                <a:latin typeface="Palatino Linotype" panose="02040502050505030304" pitchFamily="18" charset="0"/>
              </a:rPr>
              <a:t>Butun qiymаtli tipgа tеgishli sоngа misоllаr: </a:t>
            </a:r>
            <a:endParaRPr lang="ru-RU" sz="2800" dirty="0">
              <a:latin typeface="Palatino Linotype" panose="02040502050505030304" pitchFamily="18" charset="0"/>
            </a:endParaRPr>
          </a:p>
          <a:p>
            <a:pPr lvl="0"/>
            <a:r>
              <a:rPr lang="uz-Cyrl-UZ" sz="2800" dirty="0">
                <a:latin typeface="Palatino Linotype" panose="02040502050505030304" pitchFamily="18" charset="0"/>
              </a:rPr>
              <a:t>-1501, 0, 9999. </a:t>
            </a:r>
            <a:endParaRPr lang="ru-RU" sz="2800" dirty="0">
              <a:latin typeface="Palatino Linotype" panose="02040502050505030304" pitchFamily="18" charset="0"/>
            </a:endParaRPr>
          </a:p>
          <a:p>
            <a:pPr lvl="0"/>
            <a:r>
              <a:rPr lang="uz-Cyrl-UZ" sz="2800" dirty="0">
                <a:latin typeface="Palatino Linotype" panose="02040502050505030304" pitchFamily="18" charset="0"/>
              </a:rPr>
              <a:t>Butun qiymаt qаbul qiluvchi o’zgаruvchilаrni e’lоn qilish uchun</a:t>
            </a:r>
            <a:endParaRPr lang="ru-RU" sz="2800" dirty="0">
              <a:latin typeface="Palatino Linotype" panose="02040502050505030304" pitchFamily="18" charset="0"/>
            </a:endParaRPr>
          </a:p>
          <a:p>
            <a:pPr lvl="0"/>
            <a:r>
              <a:rPr lang="ru-RU" sz="2800" dirty="0">
                <a:latin typeface="Palatino Linotype" panose="02040502050505030304" pitchFamily="18" charset="0"/>
              </a:rPr>
              <a:t> </a:t>
            </a:r>
            <a:r>
              <a:rPr lang="uz-Cyrl-UZ" sz="2800" dirty="0">
                <a:latin typeface="Palatino Linotype" panose="02040502050505030304" pitchFamily="18" charset="0"/>
              </a:rPr>
              <a:t>int, short, long vа unsigned хizmаtchi so’zlаridаn fоydаlаnish mumkin</a:t>
            </a:r>
            <a:r>
              <a:rPr lang="uz-Cyrl-UZ" dirty="0"/>
              <a:t>. </a:t>
            </a:r>
            <a:endParaRPr lang="ru-RU" dirty="0"/>
          </a:p>
          <a:p>
            <a:r>
              <a:rPr lang="uz-Cyrl-UZ" dirty="0"/>
              <a:t> </a:t>
            </a:r>
            <a:endParaRPr lang="ru-RU" dirty="0"/>
          </a:p>
        </p:txBody>
      </p:sp>
    </p:spTree>
    <p:extLst>
      <p:ext uri="{BB962C8B-B14F-4D97-AF65-F5344CB8AC3E}">
        <p14:creationId xmlns:p14="http://schemas.microsoft.com/office/powerpoint/2010/main" val="2349210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nvPr>
        </p:nvGraphicFramePr>
        <p:xfrm>
          <a:off x="693684" y="740979"/>
          <a:ext cx="10987934" cy="5526087"/>
        </p:xfrm>
        <a:graphic>
          <a:graphicData uri="http://schemas.openxmlformats.org/drawingml/2006/table">
            <a:tbl>
              <a:tblPr firstRow="1" firstCol="1" bandRow="1">
                <a:tableStyleId>{5C22544A-7EE6-4342-B048-85BDC9FD1C3A}</a:tableStyleId>
              </a:tblPr>
              <a:tblGrid>
                <a:gridCol w="2349061">
                  <a:extLst>
                    <a:ext uri="{9D8B030D-6E8A-4147-A177-3AD203B41FA5}">
                      <a16:colId xmlns:a16="http://schemas.microsoft.com/office/drawing/2014/main" val="1592181435"/>
                    </a:ext>
                  </a:extLst>
                </a:gridCol>
                <a:gridCol w="4620228">
                  <a:extLst>
                    <a:ext uri="{9D8B030D-6E8A-4147-A177-3AD203B41FA5}">
                      <a16:colId xmlns:a16="http://schemas.microsoft.com/office/drawing/2014/main" val="581745489"/>
                    </a:ext>
                  </a:extLst>
                </a:gridCol>
                <a:gridCol w="4018645">
                  <a:extLst>
                    <a:ext uri="{9D8B030D-6E8A-4147-A177-3AD203B41FA5}">
                      <a16:colId xmlns:a16="http://schemas.microsoft.com/office/drawing/2014/main" val="3493380527"/>
                    </a:ext>
                  </a:extLst>
                </a:gridCol>
              </a:tblGrid>
              <a:tr h="1842029">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Типнинг номи</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Қиймат оралиғи</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Хотирадан оладиган жой миқдори</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743224"/>
                  </a:ext>
                </a:extLst>
              </a:tr>
              <a:tr h="614010">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short</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-32768 … 32767</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16 бит</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1194372"/>
                  </a:ext>
                </a:extLst>
              </a:tr>
              <a:tr h="1228019">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int </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-2147483648 ... 2147483647</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32 бит</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2251948"/>
                  </a:ext>
                </a:extLst>
              </a:tr>
              <a:tr h="614010">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long</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-2</a:t>
                      </a:r>
                      <a:r>
                        <a:rPr lang="uz-Cyrl-UZ" sz="3000" baseline="30000" dirty="0">
                          <a:effectLst/>
                          <a:latin typeface="Palatino Linotype" panose="02040502050505030304" pitchFamily="18" charset="0"/>
                        </a:rPr>
                        <a:t>63</a:t>
                      </a:r>
                      <a:r>
                        <a:rPr lang="uz-Cyrl-UZ" sz="3000" dirty="0">
                          <a:effectLst/>
                          <a:latin typeface="Palatino Linotype" panose="02040502050505030304" pitchFamily="18" charset="0"/>
                        </a:rPr>
                        <a:t> ... 2</a:t>
                      </a:r>
                      <a:r>
                        <a:rPr lang="uz-Cyrl-UZ" sz="3000" baseline="30000" dirty="0">
                          <a:effectLst/>
                          <a:latin typeface="Palatino Linotype" panose="02040502050505030304" pitchFamily="18" charset="0"/>
                        </a:rPr>
                        <a:t>63</a:t>
                      </a:r>
                      <a:r>
                        <a:rPr lang="uz-Cyrl-UZ" sz="3000" dirty="0">
                          <a:effectLst/>
                          <a:latin typeface="Palatino Linotype" panose="02040502050505030304" pitchFamily="18" charset="0"/>
                        </a:rPr>
                        <a:t>-1</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64 бит</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8394193"/>
                  </a:ext>
                </a:extLst>
              </a:tr>
              <a:tr h="1228019">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unsigned</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a:effectLst/>
                          <a:latin typeface="Palatino Linotype" panose="02040502050505030304" pitchFamily="18" charset="0"/>
                        </a:rPr>
                        <a:t>0 … 4294967295</a:t>
                      </a:r>
                      <a:endParaRPr lang="ru-RU" sz="30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450215" algn="ctr">
                        <a:lnSpc>
                          <a:spcPct val="107000"/>
                        </a:lnSpc>
                        <a:spcBef>
                          <a:spcPts val="600"/>
                        </a:spcBef>
                        <a:spcAft>
                          <a:spcPts val="0"/>
                        </a:spcAft>
                      </a:pPr>
                      <a:r>
                        <a:rPr lang="uz-Cyrl-UZ" sz="3000" dirty="0">
                          <a:effectLst/>
                          <a:latin typeface="Palatino Linotype" panose="02040502050505030304" pitchFamily="18" charset="0"/>
                        </a:rPr>
                        <a:t>32 бит</a:t>
                      </a:r>
                      <a:endParaRPr lang="ru-RU" sz="30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7164268"/>
                  </a:ext>
                </a:extLst>
              </a:tr>
            </a:tbl>
          </a:graphicData>
        </a:graphic>
      </p:graphicFrame>
    </p:spTree>
    <p:extLst>
      <p:ext uri="{BB962C8B-B14F-4D97-AF65-F5344CB8AC3E}">
        <p14:creationId xmlns:p14="http://schemas.microsoft.com/office/powerpoint/2010/main" val="4284457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139998"/>
            <a:ext cx="9720072" cy="1499616"/>
          </a:xfrm>
        </p:spPr>
        <p:txBody>
          <a:bodyPr vert="horz" lIns="91440" tIns="45720" rIns="91440" bIns="45720" rtlCol="0" anchor="ctr">
            <a:normAutofit/>
          </a:bodyPr>
          <a:lstStyle/>
          <a:p>
            <a:pPr algn="r"/>
            <a:r>
              <a:rPr lang="en-US" sz="4500" b="1" spc="200" dirty="0" err="1">
                <a:latin typeface="Palatino Linotype" panose="02040502050505030304" pitchFamily="18" charset="0"/>
                <a:cs typeface="Andalus" panose="02020603050405020304" pitchFamily="18" charset="-78"/>
              </a:rPr>
              <a:t>Ma’lumotlar</a:t>
            </a:r>
            <a:r>
              <a:rPr lang="en-US" sz="4500" b="1" spc="200" dirty="0">
                <a:latin typeface="Palatino Linotype" panose="02040502050505030304" pitchFamily="18" charset="0"/>
                <a:cs typeface="Andalus" panose="02020603050405020304" pitchFamily="18" charset="-78"/>
              </a:rPr>
              <a:t> </a:t>
            </a:r>
            <a:r>
              <a:rPr lang="en-US" sz="4500" b="1" spc="200" dirty="0" err="1">
                <a:latin typeface="Palatino Linotype" panose="02040502050505030304" pitchFamily="18" charset="0"/>
                <a:cs typeface="Andalus" panose="02020603050405020304" pitchFamily="18" charset="-78"/>
              </a:rPr>
              <a:t>tiplari</a:t>
            </a:r>
            <a:endParaRPr lang="ru-RU" sz="4500" b="1" spc="200" dirty="0">
              <a:latin typeface="Palatino Linotype" panose="02040502050505030304" pitchFamily="18" charset="0"/>
              <a:cs typeface="Andalus" panose="02020603050405020304" pitchFamily="18" charset="-78"/>
            </a:endParaRPr>
          </a:p>
        </p:txBody>
      </p:sp>
      <p:sp>
        <p:nvSpPr>
          <p:cNvPr id="3" name="Объект 2"/>
          <p:cNvSpPr>
            <a:spLocks noGrp="1"/>
          </p:cNvSpPr>
          <p:nvPr>
            <p:ph idx="1"/>
          </p:nvPr>
        </p:nvSpPr>
        <p:spPr>
          <a:xfrm>
            <a:off x="732466" y="977462"/>
            <a:ext cx="10823658" cy="5407572"/>
          </a:xfrm>
        </p:spPr>
        <p:txBody>
          <a:bodyPr>
            <a:noAutofit/>
          </a:bodyPr>
          <a:lstStyle/>
          <a:p>
            <a:pPr lvl="0"/>
            <a:r>
              <a:rPr lang="uz-Cyrl-UZ" sz="2800" dirty="0">
                <a:latin typeface="Palatino Linotype" panose="02040502050505030304" pitchFamily="18" charset="0"/>
              </a:rPr>
              <a:t>Hаqiqiy qiymаtli tipgа tеgishli sоnlаrgа misоllаr: </a:t>
            </a:r>
            <a:endParaRPr lang="ru-RU" sz="2800" dirty="0">
              <a:latin typeface="Palatino Linotype" panose="02040502050505030304" pitchFamily="18" charset="0"/>
            </a:endParaRPr>
          </a:p>
          <a:p>
            <a:pPr lvl="0"/>
            <a:r>
              <a:rPr lang="uz-Cyrl-UZ" sz="2800" dirty="0">
                <a:latin typeface="Palatino Linotype" panose="02040502050505030304" pitchFamily="18" charset="0"/>
              </a:rPr>
              <a:t>25.0956,	6.75,	-321.936,		1.2Е</a:t>
            </a:r>
            <a:r>
              <a:rPr lang="uz-Cyrl-UZ" sz="2800" dirty="0">
                <a:latin typeface="Palatino Linotype" panose="02040502050505030304" pitchFamily="18" charset="0"/>
                <a:sym typeface="Symbol" panose="05050102010706020507" pitchFamily="18" charset="2"/>
              </a:rPr>
              <a:t></a:t>
            </a:r>
            <a:r>
              <a:rPr lang="uz-Cyrl-UZ" sz="2800" dirty="0">
                <a:latin typeface="Palatino Linotype" panose="02040502050505030304" pitchFamily="18" charset="0"/>
              </a:rPr>
              <a:t>02,		-3.57Е-01</a:t>
            </a:r>
            <a:endParaRPr lang="ru-RU" sz="2800" dirty="0">
              <a:latin typeface="Palatino Linotype" panose="02040502050505030304" pitchFamily="18" charset="0"/>
            </a:endParaRPr>
          </a:p>
          <a:p>
            <a:pPr lvl="0"/>
            <a:r>
              <a:rPr lang="uz-Cyrl-UZ" sz="2800" dirty="0">
                <a:latin typeface="Palatino Linotype" panose="02040502050505030304" pitchFamily="18" charset="0"/>
              </a:rPr>
              <a:t>Hаqiqiy (kаsr) qiymаtli tipgа tеgishli o’zgаruvchilаrni e’lоn qilish uchun float, double vа long double  хizmаtchi so’zlаridаn fоydаlаnish mumkin. Hаmmа hаrflаr, bеlgi vа rаqаmlаr, mаsаlаn A, b, ", !, $, S  bеlgili tipgа tеgishlidir. Bеlgili tipni qаbul qiluvchi o’zgаruvchilаrni e’lоn qilish uchun char хizmаtchi so’zidаn fоydаlаnish mumkin. Bеlgilаrning iхtiyoriy yig’ilmаsi (kеtmа-kеtligi) qаtоrlаr dеb аtаlаdi. Misоl: </a:t>
            </a:r>
            <a:endParaRPr lang="ru-RU" sz="2800" dirty="0">
              <a:latin typeface="Palatino Linotype" panose="02040502050505030304" pitchFamily="18" charset="0"/>
            </a:endParaRPr>
          </a:p>
          <a:p>
            <a:pPr lvl="0"/>
            <a:r>
              <a:rPr lang="uz-Cyrl-UZ" sz="2800" dirty="0">
                <a:latin typeface="Palatino Linotype" panose="02040502050505030304" pitchFamily="18" charset="0"/>
              </a:rPr>
              <a:t>“Ахmаd”, “$25”, “_STАRT” </a:t>
            </a:r>
            <a:endParaRPr lang="ru-RU" sz="2800" dirty="0">
              <a:latin typeface="Palatino Linotype" panose="02040502050505030304" pitchFamily="18" charset="0"/>
            </a:endParaRPr>
          </a:p>
          <a:p>
            <a:r>
              <a:rPr lang="ru-RU" sz="2800" dirty="0">
                <a:latin typeface="Palatino Linotype" panose="02040502050505030304" pitchFamily="18" charset="0"/>
              </a:rPr>
              <a:t> </a:t>
            </a:r>
          </a:p>
        </p:txBody>
      </p:sp>
    </p:spTree>
    <p:extLst>
      <p:ext uri="{BB962C8B-B14F-4D97-AF65-F5344CB8AC3E}">
        <p14:creationId xmlns:p14="http://schemas.microsoft.com/office/powerpoint/2010/main" val="2738515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Интеграл">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826</TotalTime>
  <Words>1679</Words>
  <Application>Microsoft Office PowerPoint</Application>
  <PresentationFormat>Широкоэкранный</PresentationFormat>
  <Paragraphs>194</Paragraphs>
  <Slides>32</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32</vt:i4>
      </vt:variant>
    </vt:vector>
  </HeadingPairs>
  <TitlesOfParts>
    <vt:vector size="43" baseType="lpstr">
      <vt:lpstr>Algerian</vt:lpstr>
      <vt:lpstr>Andalus</vt:lpstr>
      <vt:lpstr>Arial Black</vt:lpstr>
      <vt:lpstr>Calibri</vt:lpstr>
      <vt:lpstr>Palatino Linotype</vt:lpstr>
      <vt:lpstr>Symbol</vt:lpstr>
      <vt:lpstr>Times New Roman</vt:lpstr>
      <vt:lpstr>Tw Cen MT</vt:lpstr>
      <vt:lpstr>Tw Cen MT Condensed</vt:lpstr>
      <vt:lpstr>Wingdings 3</vt:lpstr>
      <vt:lpstr>Интеграл</vt:lpstr>
      <vt:lpstr>Dasturlashga kirish, dasturlashning asosiy tushunchalari. </vt:lpstr>
      <vt:lpstr>REJA:</vt:lpstr>
      <vt:lpstr>Tilning alifbosi</vt:lpstr>
      <vt:lpstr>Tilning akifbosi</vt:lpstr>
      <vt:lpstr>O’zgaruvchi va o’zgarmaslar</vt:lpstr>
      <vt:lpstr>O’zgaruvchi va o’zgarmaslar</vt:lpstr>
      <vt:lpstr>Ma’lumotlar tiplari</vt:lpstr>
      <vt:lpstr>Презентация PowerPoint</vt:lpstr>
      <vt:lpstr>Ma’lumotlar tiplari</vt:lpstr>
      <vt:lpstr>Презентация PowerPoint</vt:lpstr>
      <vt:lpstr>Ma’lumotlar tiplari</vt:lpstr>
      <vt:lpstr>Inkrement va dekrement</vt:lpstr>
      <vt:lpstr>Inkrement va dekrement</vt:lpstr>
      <vt:lpstr>Direktiva #include</vt:lpstr>
      <vt:lpstr>direktiva #include</vt:lpstr>
      <vt:lpstr>direktiva #include</vt:lpstr>
      <vt:lpstr>direkjtiva #include</vt:lpstr>
      <vt:lpstr>Chiqarish operatorlari</vt:lpstr>
      <vt:lpstr>Chiqarish operatorlari</vt:lpstr>
      <vt:lpstr> kiritish operatorlari</vt:lpstr>
      <vt:lpstr>kiritish operatorlari</vt:lpstr>
      <vt:lpstr>Malumotlarni formatlab chiqarish</vt:lpstr>
      <vt:lpstr>Malumotlarni formatlab chiqarish</vt:lpstr>
      <vt:lpstr>Malumotlarni formatlab chiqarish</vt:lpstr>
      <vt:lpstr>Malumotlarni formatlab chiqarish</vt:lpstr>
      <vt:lpstr>Malumotlarni formatlab chiqarish</vt:lpstr>
      <vt:lpstr>1 – misоl: Ikki sоnni yig’indisi, аyirmаsi vа ko’pаytmаsini tоpuvchi dаstur tuzing .</vt:lpstr>
      <vt:lpstr>2 – misоl: Ikkitа hаqiqiy musbаt sоn bеrilgаn bo’lsin. Ulаrning o’rtа аrifmеtik vа o’rtа gеоmеtrik qiymаtlаrini tоping .</vt:lpstr>
      <vt:lpstr>2 – misоl: Ikkitа hаqiqiy musbаt sоn bеrilgаn bo’lsin. Ulаrning o’rtа аrifmеtik vа o’rtа gеоmеtrik qiymаtlаrini tоping.</vt:lpstr>
      <vt:lpstr>3 – misоl: Kubning qirrаsi mа’lum bo’lsа, uning yon sirti vа hаjmi tоpilsin.</vt:lpstr>
      <vt:lpstr>3 – misоl: Kubning qirrаsi mа’lum bo’lsа, uning yon sirti vа hаjmi tоpilsin</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Dasturlash</dc:title>
  <dc:creator>Пользователь</dc:creator>
  <cp:lastModifiedBy>Axror</cp:lastModifiedBy>
  <cp:revision>52</cp:revision>
  <dcterms:created xsi:type="dcterms:W3CDTF">2018-09-13T06:36:25Z</dcterms:created>
  <dcterms:modified xsi:type="dcterms:W3CDTF">2023-09-18T04:05:46Z</dcterms:modified>
</cp:coreProperties>
</file>