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Tahoma"/>
      <p:regular r:id="rId24"/>
      <p:bold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hB5YZ/KBLqRPuxY4r+drOFpOhZ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ahom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Tahoma-bold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1pMu97ovCRkCXtc-Po6G91U83iHyU6WsM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sz="1600"/>
          </a:p>
        </p:txBody>
      </p:sp>
      <p:sp>
        <p:nvSpPr>
          <p:cNvPr id="286" name="Google Shape;286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4" name="Google Shape;3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https://stackoverflow.com/questions/7023052/configure-flask-dev-server-to-be-visible-across-the-network</a:t>
            </a:r>
            <a:endParaRPr/>
          </a:p>
        </p:txBody>
      </p:sp>
      <p:sp>
        <p:nvSpPr>
          <p:cNvPr id="305" name="Google Shape;30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d6cc4034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2" name="Google Shape;312;g32d6cc40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https://stackoverflow.com/questions/7023052/configure-flask-dev-server-to-be-visible-across-the-network</a:t>
            </a:r>
            <a:endParaRPr/>
          </a:p>
        </p:txBody>
      </p:sp>
      <p:sp>
        <p:nvSpPr>
          <p:cNvPr id="313" name="Google Shape;313;g32d6cc4034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1" name="Google Shape;3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7" name="Google Shape;3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sz="1600"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/>
              <a:t>The messages are shortened (when compared with previous slide) to fit into the page.</a:t>
            </a:r>
            <a:endParaRPr/>
          </a:p>
        </p:txBody>
      </p:sp>
      <p:sp>
        <p:nvSpPr>
          <p:cNvPr id="147" name="Google Shape;147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/>
              <a:t>MySQL database is part of the Order microservice while log file is part of the Activity Log.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sz="1600"/>
          </a:p>
        </p:txBody>
      </p:sp>
      <p:sp>
        <p:nvSpPr>
          <p:cNvPr id="220" name="Google Shape;220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API documentation of the microservices can be found in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https://drive.google.com/drive/folders/1pMu97ovCRkCXtc-Po6G91U83iHyU6WsM?usp=sharing</a:t>
            </a:r>
            <a:endParaRPr/>
          </a:p>
        </p:txBody>
      </p:sp>
      <p:sp>
        <p:nvSpPr>
          <p:cNvPr id="256" name="Google Shape;256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ctrTitle"/>
          </p:nvPr>
        </p:nvSpPr>
        <p:spPr>
          <a:xfrm>
            <a:off x="685800" y="2514600"/>
            <a:ext cx="7772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subTitle"/>
          </p:nvPr>
        </p:nvSpPr>
        <p:spPr>
          <a:xfrm>
            <a:off x="1371600" y="3886200"/>
            <a:ext cx="6400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457200" y="6477000"/>
            <a:ext cx="129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1752600" y="6477000"/>
            <a:ext cx="441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" type="body"/>
          </p:nvPr>
        </p:nvSpPr>
        <p:spPr>
          <a:xfrm rot="5400000">
            <a:off x="3441700" y="-1689100"/>
            <a:ext cx="226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type="title"/>
          </p:nvPr>
        </p:nvSpPr>
        <p:spPr>
          <a:xfrm rot="5400000">
            <a:off x="6015037" y="884238"/>
            <a:ext cx="3267075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 rot="5400000">
            <a:off x="1785937" y="-1116013"/>
            <a:ext cx="3267075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ntent">
  <p:cSld name="TWO_OBJECT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457200" y="1295400"/>
            <a:ext cx="82296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211138" y="192088"/>
            <a:ext cx="8721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211138" y="761999"/>
            <a:ext cx="8704200" cy="5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7431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–"/>
              <a:defRPr/>
            </a:lvl2pPr>
            <a:lvl3pPr indent="-26288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540"/>
              <a:buChar char="•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»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451850" y="6640513"/>
            <a:ext cx="352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457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4648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8" name="Google Shape;68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jp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S_H" id="15" name="Google Shape;15;p18"/>
          <p:cNvPicPr preferRelativeResize="0"/>
          <p:nvPr/>
        </p:nvPicPr>
        <p:blipFill rotWithShape="1">
          <a:blip r:embed="rId1">
            <a:alphaModFix/>
          </a:blip>
          <a:srcRect b="11650" l="0" r="0" t="0"/>
          <a:stretch/>
        </p:blipFill>
        <p:spPr>
          <a:xfrm>
            <a:off x="7696200" y="6348413"/>
            <a:ext cx="1143000" cy="509587"/>
          </a:xfrm>
          <a:prstGeom prst="rect">
            <a:avLst/>
          </a:prstGeom>
          <a:noFill/>
          <a:ln>
            <a:noFill/>
          </a:ln>
        </p:spPr>
      </p:pic>
      <p:sp>
        <p:nvSpPr>
          <p:cNvPr descr="{&quot;HashCode&quot;:-1168360584,&quot;Placement&quot;:&quot;Header&quot;}" id="16" name="Google Shape;16;p18"/>
          <p:cNvSpPr txBox="1"/>
          <p:nvPr/>
        </p:nvSpPr>
        <p:spPr>
          <a:xfrm>
            <a:off x="3825010" y="0"/>
            <a:ext cx="1493980" cy="2281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 b="0" i="0" sz="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524625"/>
            <a:ext cx="1085850" cy="3619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lask.palletsprojects.com/en/3.0.x/quickstart/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drive/folders/1pMu97ovCRkCXtc-Po6G91U83iHyU6WsM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229707" y="2709833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Composite Microservice</a:t>
            </a:r>
            <a:endParaRPr b="1" i="0" sz="32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“Place Order” </a:t>
            </a:r>
            <a:endParaRPr b="1" i="0" sz="32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0" y="54864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</a:pPr>
            <a:r>
              <a:rPr b="0" i="1" lang="en-US" sz="20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slides are to be used in conjunction with the lab document. </a:t>
            </a:r>
            <a:endParaRPr b="0" i="1" sz="2000" u="none" cap="none" strike="noStrike">
              <a:solidFill>
                <a:srgbClr val="3333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/>
          <p:nvPr/>
        </p:nvSpPr>
        <p:spPr>
          <a:xfrm>
            <a:off x="5034714" y="3834430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Shipping Record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10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shipping_record.py </a:t>
            </a:r>
            <a:endParaRPr/>
          </a:p>
        </p:txBody>
      </p:sp>
      <p:cxnSp>
        <p:nvCxnSpPr>
          <p:cNvPr id="279" name="Google Shape;279;p10"/>
          <p:cNvCxnSpPr>
            <a:stCxn id="277" idx="2"/>
          </p:cNvCxnSpPr>
          <p:nvPr/>
        </p:nvCxnSpPr>
        <p:spPr>
          <a:xfrm>
            <a:off x="5644314" y="4444030"/>
            <a:ext cx="0" cy="23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10"/>
          <p:cNvSpPr txBox="1"/>
          <p:nvPr/>
        </p:nvSpPr>
        <p:spPr>
          <a:xfrm>
            <a:off x="4760837" y="4682225"/>
            <a:ext cx="1767000" cy="194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Print to console.</a:t>
            </a:r>
            <a:endParaRPr b="0" i="1" sz="2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5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Simulate success or failure</a:t>
            </a:r>
            <a:endParaRPr b="1" i="1" sz="25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1" sz="25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381000" y="3834425"/>
            <a:ext cx="41910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“ERROR” in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customer_id: 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simulate failure.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#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simulate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success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10"/>
          <p:cNvSpPr txBox="1"/>
          <p:nvPr/>
        </p:nvSpPr>
        <p:spPr>
          <a:xfrm>
            <a:off x="563925" y="1018700"/>
            <a:ext cx="8122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Quote from the requirements: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1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an order should trigger … a shipping record .... </a:t>
            </a:r>
            <a:r>
              <a:rPr b="1" i="1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generation of the shipping record … fails </a:t>
            </a:r>
            <a:r>
              <a:rPr b="0" i="1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complete for any reason, an error handling function should be activated...</a:t>
            </a:r>
            <a:endParaRPr b="0" i="1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order.py</a:t>
            </a:r>
            <a:endParaRPr/>
          </a:p>
        </p:txBody>
      </p:sp>
      <p:sp>
        <p:nvSpPr>
          <p:cNvPr id="289" name="Google Shape;289;p11"/>
          <p:cNvSpPr txBox="1"/>
          <p:nvPr/>
        </p:nvSpPr>
        <p:spPr>
          <a:xfrm>
            <a:off x="70950" y="1149050"/>
            <a:ext cx="90327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(db.Model):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__tablename__ = 'order'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Order_Item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(db.Model):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__tablename__ = 'order_item'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item_id = db.Column(…)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order_id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db.Column(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db.ForeignKey('order.order_id'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…), …)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 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db.relationship(</a:t>
            </a:r>
            <a:endParaRPr b="1" i="0" sz="24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'Order', primaryjoin='Order_Item.order_id == Order.order_id',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backref=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'order_item')</a:t>
            </a:r>
            <a:endParaRPr b="1" i="0" sz="24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 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11"/>
          <p:cNvSpPr txBox="1"/>
          <p:nvPr/>
        </p:nvSpPr>
        <p:spPr>
          <a:xfrm>
            <a:off x="7051020" y="3033077"/>
            <a:ext cx="4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i="0" sz="2800" u="none" cap="none" strike="noStrik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6846120" y="1149048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6637125" y="2187950"/>
            <a:ext cx="1637200" cy="1258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order_items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1"/>
          <p:cNvCxnSpPr>
            <a:stCxn id="291" idx="2"/>
            <a:endCxn id="292" idx="1"/>
          </p:cNvCxnSpPr>
          <p:nvPr/>
        </p:nvCxnSpPr>
        <p:spPr>
          <a:xfrm>
            <a:off x="7455720" y="1758648"/>
            <a:ext cx="0" cy="4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 lab</a:t>
            </a:r>
            <a:endParaRPr/>
          </a:p>
        </p:txBody>
      </p:sp>
      <p:sp>
        <p:nvSpPr>
          <p:cNvPr id="300" name="Google Shape;300;p1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1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 txBox="1"/>
          <p:nvPr>
            <p:ph type="title"/>
          </p:nvPr>
        </p:nvSpPr>
        <p:spPr>
          <a:xfrm>
            <a:off x="211138" y="192088"/>
            <a:ext cx="8721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flask CORS</a:t>
            </a:r>
            <a:endParaRPr/>
          </a:p>
        </p:txBody>
      </p:sp>
      <p:sp>
        <p:nvSpPr>
          <p:cNvPr id="308" name="Google Shape;308;p13"/>
          <p:cNvSpPr txBox="1"/>
          <p:nvPr>
            <p:ph idx="1" type="body"/>
          </p:nvPr>
        </p:nvSpPr>
        <p:spPr>
          <a:xfrm>
            <a:off x="211138" y="761999"/>
            <a:ext cx="8704200" cy="55983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We need CORS to allow Cross-Origin Resource Sharing. Cross-origin resource sharing (CORS) is a mechanism for integrating applications.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from flask import Flask, request, jsonify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from flask_cors import CORS</a:t>
            </a:r>
            <a:endParaRPr sz="22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from flask_sqlalchemy import SQLAlchemy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from os import environ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CORS(app)</a:t>
            </a:r>
            <a:endParaRPr sz="22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This allows our services to have cross-origins enabled, preparing us for a future lab on the bookstore.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2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</p:txBody>
      </p:sp>
      <p:sp>
        <p:nvSpPr>
          <p:cNvPr id="309" name="Google Shape;309;p13"/>
          <p:cNvSpPr txBox="1"/>
          <p:nvPr>
            <p:ph idx="12" type="sldNum"/>
          </p:nvPr>
        </p:nvSpPr>
        <p:spPr>
          <a:xfrm>
            <a:off x="8451850" y="6640513"/>
            <a:ext cx="352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d6cc40343_0_0"/>
          <p:cNvSpPr txBox="1"/>
          <p:nvPr>
            <p:ph type="title"/>
          </p:nvPr>
        </p:nvSpPr>
        <p:spPr>
          <a:xfrm>
            <a:off x="211138" y="192088"/>
            <a:ext cx="8721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app.run(host='0.0.0.0', …)</a:t>
            </a:r>
            <a:endParaRPr/>
          </a:p>
        </p:txBody>
      </p:sp>
      <p:sp>
        <p:nvSpPr>
          <p:cNvPr id="316" name="Google Shape;316;g32d6cc40343_0_0"/>
          <p:cNvSpPr txBox="1"/>
          <p:nvPr>
            <p:ph idx="1" type="body"/>
          </p:nvPr>
        </p:nvSpPr>
        <p:spPr>
          <a:xfrm>
            <a:off x="211138" y="761999"/>
            <a:ext cx="8704200" cy="5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 place_order.py, order.py, shipping.py, activity_log.py, error.py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  app.run(</a:t>
            </a:r>
            <a:r>
              <a:rPr b="1" lang="en-US" sz="2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host="0.0.0.0"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, port=5100, debug=True)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highlight>
                  <a:srgbClr val="FFFF00"/>
                </a:highlight>
              </a:rPr>
              <a:t>This </a:t>
            </a:r>
            <a:r>
              <a:rPr lang="en-US" sz="2400"/>
              <a:t>is to make the server publicly available 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Ref: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https://flask.palletsprojects.com/en/3.0.x/quickstart/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</p:txBody>
      </p:sp>
      <p:sp>
        <p:nvSpPr>
          <p:cNvPr id="317" name="Google Shape;317;g32d6cc40343_0_0"/>
          <p:cNvSpPr txBox="1"/>
          <p:nvPr>
            <p:ph idx="12" type="sldNum"/>
          </p:nvPr>
        </p:nvSpPr>
        <p:spPr>
          <a:xfrm>
            <a:off x="8451850" y="6640513"/>
            <a:ext cx="352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pic>
        <p:nvPicPr>
          <p:cNvPr id="318" name="Google Shape;318;g32d6cc4034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175" y="3223250"/>
            <a:ext cx="7884224" cy="2702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“Place order - correct inputs” + WAMP stopped</a:t>
            </a:r>
            <a:endParaRPr/>
          </a:p>
        </p:txBody>
      </p:sp>
      <p:sp>
        <p:nvSpPr>
          <p:cNvPr id="325" name="Google Shape;325;p14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14"/>
          <p:cNvSpPr txBox="1"/>
          <p:nvPr>
            <p:ph idx="1" type="body"/>
          </p:nvPr>
        </p:nvSpPr>
        <p:spPr>
          <a:xfrm>
            <a:off x="457200" y="1295400"/>
            <a:ext cx="82296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    "code": 500,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"data":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  "order_result":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      "code": 500,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      "message": "An error occurred while creating the order. (mysql.connector.errors.OperationalError) MySQL Connection not available.\n[SQL: INSERT INTO `order` (customer_id, status, created, modified) VALUES (%(customer_id)s, %(status)s, %(created)s, %(modified)s)]\n[parameters: [{'customer_id': 'Apple TAN', 'status': 'NEW'}]]\n(Background on this error at: http://sqlalche.me/e/13/e3q8)"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    "message": "Order creation failure sent for error handling."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“Place order - correct inputs” + order.py stopped</a:t>
            </a:r>
            <a:endParaRPr/>
          </a:p>
        </p:txBody>
      </p:sp>
      <p:sp>
        <p:nvSpPr>
          <p:cNvPr id="333" name="Google Shape;333;p15"/>
          <p:cNvSpPr txBox="1"/>
          <p:nvPr>
            <p:ph idx="1" type="body"/>
          </p:nvPr>
        </p:nvSpPr>
        <p:spPr>
          <a:xfrm>
            <a:off x="457200" y="1295400"/>
            <a:ext cx="82296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   "code": 500,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"data":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"order_result":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    "code": 500,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    "message": "invocation of service fails: http://localhost:5001/order. HTTPConnectionPool(host='localhost', port=5001): Max retries exceeded with url: /order (Caused by NewConnectionError('&lt;urllib3.connection.HTTPConnection object at 0x0000020171F18460&gt;: Failed to establish a new connection: [WinError 10061] No connection could be made because the target machine actively refused it'))"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   "message": "Order creation failure sent for error handling."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15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“Place order - shipping failure”</a:t>
            </a:r>
            <a:endParaRPr/>
          </a:p>
        </p:txBody>
      </p:sp>
      <p:sp>
        <p:nvSpPr>
          <p:cNvPr id="341" name="Google Shape;341;p16"/>
          <p:cNvSpPr txBox="1"/>
          <p:nvPr>
            <p:ph idx="1" type="body"/>
          </p:nvPr>
        </p:nvSpPr>
        <p:spPr>
          <a:xfrm>
            <a:off x="457200" y="1295400"/>
            <a:ext cx="82296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   "code": 400,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"data": 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    "order_result": { "code": 201, "data": { … } },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    "shipping_result": {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        "code": 400, "data": { "order_id": 18 },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        "message": "Simulated failure in shipping record creation."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   "message": "Simulated shipping record error sent for error handling."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16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Learning points</a:t>
            </a:r>
            <a:endParaRPr/>
          </a:p>
        </p:txBody>
      </p:sp>
      <p:sp>
        <p:nvSpPr>
          <p:cNvPr id="349" name="Google Shape;349;p17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17"/>
          <p:cNvSpPr txBox="1"/>
          <p:nvPr>
            <p:ph idx="1" type="body"/>
          </p:nvPr>
        </p:nvSpPr>
        <p:spPr>
          <a:xfrm>
            <a:off x="457200" y="1295400"/>
            <a:ext cx="82296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i="1" lang="en-US">
                <a:latin typeface="Century Gothic"/>
                <a:ea typeface="Century Gothic"/>
                <a:cs typeface="Century Gothic"/>
                <a:sym typeface="Century Gothic"/>
              </a:rPr>
              <a:t>Invoke REST APIs in python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–"/>
            </a:pPr>
            <a:r>
              <a:rPr i="1" lang="en-US">
                <a:latin typeface="Century Gothic"/>
                <a:ea typeface="Century Gothic"/>
                <a:cs typeface="Century Gothic"/>
                <a:sym typeface="Century Gothic"/>
              </a:rPr>
              <a:t>JSON Web APIs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Char char="•"/>
            </a:pPr>
            <a:r>
              <a:rPr i="1" lang="en-US">
                <a:latin typeface="Century Gothic"/>
                <a:ea typeface="Century Gothic"/>
                <a:cs typeface="Century Gothic"/>
                <a:sym typeface="Century Gothic"/>
              </a:rPr>
              <a:t>Implement composite microservice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–"/>
            </a:pPr>
            <a:r>
              <a:rPr i="1" lang="en-US">
                <a:latin typeface="Century Gothic"/>
                <a:ea typeface="Century Gothic"/>
                <a:cs typeface="Century Gothic"/>
                <a:sym typeface="Century Gothic"/>
              </a:rPr>
              <a:t>Orchestrated architectural pattern</a:t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96838" y="0"/>
            <a:ext cx="904716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Invoke REST APIs using Python</a:t>
            </a:r>
            <a:endParaRPr b="0" i="1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○"/>
            </a:pPr>
            <a:r>
              <a:rPr b="0" i="1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 Web APIs</a:t>
            </a:r>
            <a:endParaRPr b="0" i="1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composite microservice “Place Order”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Remember this?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457200" y="1295400"/>
            <a:ext cx="82296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Mini Case: From Zoko to Amazing Bookstore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4F81BD"/>
                </a:solidFill>
                <a:latin typeface="Cambria"/>
                <a:ea typeface="Cambria"/>
                <a:cs typeface="Cambria"/>
                <a:sym typeface="Cambria"/>
              </a:rPr>
              <a:t>Background</a:t>
            </a:r>
            <a:endParaRPr b="1" sz="2400">
              <a:solidFill>
                <a:srgbClr val="4F81B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Zoko, the retail company that sells books and other items, 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en-US" sz="2000"/>
              <a:t>…</a:t>
            </a:r>
            <a:endParaRPr i="1" sz="20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Amazing Bookstore will be a web-based solution that provides a graphical user interface (UI) for users to browse books and </a:t>
            </a:r>
            <a:r>
              <a:rPr lang="en-US" sz="2600"/>
              <a:t>place an order for a book.</a:t>
            </a:r>
            <a:endParaRPr sz="26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/>
              <a:t>...</a:t>
            </a:r>
            <a:endParaRPr i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Remember this?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881645" y="5718452"/>
            <a:ext cx="4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i="0" sz="2800" u="none" cap="none" strike="noStrik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579506" y="2790867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1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7063164" y="847130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Shipping Record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 flipH="1">
            <a:off x="2798664" y="1016059"/>
            <a:ext cx="4264500" cy="179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25" name="Google Shape;125;p4"/>
          <p:cNvCxnSpPr/>
          <p:nvPr/>
        </p:nvCxnSpPr>
        <p:spPr>
          <a:xfrm rot="10800000">
            <a:off x="2362200" y="3454612"/>
            <a:ext cx="0" cy="146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6" name="Google Shape;126;p4"/>
          <p:cNvSpPr/>
          <p:nvPr/>
        </p:nvSpPr>
        <p:spPr>
          <a:xfrm>
            <a:off x="805445" y="4901527"/>
            <a:ext cx="2876700" cy="1055100"/>
          </a:xfrm>
          <a:prstGeom prst="flowChartAlternateProcess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Amazing Bookstore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436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4"/>
          <p:cNvCxnSpPr/>
          <p:nvPr/>
        </p:nvCxnSpPr>
        <p:spPr>
          <a:xfrm flipH="1">
            <a:off x="2060054" y="3415014"/>
            <a:ext cx="8700" cy="148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28" name="Google Shape;128;p4"/>
          <p:cNvCxnSpPr/>
          <p:nvPr/>
        </p:nvCxnSpPr>
        <p:spPr>
          <a:xfrm flipH="1" rot="10800000">
            <a:off x="2798706" y="1274290"/>
            <a:ext cx="4235700" cy="163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29" name="Google Shape;129;p4"/>
          <p:cNvCxnSpPr/>
          <p:nvPr/>
        </p:nvCxnSpPr>
        <p:spPr>
          <a:xfrm flipH="1">
            <a:off x="2798664" y="3005950"/>
            <a:ext cx="4264500" cy="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30" name="Google Shape;130;p4"/>
          <p:cNvSpPr/>
          <p:nvPr/>
        </p:nvSpPr>
        <p:spPr>
          <a:xfrm>
            <a:off x="7063164" y="2815258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Activity Log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7063164" y="4745782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Error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2" name="Google Shape;132;p4"/>
          <p:cNvCxnSpPr/>
          <p:nvPr/>
        </p:nvCxnSpPr>
        <p:spPr>
          <a:xfrm rot="10800000">
            <a:off x="2798664" y="3239812"/>
            <a:ext cx="4264500" cy="167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33" name="Google Shape;133;p4"/>
          <p:cNvSpPr/>
          <p:nvPr/>
        </p:nvSpPr>
        <p:spPr>
          <a:xfrm>
            <a:off x="3681995" y="98952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4" name="Google Shape;134;p4"/>
          <p:cNvCxnSpPr>
            <a:stCxn id="133" idx="2"/>
          </p:cNvCxnSpPr>
          <p:nvPr/>
        </p:nvCxnSpPr>
        <p:spPr>
          <a:xfrm flipH="1">
            <a:off x="2362295" y="1599123"/>
            <a:ext cx="1929300" cy="120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5" name="Google Shape;135;p4"/>
          <p:cNvSpPr/>
          <p:nvPr/>
        </p:nvSpPr>
        <p:spPr>
          <a:xfrm>
            <a:off x="-1" y="1491275"/>
            <a:ext cx="2398200" cy="86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0173" y="119891"/>
                </a:moveTo>
                <a:lnTo>
                  <a:pt x="75955" y="18902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 explicit (composite) microservice for the entire user scenario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66968" y="3657600"/>
            <a:ext cx="163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1. Send the order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{cart items}</a:t>
            </a:r>
            <a:endParaRPr b="0" i="0" sz="14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2321896" y="3703974"/>
            <a:ext cx="1283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7. Return the created order and shipping record and/or error</a:t>
            </a:r>
            <a:endParaRPr b="0" i="0" sz="14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4907122" y="790027"/>
            <a:ext cx="177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5. Send the newly created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{ order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4430075" y="4465398"/>
            <a:ext cx="181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3. or 6. If error from any service, activate the error handler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07286" y="2984210"/>
            <a:ext cx="181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4. Send the order activity for recording</a:t>
            </a:r>
            <a:endParaRPr b="0" i="0" sz="14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108699" y="1637666"/>
            <a:ext cx="229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6. Return the created shipping record or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2332845" y="1187720"/>
            <a:ext cx="1773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2. Send the order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{cart items}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3. Return the newly created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{ order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8744081" y="6640513"/>
            <a:ext cx="352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50" name="Google Shape;150;p5"/>
          <p:cNvSpPr txBox="1"/>
          <p:nvPr/>
        </p:nvSpPr>
        <p:spPr>
          <a:xfrm>
            <a:off x="881645" y="5718452"/>
            <a:ext cx="4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i="0" sz="2800" u="none" cap="none" strike="noStrik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3924306" y="2142079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1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5034714" y="3834430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Shipping Record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3294150" y="930325"/>
            <a:ext cx="2479500" cy="738600"/>
          </a:xfrm>
          <a:prstGeom prst="flowChartAlternateProcess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Amazing Bookstore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436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Reorganising a bit… </a:t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2915064" y="383443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 Log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7329739" y="3834432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676745" y="383442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1726625" y="1745425"/>
            <a:ext cx="2604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1. Send order info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{cart items}</a:t>
            </a:r>
            <a:endParaRPr b="0" i="0" sz="14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4737175" y="1745450"/>
            <a:ext cx="4406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7. Return created order, shipping record and/or error</a:t>
            </a:r>
            <a:endParaRPr b="0" i="0" sz="14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4330625" y="3118900"/>
            <a:ext cx="1072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5. Send new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7939200" y="2667000"/>
            <a:ext cx="1204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If error, activate error handler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682450" y="3095950"/>
            <a:ext cx="107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4. Record new order </a:t>
            </a:r>
            <a:endParaRPr b="0" i="0" sz="1400" u="none" cap="none" strike="noStrike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5402813" y="3037138"/>
            <a:ext cx="1479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6. Return new shipping record or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1373650" y="3085750"/>
            <a:ext cx="92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3. Return new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78250" y="2955091"/>
            <a:ext cx="1295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2. Send the order info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{cart items}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5"/>
          <p:cNvCxnSpPr>
            <a:stCxn id="153" idx="2"/>
          </p:cNvCxnSpPr>
          <p:nvPr/>
        </p:nvCxnSpPr>
        <p:spPr>
          <a:xfrm flipH="1">
            <a:off x="4518300" y="1668925"/>
            <a:ext cx="1560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7" name="Google Shape;167;p5"/>
          <p:cNvCxnSpPr>
            <a:stCxn id="151" idx="1"/>
            <a:endCxn id="157" idx="0"/>
          </p:cNvCxnSpPr>
          <p:nvPr/>
        </p:nvCxnSpPr>
        <p:spPr>
          <a:xfrm flipH="1">
            <a:off x="1286406" y="2446879"/>
            <a:ext cx="2637900" cy="1387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8" name="Google Shape;168;p5"/>
          <p:cNvCxnSpPr>
            <a:endCxn id="155" idx="0"/>
          </p:cNvCxnSpPr>
          <p:nvPr/>
        </p:nvCxnSpPr>
        <p:spPr>
          <a:xfrm flipH="1">
            <a:off x="3524664" y="2791633"/>
            <a:ext cx="557700" cy="104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5"/>
          <p:cNvCxnSpPr>
            <a:stCxn id="151" idx="3"/>
            <a:endCxn id="156" idx="0"/>
          </p:cNvCxnSpPr>
          <p:nvPr/>
        </p:nvCxnSpPr>
        <p:spPr>
          <a:xfrm>
            <a:off x="5143506" y="2446879"/>
            <a:ext cx="2795700" cy="1387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5"/>
          <p:cNvCxnSpPr>
            <a:endCxn id="152" idx="0"/>
          </p:cNvCxnSpPr>
          <p:nvPr/>
        </p:nvCxnSpPr>
        <p:spPr>
          <a:xfrm>
            <a:off x="5050614" y="2791630"/>
            <a:ext cx="593700" cy="104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1" name="Google Shape;171;p5"/>
          <p:cNvSpPr/>
          <p:nvPr/>
        </p:nvSpPr>
        <p:spPr>
          <a:xfrm>
            <a:off x="676750" y="4873325"/>
            <a:ext cx="1219200" cy="1258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order_items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5"/>
          <p:cNvCxnSpPr>
            <a:stCxn id="157" idx="2"/>
            <a:endCxn id="171" idx="1"/>
          </p:cNvCxnSpPr>
          <p:nvPr/>
        </p:nvCxnSpPr>
        <p:spPr>
          <a:xfrm>
            <a:off x="1286345" y="4444023"/>
            <a:ext cx="0" cy="4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5"/>
          <p:cNvSpPr/>
          <p:nvPr/>
        </p:nvSpPr>
        <p:spPr>
          <a:xfrm>
            <a:off x="2922275" y="4957125"/>
            <a:ext cx="1204794" cy="738612"/>
          </a:xfrm>
          <a:prstGeom prst="flowChartDocumen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5"/>
          <p:cNvCxnSpPr>
            <a:stCxn id="155" idx="2"/>
            <a:endCxn id="173" idx="0"/>
          </p:cNvCxnSpPr>
          <p:nvPr/>
        </p:nvCxnSpPr>
        <p:spPr>
          <a:xfrm>
            <a:off x="3524664" y="4444033"/>
            <a:ext cx="0" cy="51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5"/>
          <p:cNvCxnSpPr>
            <a:stCxn id="152" idx="2"/>
            <a:endCxn id="176" idx="0"/>
          </p:cNvCxnSpPr>
          <p:nvPr/>
        </p:nvCxnSpPr>
        <p:spPr>
          <a:xfrm>
            <a:off x="5644314" y="444403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4800" y="4767335"/>
            <a:ext cx="929100" cy="92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5"/>
          <p:cNvCxnSpPr>
            <a:endCxn id="177" idx="0"/>
          </p:cNvCxnSpPr>
          <p:nvPr/>
        </p:nvCxnSpPr>
        <p:spPr>
          <a:xfrm>
            <a:off x="7939350" y="4443935"/>
            <a:ext cx="0" cy="323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4725" y="4720325"/>
            <a:ext cx="1219200" cy="10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Remember this?</a:t>
            </a:r>
            <a:endParaRPr/>
          </a:p>
        </p:txBody>
      </p:sp>
      <p:sp>
        <p:nvSpPr>
          <p:cNvPr id="185" name="Google Shape;185;p6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588" y="2171025"/>
            <a:ext cx="8584625" cy="321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93" name="Google Shape;193;p7"/>
          <p:cNvSpPr txBox="1"/>
          <p:nvPr/>
        </p:nvSpPr>
        <p:spPr>
          <a:xfrm>
            <a:off x="881645" y="5718452"/>
            <a:ext cx="4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i="0" sz="2800" u="none" cap="none" strike="noStrik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3924306" y="2142079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1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5034714" y="3834430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Shipping Record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3294150" y="930325"/>
            <a:ext cx="2479500" cy="738600"/>
          </a:xfrm>
          <a:prstGeom prst="flowChartAlternateProcess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Amazing Bookstore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436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Reorganising...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2915064" y="383443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 Log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7329739" y="3834432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676745" y="383442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1" name="Google Shape;201;p7"/>
          <p:cNvCxnSpPr>
            <a:stCxn id="196" idx="2"/>
          </p:cNvCxnSpPr>
          <p:nvPr/>
        </p:nvCxnSpPr>
        <p:spPr>
          <a:xfrm flipH="1">
            <a:off x="4518300" y="1668925"/>
            <a:ext cx="1560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2" name="Google Shape;202;p7"/>
          <p:cNvCxnSpPr>
            <a:stCxn id="194" idx="1"/>
            <a:endCxn id="200" idx="0"/>
          </p:cNvCxnSpPr>
          <p:nvPr/>
        </p:nvCxnSpPr>
        <p:spPr>
          <a:xfrm flipH="1">
            <a:off x="1286406" y="2446879"/>
            <a:ext cx="2637900" cy="1387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3" name="Google Shape;203;p7"/>
          <p:cNvCxnSpPr>
            <a:endCxn id="198" idx="0"/>
          </p:cNvCxnSpPr>
          <p:nvPr/>
        </p:nvCxnSpPr>
        <p:spPr>
          <a:xfrm flipH="1">
            <a:off x="3524664" y="2791633"/>
            <a:ext cx="557700" cy="104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7"/>
          <p:cNvCxnSpPr>
            <a:stCxn id="194" idx="3"/>
            <a:endCxn id="199" idx="0"/>
          </p:cNvCxnSpPr>
          <p:nvPr/>
        </p:nvCxnSpPr>
        <p:spPr>
          <a:xfrm>
            <a:off x="5143506" y="2446879"/>
            <a:ext cx="2795700" cy="1387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7"/>
          <p:cNvCxnSpPr>
            <a:endCxn id="195" idx="0"/>
          </p:cNvCxnSpPr>
          <p:nvPr/>
        </p:nvCxnSpPr>
        <p:spPr>
          <a:xfrm>
            <a:off x="5050614" y="2791630"/>
            <a:ext cx="593700" cy="104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6" name="Google Shape;206;p7"/>
          <p:cNvSpPr/>
          <p:nvPr/>
        </p:nvSpPr>
        <p:spPr>
          <a:xfrm>
            <a:off x="676750" y="4873325"/>
            <a:ext cx="1219200" cy="1258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order_items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7"/>
          <p:cNvCxnSpPr>
            <a:stCxn id="200" idx="2"/>
            <a:endCxn id="206" idx="1"/>
          </p:cNvCxnSpPr>
          <p:nvPr/>
        </p:nvCxnSpPr>
        <p:spPr>
          <a:xfrm>
            <a:off x="1286345" y="4444023"/>
            <a:ext cx="0" cy="4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7"/>
          <p:cNvSpPr/>
          <p:nvPr/>
        </p:nvSpPr>
        <p:spPr>
          <a:xfrm>
            <a:off x="2922275" y="4957125"/>
            <a:ext cx="1204794" cy="738612"/>
          </a:xfrm>
          <a:prstGeom prst="flowChartDocumen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7"/>
          <p:cNvCxnSpPr>
            <a:stCxn id="198" idx="2"/>
            <a:endCxn id="208" idx="0"/>
          </p:cNvCxnSpPr>
          <p:nvPr/>
        </p:nvCxnSpPr>
        <p:spPr>
          <a:xfrm>
            <a:off x="3524664" y="4444033"/>
            <a:ext cx="0" cy="51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7"/>
          <p:cNvCxnSpPr>
            <a:stCxn id="195" idx="2"/>
            <a:endCxn id="211" idx="0"/>
          </p:cNvCxnSpPr>
          <p:nvPr/>
        </p:nvCxnSpPr>
        <p:spPr>
          <a:xfrm>
            <a:off x="5644314" y="444403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2" name="Google Shape;2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4800" y="4767335"/>
            <a:ext cx="929100" cy="9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 txBox="1"/>
          <p:nvPr/>
        </p:nvSpPr>
        <p:spPr>
          <a:xfrm>
            <a:off x="161375" y="919400"/>
            <a:ext cx="8661300" cy="73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161375" y="1985850"/>
            <a:ext cx="8661300" cy="92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Composite (micro)services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161375" y="3242288"/>
            <a:ext cx="8661300" cy="138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Atomic (micro)services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7"/>
          <p:cNvCxnSpPr>
            <a:stCxn id="199" idx="2"/>
            <a:endCxn id="212" idx="0"/>
          </p:cNvCxnSpPr>
          <p:nvPr/>
        </p:nvCxnSpPr>
        <p:spPr>
          <a:xfrm>
            <a:off x="7939339" y="4444032"/>
            <a:ext cx="0" cy="323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1" name="Google Shape;21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4725" y="4720325"/>
            <a:ext cx="1219200" cy="10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4725" y="4720325"/>
            <a:ext cx="1219200" cy="10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/>
          <p:nvPr/>
        </p:nvSpPr>
        <p:spPr>
          <a:xfrm>
            <a:off x="881645" y="5718452"/>
            <a:ext cx="4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i="0" sz="2800" u="none" cap="none" strike="noStrik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3924306" y="2142079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1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5034714" y="3834430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Shipping Record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3294150" y="930325"/>
            <a:ext cx="2479500" cy="738600"/>
          </a:xfrm>
          <a:prstGeom prst="flowChartAlternateProcess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Amazing Bookstore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436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lab...</a:t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2915064" y="383443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 Log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7329739" y="3834432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676745" y="383442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1" name="Google Shape;231;p8"/>
          <p:cNvCxnSpPr>
            <a:stCxn id="226" idx="2"/>
          </p:cNvCxnSpPr>
          <p:nvPr/>
        </p:nvCxnSpPr>
        <p:spPr>
          <a:xfrm flipH="1">
            <a:off x="4518300" y="1668925"/>
            <a:ext cx="1560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2" name="Google Shape;232;p8"/>
          <p:cNvCxnSpPr>
            <a:stCxn id="224" idx="1"/>
            <a:endCxn id="230" idx="0"/>
          </p:cNvCxnSpPr>
          <p:nvPr/>
        </p:nvCxnSpPr>
        <p:spPr>
          <a:xfrm flipH="1">
            <a:off x="1286406" y="2446879"/>
            <a:ext cx="2637900" cy="1387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3" name="Google Shape;233;p8"/>
          <p:cNvCxnSpPr>
            <a:endCxn id="228" idx="0"/>
          </p:cNvCxnSpPr>
          <p:nvPr/>
        </p:nvCxnSpPr>
        <p:spPr>
          <a:xfrm flipH="1">
            <a:off x="3524664" y="2791633"/>
            <a:ext cx="557700" cy="104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8"/>
          <p:cNvCxnSpPr>
            <a:stCxn id="224" idx="3"/>
            <a:endCxn id="229" idx="0"/>
          </p:cNvCxnSpPr>
          <p:nvPr/>
        </p:nvCxnSpPr>
        <p:spPr>
          <a:xfrm>
            <a:off x="5143506" y="2446879"/>
            <a:ext cx="2795700" cy="1387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p8"/>
          <p:cNvCxnSpPr>
            <a:endCxn id="225" idx="0"/>
          </p:cNvCxnSpPr>
          <p:nvPr/>
        </p:nvCxnSpPr>
        <p:spPr>
          <a:xfrm>
            <a:off x="5050614" y="2791630"/>
            <a:ext cx="593700" cy="104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6" name="Google Shape;236;p8"/>
          <p:cNvSpPr/>
          <p:nvPr/>
        </p:nvSpPr>
        <p:spPr>
          <a:xfrm>
            <a:off x="676750" y="4873325"/>
            <a:ext cx="1219200" cy="1258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order_items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8"/>
          <p:cNvCxnSpPr>
            <a:stCxn id="230" idx="2"/>
            <a:endCxn id="236" idx="1"/>
          </p:cNvCxnSpPr>
          <p:nvPr/>
        </p:nvCxnSpPr>
        <p:spPr>
          <a:xfrm>
            <a:off x="1286345" y="4444023"/>
            <a:ext cx="0" cy="4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8"/>
          <p:cNvSpPr/>
          <p:nvPr/>
        </p:nvSpPr>
        <p:spPr>
          <a:xfrm>
            <a:off x="2922275" y="4957125"/>
            <a:ext cx="1204794" cy="738612"/>
          </a:xfrm>
          <a:prstGeom prst="flowChartDocumen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8"/>
          <p:cNvCxnSpPr>
            <a:stCxn id="228" idx="2"/>
            <a:endCxn id="238" idx="0"/>
          </p:cNvCxnSpPr>
          <p:nvPr/>
        </p:nvCxnSpPr>
        <p:spPr>
          <a:xfrm>
            <a:off x="3524664" y="4444033"/>
            <a:ext cx="0" cy="51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8"/>
          <p:cNvCxnSpPr>
            <a:stCxn id="225" idx="2"/>
            <a:endCxn id="222" idx="0"/>
          </p:cNvCxnSpPr>
          <p:nvPr/>
        </p:nvCxnSpPr>
        <p:spPr>
          <a:xfrm>
            <a:off x="5644314" y="444403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1" name="Google Shape;2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4800" y="4767335"/>
            <a:ext cx="929100" cy="92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8"/>
          <p:cNvCxnSpPr>
            <a:stCxn id="229" idx="2"/>
            <a:endCxn id="241" idx="0"/>
          </p:cNvCxnSpPr>
          <p:nvPr/>
        </p:nvCxnSpPr>
        <p:spPr>
          <a:xfrm>
            <a:off x="7939339" y="4444032"/>
            <a:ext cx="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8"/>
          <p:cNvSpPr/>
          <p:nvPr/>
        </p:nvSpPr>
        <p:spPr>
          <a:xfrm>
            <a:off x="5891100" y="835075"/>
            <a:ext cx="2795700" cy="929100"/>
          </a:xfrm>
          <a:prstGeom prst="wedgeRectCallout">
            <a:avLst>
              <a:gd fmla="val -74288" name="adj1"/>
              <a:gd fmla="val 10500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 this!</a:t>
            </a:r>
            <a:endParaRPr b="0" i="0" sz="3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294150" y="2988250"/>
            <a:ext cx="2394900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Given these</a:t>
            </a:r>
            <a:endParaRPr b="0" i="0" sz="3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517050" y="2903363"/>
            <a:ext cx="8305800" cy="162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4760837" y="4767413"/>
            <a:ext cx="1767000" cy="1949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Print to console.</a:t>
            </a:r>
            <a:endParaRPr b="0" i="1" sz="2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Simulate success or failure</a:t>
            </a:r>
            <a:endParaRPr b="0" i="1" sz="2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8"/>
          <p:cNvGrpSpPr/>
          <p:nvPr/>
        </p:nvGrpSpPr>
        <p:grpSpPr>
          <a:xfrm>
            <a:off x="2641174" y="4767413"/>
            <a:ext cx="6181675" cy="1949700"/>
            <a:chOff x="2641174" y="4716925"/>
            <a:chExt cx="6181675" cy="1949700"/>
          </a:xfrm>
        </p:grpSpPr>
        <p:sp>
          <p:nvSpPr>
            <p:cNvPr id="248" name="Google Shape;248;p8"/>
            <p:cNvSpPr txBox="1"/>
            <p:nvPr/>
          </p:nvSpPr>
          <p:spPr>
            <a:xfrm>
              <a:off x="7055849" y="4716925"/>
              <a:ext cx="1767000" cy="194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1" lang="en-US" sz="2200" u="none" cap="none" strike="noStrik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Print to console</a:t>
              </a:r>
              <a:endParaRPr b="0" i="1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2641174" y="4716925"/>
              <a:ext cx="1767000" cy="194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1" lang="en-US" sz="2200" u="none" cap="none" strike="noStrik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Print to console</a:t>
              </a:r>
              <a:endParaRPr b="0" i="1" sz="2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8"/>
          <p:cNvGrpSpPr/>
          <p:nvPr/>
        </p:nvGrpSpPr>
        <p:grpSpPr>
          <a:xfrm>
            <a:off x="3172606" y="922910"/>
            <a:ext cx="2637971" cy="738615"/>
            <a:chOff x="-4838800" y="563925"/>
            <a:chExt cx="3322800" cy="1042800"/>
          </a:xfrm>
        </p:grpSpPr>
        <p:sp>
          <p:nvSpPr>
            <p:cNvPr id="251" name="Google Shape;251;p8"/>
            <p:cNvSpPr/>
            <p:nvPr/>
          </p:nvSpPr>
          <p:spPr>
            <a:xfrm>
              <a:off x="-4838800" y="563925"/>
              <a:ext cx="3322800" cy="104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2" name="Google Shape;252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4784225" y="655806"/>
              <a:ext cx="3063497" cy="929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/>
          <p:nvPr/>
        </p:nvSpPr>
        <p:spPr>
          <a:xfrm>
            <a:off x="5034714" y="3834430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Shipping Record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9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Given microservices</a:t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2915064" y="383443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 Log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329739" y="3834432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676745" y="383442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544200" y="1304388"/>
            <a:ext cx="73491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Web APIs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the code and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API documentation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 txBox="1"/>
          <p:nvPr/>
        </p:nvSpPr>
        <p:spPr>
          <a:xfrm>
            <a:off x="521650" y="4656900"/>
            <a:ext cx="152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order.py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2197913" y="5093500"/>
            <a:ext cx="265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activity_log.py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9"/>
          <p:cNvSpPr txBox="1"/>
          <p:nvPr/>
        </p:nvSpPr>
        <p:spPr>
          <a:xfrm>
            <a:off x="4152725" y="4656900"/>
            <a:ext cx="298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shipping_record.py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7174650" y="5093500"/>
            <a:ext cx="152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error.py</a:t>
            </a:r>
            <a:endParaRPr b="0" i="0" sz="2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8" name="Google Shape;268;p9"/>
          <p:cNvCxnSpPr>
            <a:stCxn id="264" idx="0"/>
            <a:endCxn id="262" idx="2"/>
          </p:cNvCxnSpPr>
          <p:nvPr/>
        </p:nvCxnSpPr>
        <p:spPr>
          <a:xfrm rot="10800000">
            <a:off x="1286350" y="4443900"/>
            <a:ext cx="0" cy="2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9"/>
          <p:cNvCxnSpPr>
            <a:stCxn id="265" idx="0"/>
            <a:endCxn id="260" idx="2"/>
          </p:cNvCxnSpPr>
          <p:nvPr/>
        </p:nvCxnSpPr>
        <p:spPr>
          <a:xfrm rot="10800000">
            <a:off x="3524663" y="4444000"/>
            <a:ext cx="0" cy="6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9"/>
          <p:cNvCxnSpPr>
            <a:stCxn id="266" idx="0"/>
            <a:endCxn id="258" idx="2"/>
          </p:cNvCxnSpPr>
          <p:nvPr/>
        </p:nvCxnSpPr>
        <p:spPr>
          <a:xfrm rot="10800000">
            <a:off x="5644325" y="4443900"/>
            <a:ext cx="0" cy="2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9"/>
          <p:cNvCxnSpPr>
            <a:stCxn id="267" idx="0"/>
            <a:endCxn id="261" idx="2"/>
          </p:cNvCxnSpPr>
          <p:nvPr/>
        </p:nvCxnSpPr>
        <p:spPr>
          <a:xfrm rot="10800000">
            <a:off x="7939350" y="4444000"/>
            <a:ext cx="0" cy="6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