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6858000" cy="9144000"/>
  <p:embeddedFontLst>
    <p:embeddedFont>
      <p:font typeface="Nunito"/>
      <p:regular r:id="rId33"/>
      <p:bold r:id="rId34"/>
      <p:italic r:id="rId35"/>
      <p:boldItalic r:id="rId36"/>
    </p:embeddedFont>
    <p:embeddedFont>
      <p:font typeface="Tahoma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uni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italic.fntdata"/><Relationship Id="rId12" Type="http://schemas.openxmlformats.org/officeDocument/2006/relationships/slide" Target="slides/slide7.xml"/><Relationship Id="rId34" Type="http://schemas.openxmlformats.org/officeDocument/2006/relationships/font" Target="fonts/Nunito-bold.fntdata"/><Relationship Id="rId15" Type="http://schemas.openxmlformats.org/officeDocument/2006/relationships/slide" Target="slides/slide10.xml"/><Relationship Id="rId37" Type="http://schemas.openxmlformats.org/officeDocument/2006/relationships/font" Target="fonts/Tahoma-regular.fntdata"/><Relationship Id="rId14" Type="http://schemas.openxmlformats.org/officeDocument/2006/relationships/slide" Target="slides/slide9.xml"/><Relationship Id="rId36" Type="http://schemas.openxmlformats.org/officeDocument/2006/relationships/font" Target="fonts/Nuni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Tahoma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100d22bf94_0_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100d22bf9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1100d22bf94_0_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22fa9e9afd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g322fa9e9afd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22fa9e9afd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b77a7954d8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gb77a7954d8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/>
              <a:t>MySQL database is part of the Order microservice while log file is part of the Activity Log.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267" name="Google Shape;267;gb77a7954d8_0_15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b77a7954d8_0_2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gb77a7954d8_0_2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sz="1600"/>
          </a:p>
        </p:txBody>
      </p:sp>
      <p:sp>
        <p:nvSpPr>
          <p:cNvPr id="294" name="Google Shape;294;gb77a7954d8_0_25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b77a79593f_0_8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9" name="Google Shape;329;gb77a79593f_0_8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330" name="Google Shape;330;gb77a79593f_0_83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79863c1b4_0_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1" name="Google Shape;341;gb79863c1b4_0_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 sz="1600"/>
          </a:p>
        </p:txBody>
      </p:sp>
      <p:sp>
        <p:nvSpPr>
          <p:cNvPr id="342" name="Google Shape;342;gb79863c1b4_0_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3033c744b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3033c744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33033c744b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2d6c657e0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2d6c657e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g32d6c657e0b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b7b2ba671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b7b2ba67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gb7b2ba671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06a8f9a07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06a8f9a0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g206a8f9a07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a7a3cd5c8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7" name="Google Shape;387;gba7a3cd5c8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/>
              <a:t>RR - request/reply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388" name="Google Shape;388;gba7a3cd5c8_0_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708d3fcb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708d3fcb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0708d3fcbe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10b695635c_0_1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5" name="Google Shape;415;g110b695635c_0_1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Who's the conductor/orchestrator? It's usually clear by just looking at the scene.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The conductor should know all the performers’ status and give clear instructions to the performers, and control the scene.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/>
              <a:t>Individual performers watch out for the conductor’s instructions and do their own actions.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Image source: https://en.wikipedia.org/wiki/Conducting </a:t>
            </a:r>
            <a:endParaRPr/>
          </a:p>
        </p:txBody>
      </p:sp>
      <p:sp>
        <p:nvSpPr>
          <p:cNvPr id="416" name="Google Shape;416;g110b695635c_0_16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10b695635c_0_2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4" name="Google Shape;424;g110b695635c_0_2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lang="en-US"/>
              <a:t>RR - request/reply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t/>
            </a:r>
            <a:endParaRPr/>
          </a:p>
        </p:txBody>
      </p:sp>
      <p:sp>
        <p:nvSpPr>
          <p:cNvPr id="425" name="Google Shape;425;g110b695635c_0_23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3033c744b3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3033c744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g33033c744b3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b7b2ba6710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b7b2ba67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b7b2ba6710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b7b2ba6710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b7b2ba671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gb7b2ba6710_0_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b7b2ba6710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b7b2ba671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b7b2ba6710_0_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12dffceca5_0_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12dffceca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112dffceca5_0_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01696c011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01696c01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g201696c011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033c744b3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033c744b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3033c744b3_0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ff7b2ab9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ff7b2ab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2ff7b2ab90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10b695635c_0_1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10b695635c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10b695635c_0_1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12dffceca5_0_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12dffceca5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112dffceca5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ff7b2ab90_0_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ff7b2ab9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2ff7b2ab90_0_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2dffceca5_0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2dffceca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https://en.wikipedia.org/wiki/List_of_HTTP_status_codes</a:t>
            </a:r>
            <a:endParaRPr/>
          </a:p>
        </p:txBody>
      </p:sp>
      <p:sp>
        <p:nvSpPr>
          <p:cNvPr id="200" name="Google Shape;200;g112dffceca5_0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2dffceca5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12dffceca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g112dffceca5_0_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2514600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371600" y="3886200"/>
            <a:ext cx="6400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457200" y="64770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752600" y="6477000"/>
            <a:ext cx="441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3441700" y="-1689100"/>
            <a:ext cx="226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6015037" y="884238"/>
            <a:ext cx="326707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785937" y="-1116013"/>
            <a:ext cx="3267075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211138" y="192088"/>
            <a:ext cx="8721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211138" y="761999"/>
            <a:ext cx="8704200" cy="5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97180" lvl="0" marL="457200" rtl="0" algn="l">
              <a:spcBef>
                <a:spcPts val="360"/>
              </a:spcBef>
              <a:spcAft>
                <a:spcPts val="0"/>
              </a:spcAft>
              <a:buSzPts val="1080"/>
              <a:buChar char="•"/>
              <a:defRPr/>
            </a:lvl1pPr>
            <a:lvl2pPr indent="-274319" lvl="1" marL="914400" rtl="0" algn="l">
              <a:spcBef>
                <a:spcPts val="360"/>
              </a:spcBef>
              <a:spcAft>
                <a:spcPts val="0"/>
              </a:spcAft>
              <a:buSzPts val="720"/>
              <a:buChar char="–"/>
              <a:defRPr/>
            </a:lvl2pPr>
            <a:lvl3pPr indent="-262889" lvl="2" marL="1371600" rtl="0" algn="l">
              <a:spcBef>
                <a:spcPts val="360"/>
              </a:spcBef>
              <a:spcAft>
                <a:spcPts val="0"/>
              </a:spcAft>
              <a:buSzPts val="540"/>
              <a:buChar char="•"/>
              <a:defRPr/>
            </a:lvl3pPr>
            <a:lvl4pPr indent="-291464" lvl="3" marL="1828800" rtl="0" algn="l">
              <a:spcBef>
                <a:spcPts val="360"/>
              </a:spcBef>
              <a:spcAft>
                <a:spcPts val="0"/>
              </a:spcAft>
              <a:buSzPts val="990"/>
              <a:buChar char="–"/>
              <a:defRPr/>
            </a:lvl4pPr>
            <a:lvl5pPr indent="-285750" lvl="4" marL="2286000" rtl="0" algn="l">
              <a:spcBef>
                <a:spcPts val="360"/>
              </a:spcBef>
              <a:spcAft>
                <a:spcPts val="0"/>
              </a:spcAft>
              <a:buSzPts val="900"/>
              <a:buChar char="»"/>
              <a:defRPr/>
            </a:lvl5pPr>
            <a:lvl6pPr indent="-285750" lvl="5" marL="2743200" rtl="0" algn="l">
              <a:spcBef>
                <a:spcPts val="360"/>
              </a:spcBef>
              <a:spcAft>
                <a:spcPts val="0"/>
              </a:spcAft>
              <a:buSzPts val="900"/>
              <a:buChar char="»"/>
              <a:defRPr/>
            </a:lvl6pPr>
            <a:lvl7pPr indent="-285750" lvl="6" marL="3200400" rtl="0" algn="l">
              <a:spcBef>
                <a:spcPts val="360"/>
              </a:spcBef>
              <a:spcAft>
                <a:spcPts val="0"/>
              </a:spcAft>
              <a:buSzPts val="900"/>
              <a:buChar char="»"/>
              <a:defRPr/>
            </a:lvl7pPr>
            <a:lvl8pPr indent="-285750" lvl="7" marL="3657600" rtl="0" algn="l">
              <a:spcBef>
                <a:spcPts val="360"/>
              </a:spcBef>
              <a:spcAft>
                <a:spcPts val="0"/>
              </a:spcAft>
              <a:buSzPts val="900"/>
              <a:buChar char="»"/>
              <a:defRPr/>
            </a:lvl8pPr>
            <a:lvl9pPr indent="-285750" lvl="8" marL="4114800" rtl="0" algn="l">
              <a:spcBef>
                <a:spcPts val="360"/>
              </a:spcBef>
              <a:spcAft>
                <a:spcPts val="0"/>
              </a:spcAft>
              <a:buSzPts val="900"/>
              <a:buChar char="»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2" type="sldNum"/>
          </p:nvPr>
        </p:nvSpPr>
        <p:spPr>
          <a:xfrm>
            <a:off x="8451850" y="6640513"/>
            <a:ext cx="352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ntent">
  <p:cSld name="TWO_OBJECTS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295400"/>
            <a:ext cx="8229600" cy="48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648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1.jp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S_H" id="15" name="Google Shape;15;p1"/>
          <p:cNvPicPr preferRelativeResize="0"/>
          <p:nvPr/>
        </p:nvPicPr>
        <p:blipFill rotWithShape="1">
          <a:blip r:embed="rId1">
            <a:alphaModFix/>
          </a:blip>
          <a:srcRect b="11650" l="0" r="0" t="0"/>
          <a:stretch/>
        </p:blipFill>
        <p:spPr>
          <a:xfrm>
            <a:off x="7696200" y="6348413"/>
            <a:ext cx="1143000" cy="509587"/>
          </a:xfrm>
          <a:prstGeom prst="rect">
            <a:avLst/>
          </a:prstGeom>
          <a:noFill/>
          <a:ln>
            <a:noFill/>
          </a:ln>
        </p:spPr>
      </p:pic>
      <p:sp>
        <p:nvSpPr>
          <p:cNvPr descr="{&quot;HashCode&quot;:-1168360584,&quot;Placement&quot;:&quot;Header&quot;}" id="16" name="Google Shape;16;p1"/>
          <p:cNvSpPr txBox="1"/>
          <p:nvPr/>
        </p:nvSpPr>
        <p:spPr>
          <a:xfrm>
            <a:off x="3825010" y="0"/>
            <a:ext cx="1493980" cy="228163"/>
          </a:xfrm>
          <a:prstGeom prst="rect">
            <a:avLst/>
          </a:prstGeom>
          <a:noFill/>
          <a:ln>
            <a:noFill/>
          </a:ln>
        </p:spPr>
        <p:txBody>
          <a:bodyPr anchorCtr="1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SMU Classification: Restricted</a:t>
            </a:r>
            <a:endParaRPr b="0" i="0" sz="800" u="none" cap="none" strike="noStrike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524625"/>
            <a:ext cx="1085850" cy="3619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youtu.be/4KHiSt0oLJ0?si=5SE9cecfMu0bxdjN" TargetMode="External"/><Relationship Id="rId4" Type="http://schemas.openxmlformats.org/officeDocument/2006/relationships/hyperlink" Target="https://flask-cors.readthedocs.io/en/latest/#:~:text=Usage,those%20who%20prefer%20this%20approach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hyperlink" Target="https://smu-sg.zoom.us/rec/share/26yylz_RLvHX4ND_AMWzOc1BLyTl0Kd8-kafBNDCdRPhu34b2JrrwXFuKRgDnRKW.z1eh2MrK_oXsuJgK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14"/>
          <p:cNvSpPr txBox="1"/>
          <p:nvPr>
            <p:ph type="ctrTitle"/>
          </p:nvPr>
        </p:nvSpPr>
        <p:spPr>
          <a:xfrm>
            <a:off x="685800" y="2514600"/>
            <a:ext cx="7772400" cy="7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wooclap.com/PSTYMR</a:t>
            </a:r>
            <a:endParaRPr/>
          </a:p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1371600" y="3886200"/>
            <a:ext cx="6400800" cy="5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"/>
          <p:cNvSpPr txBox="1"/>
          <p:nvPr>
            <p:ph type="title"/>
          </p:nvPr>
        </p:nvSpPr>
        <p:spPr>
          <a:xfrm>
            <a:off x="211138" y="76200"/>
            <a:ext cx="87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Sample Solution: Technical Overview Diagram</a:t>
            </a:r>
            <a:endParaRPr sz="2400"/>
          </a:p>
        </p:txBody>
      </p:sp>
      <p:sp>
        <p:nvSpPr>
          <p:cNvPr id="221" name="Google Shape;221;p23"/>
          <p:cNvSpPr/>
          <p:nvPr/>
        </p:nvSpPr>
        <p:spPr>
          <a:xfrm>
            <a:off x="1092994" y="5034707"/>
            <a:ext cx="1219200" cy="762000"/>
          </a:xfrm>
          <a:prstGeom prst="can">
            <a:avLst>
              <a:gd fmla="val 25000" name="adj"/>
            </a:avLst>
          </a:prstGeom>
          <a:solidFill>
            <a:srgbClr val="D0D0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Book</a:t>
            </a:r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1092994" y="3787496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Book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4334135" y="3821129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23"/>
          <p:cNvSpPr/>
          <p:nvPr/>
        </p:nvSpPr>
        <p:spPr>
          <a:xfrm>
            <a:off x="1924050" y="694236"/>
            <a:ext cx="2514600" cy="1055100"/>
          </a:xfrm>
          <a:prstGeom prst="flowChartAlternateProcess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Amazing Bookstore UI</a:t>
            </a:r>
            <a:endParaRPr/>
          </a:p>
          <a:p>
            <a:pPr indent="-19843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Browse books</a:t>
            </a:r>
            <a:endParaRPr/>
          </a:p>
          <a:p>
            <a:pPr indent="-19843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25" name="Google Shape;225;p23"/>
          <p:cNvCxnSpPr>
            <a:stCxn id="224" idx="2"/>
            <a:endCxn id="226" idx="0"/>
          </p:cNvCxnSpPr>
          <p:nvPr/>
        </p:nvCxnSpPr>
        <p:spPr>
          <a:xfrm>
            <a:off x="3181350" y="1749336"/>
            <a:ext cx="2163600" cy="7452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27" name="Google Shape;227;p23"/>
          <p:cNvCxnSpPr>
            <a:stCxn id="224" idx="2"/>
            <a:endCxn id="222" idx="0"/>
          </p:cNvCxnSpPr>
          <p:nvPr/>
        </p:nvCxnSpPr>
        <p:spPr>
          <a:xfrm flipH="1">
            <a:off x="1702650" y="1749336"/>
            <a:ext cx="1478700" cy="20382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28" name="Google Shape;228;p23"/>
          <p:cNvSpPr/>
          <p:nvPr/>
        </p:nvSpPr>
        <p:spPr>
          <a:xfrm>
            <a:off x="5960111" y="3837204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 Log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969319" y="3640742"/>
            <a:ext cx="1494300" cy="2633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2800"/>
              <a:buFont typeface="Tahoma"/>
              <a:buNone/>
            </a:pPr>
            <a:r>
              <a:t/>
            </a:r>
            <a:endParaRPr b="1" i="0" sz="2800" u="none" cap="none" strike="noStrik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0" name="Google Shape;230;p23"/>
          <p:cNvSpPr/>
          <p:nvPr/>
        </p:nvSpPr>
        <p:spPr>
          <a:xfrm>
            <a:off x="2686040" y="5051466"/>
            <a:ext cx="1219200" cy="762000"/>
          </a:xfrm>
          <a:prstGeom prst="can">
            <a:avLst>
              <a:gd fmla="val 25000" name="adj"/>
            </a:avLst>
          </a:prstGeom>
          <a:solidFill>
            <a:srgbClr val="D0D0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2605742" y="3649737"/>
            <a:ext cx="1494300" cy="2624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2800"/>
              <a:buFont typeface="Tahoma"/>
              <a:buNone/>
            </a:pPr>
            <a:r>
              <a:t/>
            </a:r>
            <a:endParaRPr b="1" i="0" sz="2800" u="none" cap="none" strike="noStrik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4216245" y="3640742"/>
            <a:ext cx="1494300" cy="2633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2800"/>
              <a:buFont typeface="Tahoma"/>
              <a:buNone/>
            </a:pPr>
            <a:r>
              <a:t/>
            </a:r>
            <a:endParaRPr b="1" i="0" sz="2800" u="none" cap="none" strike="noStrik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7592583" y="3842465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4" name="Google Shape;234;p23"/>
          <p:cNvSpPr/>
          <p:nvPr/>
        </p:nvSpPr>
        <p:spPr>
          <a:xfrm>
            <a:off x="5822487" y="3640716"/>
            <a:ext cx="1494300" cy="2633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2800"/>
              <a:buFont typeface="Tahoma"/>
              <a:buNone/>
            </a:pPr>
            <a:r>
              <a:t/>
            </a:r>
            <a:endParaRPr b="1" i="0" sz="2800" u="none" cap="none" strike="noStrik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5" name="Google Shape;235;p23"/>
          <p:cNvSpPr/>
          <p:nvPr/>
        </p:nvSpPr>
        <p:spPr>
          <a:xfrm>
            <a:off x="7454959" y="3640716"/>
            <a:ext cx="1494300" cy="2633700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2800"/>
              <a:buFont typeface="Tahoma"/>
              <a:buNone/>
            </a:pPr>
            <a:r>
              <a:t/>
            </a:r>
            <a:endParaRPr b="1" i="0" sz="2800" u="none" cap="none" strike="noStrike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334135" y="5106558"/>
            <a:ext cx="1219212" cy="753624"/>
          </a:xfrm>
          <a:prstGeom prst="flowChartDocument">
            <a:avLst/>
          </a:prstGeom>
          <a:solidFill>
            <a:srgbClr val="D0D0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Shipping Record*</a:t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5954318" y="5106558"/>
            <a:ext cx="1219212" cy="753624"/>
          </a:xfrm>
          <a:prstGeom prst="flowChartDocument">
            <a:avLst/>
          </a:prstGeom>
          <a:solidFill>
            <a:srgbClr val="D0D0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Activity Log*</a:t>
            </a:r>
            <a:endParaRPr/>
          </a:p>
        </p:txBody>
      </p:sp>
      <p:sp>
        <p:nvSpPr>
          <p:cNvPr id="238" name="Google Shape;238;p23"/>
          <p:cNvSpPr/>
          <p:nvPr/>
        </p:nvSpPr>
        <p:spPr>
          <a:xfrm>
            <a:off x="7592583" y="5106558"/>
            <a:ext cx="1219212" cy="753624"/>
          </a:xfrm>
          <a:prstGeom prst="flowChartDocument">
            <a:avLst/>
          </a:prstGeom>
          <a:solidFill>
            <a:srgbClr val="D0D0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Error*</a:t>
            </a:r>
            <a:endParaRPr/>
          </a:p>
        </p:txBody>
      </p:sp>
      <p:cxnSp>
        <p:nvCxnSpPr>
          <p:cNvPr id="239" name="Google Shape;239;p23"/>
          <p:cNvCxnSpPr>
            <a:stCxn id="222" idx="2"/>
            <a:endCxn id="221" idx="1"/>
          </p:cNvCxnSpPr>
          <p:nvPr/>
        </p:nvCxnSpPr>
        <p:spPr>
          <a:xfrm>
            <a:off x="1702594" y="4397096"/>
            <a:ext cx="0" cy="6375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0" name="Google Shape;240;p23"/>
          <p:cNvCxnSpPr/>
          <p:nvPr/>
        </p:nvCxnSpPr>
        <p:spPr>
          <a:xfrm>
            <a:off x="3341682" y="4397095"/>
            <a:ext cx="0" cy="6375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1" name="Google Shape;241;p23"/>
          <p:cNvCxnSpPr/>
          <p:nvPr/>
        </p:nvCxnSpPr>
        <p:spPr>
          <a:xfrm>
            <a:off x="4963469" y="4446804"/>
            <a:ext cx="0" cy="6375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" name="Google Shape;242;p23"/>
          <p:cNvCxnSpPr/>
          <p:nvPr/>
        </p:nvCxnSpPr>
        <p:spPr>
          <a:xfrm>
            <a:off x="6563918" y="4430729"/>
            <a:ext cx="0" cy="6375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" name="Google Shape;243;p23"/>
          <p:cNvCxnSpPr/>
          <p:nvPr/>
        </p:nvCxnSpPr>
        <p:spPr>
          <a:xfrm>
            <a:off x="8219831" y="4468947"/>
            <a:ext cx="0" cy="6375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" name="Google Shape;244;p23"/>
          <p:cNvSpPr/>
          <p:nvPr/>
        </p:nvSpPr>
        <p:spPr>
          <a:xfrm>
            <a:off x="2727190" y="3812350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4290307" y="5936011"/>
            <a:ext cx="46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* No database used in our simple implementation</a:t>
            </a:r>
            <a:endParaRPr/>
          </a:p>
        </p:txBody>
      </p:sp>
      <p:sp>
        <p:nvSpPr>
          <p:cNvPr id="246" name="Google Shape;246;p23"/>
          <p:cNvSpPr txBox="1"/>
          <p:nvPr>
            <p:ph idx="12" type="sldNum"/>
          </p:nvPr>
        </p:nvSpPr>
        <p:spPr>
          <a:xfrm>
            <a:off x="8451850" y="6640513"/>
            <a:ext cx="352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33951" y="3815450"/>
            <a:ext cx="1219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Atomic </a:t>
            </a:r>
            <a:r>
              <a:rPr b="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Micro-service Names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43565" y="5217592"/>
            <a:ext cx="973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Database / Storage Names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228600" y="752712"/>
            <a:ext cx="1505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UI Names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Menu Items</a:t>
            </a:r>
            <a:endParaRPr b="0" sz="1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33946" y="1582522"/>
            <a:ext cx="149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Communication Technology</a:t>
            </a:r>
            <a:endParaRPr/>
          </a:p>
        </p:txBody>
      </p:sp>
      <p:cxnSp>
        <p:nvCxnSpPr>
          <p:cNvPr id="251" name="Google Shape;251;p23"/>
          <p:cNvCxnSpPr/>
          <p:nvPr/>
        </p:nvCxnSpPr>
        <p:spPr>
          <a:xfrm>
            <a:off x="0" y="4754945"/>
            <a:ext cx="9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2" name="Google Shape;252;p23"/>
          <p:cNvCxnSpPr/>
          <p:nvPr/>
        </p:nvCxnSpPr>
        <p:spPr>
          <a:xfrm>
            <a:off x="211138" y="1125847"/>
            <a:ext cx="118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23"/>
          <p:cNvCxnSpPr/>
          <p:nvPr/>
        </p:nvCxnSpPr>
        <p:spPr>
          <a:xfrm>
            <a:off x="25367" y="5972769"/>
            <a:ext cx="9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23"/>
          <p:cNvCxnSpPr>
            <a:stCxn id="226" idx="2"/>
            <a:endCxn id="244" idx="0"/>
          </p:cNvCxnSpPr>
          <p:nvPr/>
        </p:nvCxnSpPr>
        <p:spPr>
          <a:xfrm flipH="1">
            <a:off x="3336903" y="3104283"/>
            <a:ext cx="2007900" cy="7080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5" name="Google Shape;255;p23"/>
          <p:cNvCxnSpPr>
            <a:stCxn id="226" idx="2"/>
            <a:endCxn id="223" idx="0"/>
          </p:cNvCxnSpPr>
          <p:nvPr/>
        </p:nvCxnSpPr>
        <p:spPr>
          <a:xfrm flipH="1">
            <a:off x="4943703" y="3104283"/>
            <a:ext cx="401100" cy="7167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56" name="Google Shape;256;p23"/>
          <p:cNvCxnSpPr>
            <a:stCxn id="226" idx="2"/>
            <a:endCxn id="228" idx="0"/>
          </p:cNvCxnSpPr>
          <p:nvPr/>
        </p:nvCxnSpPr>
        <p:spPr>
          <a:xfrm>
            <a:off x="5344803" y="3104283"/>
            <a:ext cx="1224900" cy="7329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7" name="Google Shape;257;p23"/>
          <p:cNvCxnSpPr>
            <a:stCxn id="226" idx="2"/>
            <a:endCxn id="233" idx="0"/>
          </p:cNvCxnSpPr>
          <p:nvPr/>
        </p:nvCxnSpPr>
        <p:spPr>
          <a:xfrm>
            <a:off x="5344803" y="3104283"/>
            <a:ext cx="2857500" cy="738300"/>
          </a:xfrm>
          <a:prstGeom prst="straightConnector1">
            <a:avLst/>
          </a:prstGeom>
          <a:noFill/>
          <a:ln cap="flat" cmpd="sng" w="254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8" name="Google Shape;258;p23"/>
          <p:cNvSpPr txBox="1"/>
          <p:nvPr/>
        </p:nvSpPr>
        <p:spPr>
          <a:xfrm>
            <a:off x="30450" y="2410125"/>
            <a:ext cx="1361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Composite </a:t>
            </a:r>
            <a:r>
              <a:rPr b="0" lang="en-US" sz="1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Micro-service Names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59" name="Google Shape;259;p23"/>
          <p:cNvCxnSpPr/>
          <p:nvPr/>
        </p:nvCxnSpPr>
        <p:spPr>
          <a:xfrm>
            <a:off x="-3494" y="3349621"/>
            <a:ext cx="944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23"/>
          <p:cNvSpPr txBox="1"/>
          <p:nvPr/>
        </p:nvSpPr>
        <p:spPr>
          <a:xfrm>
            <a:off x="2454262" y="1842700"/>
            <a:ext cx="54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</a:t>
            </a:r>
            <a:endParaRPr/>
          </a:p>
        </p:txBody>
      </p:sp>
      <p:sp>
        <p:nvSpPr>
          <p:cNvPr id="261" name="Google Shape;261;p23"/>
          <p:cNvSpPr txBox="1"/>
          <p:nvPr/>
        </p:nvSpPr>
        <p:spPr>
          <a:xfrm>
            <a:off x="3180525" y="1841389"/>
            <a:ext cx="54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</a:t>
            </a:r>
            <a:endParaRPr/>
          </a:p>
        </p:txBody>
      </p:sp>
      <p:sp>
        <p:nvSpPr>
          <p:cNvPr id="262" name="Google Shape;262;p23"/>
          <p:cNvSpPr txBox="1"/>
          <p:nvPr/>
        </p:nvSpPr>
        <p:spPr>
          <a:xfrm>
            <a:off x="3919082" y="1846506"/>
            <a:ext cx="546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HTTP</a:t>
            </a:r>
            <a:endParaRPr/>
          </a:p>
        </p:txBody>
      </p:sp>
      <p:sp>
        <p:nvSpPr>
          <p:cNvPr id="226" name="Google Shape;226;p23"/>
          <p:cNvSpPr/>
          <p:nvPr/>
        </p:nvSpPr>
        <p:spPr>
          <a:xfrm>
            <a:off x="4735203" y="249468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23"/>
          <p:cNvSpPr txBox="1"/>
          <p:nvPr/>
        </p:nvSpPr>
        <p:spPr>
          <a:xfrm>
            <a:off x="5202800" y="634625"/>
            <a:ext cx="3851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Remember this from week 2?</a:t>
            </a:r>
            <a:endParaRPr b="1" sz="3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/>
              <a:t>‹#›</a:t>
            </a:fld>
            <a:endParaRPr b="0"/>
          </a:p>
        </p:txBody>
      </p:sp>
      <p:sp>
        <p:nvSpPr>
          <p:cNvPr id="270" name="Google Shape;270;p24"/>
          <p:cNvSpPr txBox="1"/>
          <p:nvPr/>
        </p:nvSpPr>
        <p:spPr>
          <a:xfrm>
            <a:off x="881645" y="5718452"/>
            <a:ext cx="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2800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1" name="Google Shape;271;p24"/>
          <p:cNvSpPr/>
          <p:nvPr/>
        </p:nvSpPr>
        <p:spPr>
          <a:xfrm>
            <a:off x="3924306" y="2142079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5034714" y="3834430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3" name="Google Shape;273;p24"/>
          <p:cNvSpPr/>
          <p:nvPr/>
        </p:nvSpPr>
        <p:spPr>
          <a:xfrm>
            <a:off x="3294150" y="930325"/>
            <a:ext cx="2479500" cy="738600"/>
          </a:xfrm>
          <a:prstGeom prst="flowChartAlternateProcess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Amazing Bookstore UI</a:t>
            </a:r>
            <a:endParaRPr/>
          </a:p>
          <a:p>
            <a:pPr indent="-19843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/>
          </a:p>
        </p:txBody>
      </p:sp>
      <p:sp>
        <p:nvSpPr>
          <p:cNvPr id="274" name="Google Shape;274;p24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Zoom in on “Place an Order”</a:t>
            </a:r>
            <a:r>
              <a:rPr lang="en-US"/>
              <a:t>...</a:t>
            </a:r>
            <a:endParaRPr/>
          </a:p>
        </p:txBody>
      </p:sp>
      <p:sp>
        <p:nvSpPr>
          <p:cNvPr id="275" name="Google Shape;275;p24"/>
          <p:cNvSpPr/>
          <p:nvPr/>
        </p:nvSpPr>
        <p:spPr>
          <a:xfrm>
            <a:off x="2915064" y="383443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 Log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7329739" y="3834432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7" name="Google Shape;277;p24"/>
          <p:cNvSpPr/>
          <p:nvPr/>
        </p:nvSpPr>
        <p:spPr>
          <a:xfrm>
            <a:off x="676745" y="383442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278" name="Google Shape;278;p24"/>
          <p:cNvCxnSpPr>
            <a:stCxn id="273" idx="2"/>
          </p:cNvCxnSpPr>
          <p:nvPr/>
        </p:nvCxnSpPr>
        <p:spPr>
          <a:xfrm flipH="1">
            <a:off x="4518300" y="1668925"/>
            <a:ext cx="1560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9" name="Google Shape;279;p24"/>
          <p:cNvCxnSpPr>
            <a:stCxn id="271" idx="1"/>
            <a:endCxn id="277" idx="0"/>
          </p:cNvCxnSpPr>
          <p:nvPr/>
        </p:nvCxnSpPr>
        <p:spPr>
          <a:xfrm flipH="1">
            <a:off x="1286406" y="2446879"/>
            <a:ext cx="2637900" cy="1387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0" name="Google Shape;280;p24"/>
          <p:cNvCxnSpPr>
            <a:endCxn id="275" idx="0"/>
          </p:cNvCxnSpPr>
          <p:nvPr/>
        </p:nvCxnSpPr>
        <p:spPr>
          <a:xfrm flipH="1">
            <a:off x="3524664" y="2791633"/>
            <a:ext cx="557700" cy="10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1" name="Google Shape;281;p24"/>
          <p:cNvCxnSpPr>
            <a:stCxn id="271" idx="3"/>
            <a:endCxn id="276" idx="0"/>
          </p:cNvCxnSpPr>
          <p:nvPr/>
        </p:nvCxnSpPr>
        <p:spPr>
          <a:xfrm>
            <a:off x="5143506" y="2446879"/>
            <a:ext cx="2795700" cy="1387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2" name="Google Shape;282;p24"/>
          <p:cNvCxnSpPr>
            <a:endCxn id="272" idx="0"/>
          </p:cNvCxnSpPr>
          <p:nvPr/>
        </p:nvCxnSpPr>
        <p:spPr>
          <a:xfrm>
            <a:off x="5050614" y="2791630"/>
            <a:ext cx="593700" cy="10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83" name="Google Shape;283;p24"/>
          <p:cNvCxnSpPr>
            <a:stCxn id="277" idx="2"/>
            <a:endCxn id="284" idx="1"/>
          </p:cNvCxnSpPr>
          <p:nvPr/>
        </p:nvCxnSpPr>
        <p:spPr>
          <a:xfrm>
            <a:off x="1286345" y="4444023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24"/>
          <p:cNvSpPr/>
          <p:nvPr/>
        </p:nvSpPr>
        <p:spPr>
          <a:xfrm>
            <a:off x="2922275" y="4873325"/>
            <a:ext cx="1204794" cy="738612"/>
          </a:xfrm>
          <a:prstGeom prst="flowChart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6" name="Google Shape;286;p24"/>
          <p:cNvCxnSpPr>
            <a:stCxn id="275" idx="2"/>
            <a:endCxn id="285" idx="0"/>
          </p:cNvCxnSpPr>
          <p:nvPr/>
        </p:nvCxnSpPr>
        <p:spPr>
          <a:xfrm>
            <a:off x="3524664" y="4444033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24"/>
          <p:cNvCxnSpPr>
            <a:stCxn id="272" idx="2"/>
            <a:endCxn id="288" idx="0"/>
          </p:cNvCxnSpPr>
          <p:nvPr/>
        </p:nvCxnSpPr>
        <p:spPr>
          <a:xfrm>
            <a:off x="5644314" y="4444030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24"/>
          <p:cNvCxnSpPr>
            <a:stCxn id="276" idx="2"/>
            <a:endCxn id="290" idx="0"/>
          </p:cNvCxnSpPr>
          <p:nvPr/>
        </p:nvCxnSpPr>
        <p:spPr>
          <a:xfrm>
            <a:off x="7939339" y="4444032"/>
            <a:ext cx="0" cy="418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24"/>
          <p:cNvSpPr/>
          <p:nvPr/>
        </p:nvSpPr>
        <p:spPr>
          <a:xfrm>
            <a:off x="5041925" y="4873325"/>
            <a:ext cx="1204794" cy="738612"/>
          </a:xfrm>
          <a:prstGeom prst="flowChart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7336950" y="4862588"/>
            <a:ext cx="1204794" cy="738612"/>
          </a:xfrm>
          <a:prstGeom prst="flowChart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676750" y="4873325"/>
            <a:ext cx="1219200" cy="1258625"/>
          </a:xfrm>
          <a:prstGeom prst="flowChartMagneticDisk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5"/>
          <p:cNvSpPr txBox="1"/>
          <p:nvPr/>
        </p:nvSpPr>
        <p:spPr>
          <a:xfrm>
            <a:off x="881645" y="5718452"/>
            <a:ext cx="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2800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25"/>
          <p:cNvSpPr/>
          <p:nvPr/>
        </p:nvSpPr>
        <p:spPr>
          <a:xfrm>
            <a:off x="3924306" y="2142079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5034714" y="3834430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3294150" y="930325"/>
            <a:ext cx="2479500" cy="738600"/>
          </a:xfrm>
          <a:prstGeom prst="flowChartAlternateProcess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Amazing Bookstore UI</a:t>
            </a:r>
            <a:endParaRPr/>
          </a:p>
          <a:p>
            <a:pPr indent="-19843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/>
          </a:p>
        </p:txBody>
      </p:sp>
      <p:sp>
        <p:nvSpPr>
          <p:cNvPr id="300" name="Google Shape;300;p25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This lab...</a:t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2915064" y="383443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 Log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7329739" y="3834432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25"/>
          <p:cNvSpPr/>
          <p:nvPr/>
        </p:nvSpPr>
        <p:spPr>
          <a:xfrm>
            <a:off x="676745" y="383442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04" name="Google Shape;304;p25"/>
          <p:cNvCxnSpPr>
            <a:stCxn id="299" idx="2"/>
          </p:cNvCxnSpPr>
          <p:nvPr/>
        </p:nvCxnSpPr>
        <p:spPr>
          <a:xfrm flipH="1">
            <a:off x="4518300" y="1668925"/>
            <a:ext cx="1560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5" name="Google Shape;305;p25"/>
          <p:cNvCxnSpPr>
            <a:stCxn id="297" idx="1"/>
            <a:endCxn id="303" idx="0"/>
          </p:cNvCxnSpPr>
          <p:nvPr/>
        </p:nvCxnSpPr>
        <p:spPr>
          <a:xfrm flipH="1">
            <a:off x="1286406" y="2446879"/>
            <a:ext cx="2637900" cy="1387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6" name="Google Shape;306;p25"/>
          <p:cNvCxnSpPr>
            <a:endCxn id="301" idx="0"/>
          </p:cNvCxnSpPr>
          <p:nvPr/>
        </p:nvCxnSpPr>
        <p:spPr>
          <a:xfrm flipH="1">
            <a:off x="3524664" y="2791633"/>
            <a:ext cx="557700" cy="10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7" name="Google Shape;307;p25"/>
          <p:cNvCxnSpPr>
            <a:stCxn id="297" idx="3"/>
            <a:endCxn id="302" idx="0"/>
          </p:cNvCxnSpPr>
          <p:nvPr/>
        </p:nvCxnSpPr>
        <p:spPr>
          <a:xfrm>
            <a:off x="5143506" y="2446879"/>
            <a:ext cx="2795700" cy="13875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5"/>
          <p:cNvSpPr/>
          <p:nvPr/>
        </p:nvSpPr>
        <p:spPr>
          <a:xfrm>
            <a:off x="517050" y="1931208"/>
            <a:ext cx="8305800" cy="2599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25"/>
          <p:cNvCxnSpPr>
            <a:endCxn id="298" idx="0"/>
          </p:cNvCxnSpPr>
          <p:nvPr/>
        </p:nvCxnSpPr>
        <p:spPr>
          <a:xfrm>
            <a:off x="5050614" y="2791630"/>
            <a:ext cx="593700" cy="1042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10" name="Google Shape;310;p25"/>
          <p:cNvCxnSpPr>
            <a:stCxn id="303" idx="2"/>
            <a:endCxn id="311" idx="1"/>
          </p:cNvCxnSpPr>
          <p:nvPr/>
        </p:nvCxnSpPr>
        <p:spPr>
          <a:xfrm>
            <a:off x="1286345" y="4444023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2" name="Google Shape;312;p25"/>
          <p:cNvCxnSpPr>
            <a:stCxn id="301" idx="2"/>
            <a:endCxn id="313" idx="0"/>
          </p:cNvCxnSpPr>
          <p:nvPr/>
        </p:nvCxnSpPr>
        <p:spPr>
          <a:xfrm>
            <a:off x="3524664" y="4444033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25"/>
          <p:cNvCxnSpPr>
            <a:stCxn id="298" idx="2"/>
            <a:endCxn id="315" idx="0"/>
          </p:cNvCxnSpPr>
          <p:nvPr/>
        </p:nvCxnSpPr>
        <p:spPr>
          <a:xfrm>
            <a:off x="5644314" y="4444030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6" name="Google Shape;316;p25"/>
          <p:cNvCxnSpPr>
            <a:stCxn id="302" idx="2"/>
            <a:endCxn id="317" idx="0"/>
          </p:cNvCxnSpPr>
          <p:nvPr/>
        </p:nvCxnSpPr>
        <p:spPr>
          <a:xfrm>
            <a:off x="7939339" y="4444032"/>
            <a:ext cx="0" cy="41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8" name="Google Shape;318;p25"/>
          <p:cNvSpPr/>
          <p:nvPr/>
        </p:nvSpPr>
        <p:spPr>
          <a:xfrm>
            <a:off x="5891100" y="1025575"/>
            <a:ext cx="2795700" cy="738600"/>
          </a:xfrm>
          <a:prstGeom prst="wedgeRectCallout">
            <a:avLst>
              <a:gd fmla="val -74288" name="adj1"/>
              <a:gd fmla="val 10500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0000"/>
                </a:solidFill>
              </a:rPr>
              <a:t>Test </a:t>
            </a:r>
            <a:r>
              <a:rPr lang="en-US" sz="3200">
                <a:solidFill>
                  <a:srgbClr val="FF0000"/>
                </a:solidFill>
              </a:rPr>
              <a:t>this!</a:t>
            </a:r>
            <a:endParaRPr sz="3200">
              <a:solidFill>
                <a:srgbClr val="FF0000"/>
              </a:solidFill>
            </a:endParaRPr>
          </a:p>
        </p:txBody>
      </p:sp>
      <p:sp>
        <p:nvSpPr>
          <p:cNvPr id="319" name="Google Shape;319;p25"/>
          <p:cNvSpPr txBox="1"/>
          <p:nvPr/>
        </p:nvSpPr>
        <p:spPr>
          <a:xfrm>
            <a:off x="517050" y="1950400"/>
            <a:ext cx="1920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Given these</a:t>
            </a:r>
            <a:endParaRPr sz="2400">
              <a:solidFill>
                <a:srgbClr val="FF0000"/>
              </a:solidFill>
            </a:endParaRPr>
          </a:p>
        </p:txBody>
      </p:sp>
      <p:grpSp>
        <p:nvGrpSpPr>
          <p:cNvPr id="320" name="Google Shape;320;p25"/>
          <p:cNvGrpSpPr/>
          <p:nvPr/>
        </p:nvGrpSpPr>
        <p:grpSpPr>
          <a:xfrm>
            <a:off x="3172606" y="922910"/>
            <a:ext cx="2637971" cy="738615"/>
            <a:chOff x="-4838800" y="563925"/>
            <a:chExt cx="3322800" cy="1042800"/>
          </a:xfrm>
        </p:grpSpPr>
        <p:sp>
          <p:nvSpPr>
            <p:cNvPr id="321" name="Google Shape;321;p25"/>
            <p:cNvSpPr/>
            <p:nvPr/>
          </p:nvSpPr>
          <p:spPr>
            <a:xfrm>
              <a:off x="-4838800" y="563925"/>
              <a:ext cx="3322800" cy="104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22" name="Google Shape;322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784225" y="655806"/>
              <a:ext cx="3063497" cy="929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3" name="Google Shape;313;p25"/>
          <p:cNvSpPr/>
          <p:nvPr/>
        </p:nvSpPr>
        <p:spPr>
          <a:xfrm>
            <a:off x="2922275" y="4873325"/>
            <a:ext cx="1204794" cy="738612"/>
          </a:xfrm>
          <a:prstGeom prst="flowChart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5"/>
          <p:cNvSpPr/>
          <p:nvPr/>
        </p:nvSpPr>
        <p:spPr>
          <a:xfrm>
            <a:off x="5041925" y="4873325"/>
            <a:ext cx="1204794" cy="738612"/>
          </a:xfrm>
          <a:prstGeom prst="flowChart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5"/>
          <p:cNvSpPr/>
          <p:nvPr/>
        </p:nvSpPr>
        <p:spPr>
          <a:xfrm>
            <a:off x="7336950" y="4862588"/>
            <a:ext cx="1204794" cy="738612"/>
          </a:xfrm>
          <a:prstGeom prst="flowChartDocumen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5"/>
          <p:cNvSpPr/>
          <p:nvPr/>
        </p:nvSpPr>
        <p:spPr>
          <a:xfrm>
            <a:off x="676750" y="4873325"/>
            <a:ext cx="1219200" cy="1258625"/>
          </a:xfrm>
          <a:prstGeom prst="flowChartMagneticDisk">
            <a:avLst/>
          </a:prstGeom>
          <a:noFill/>
          <a:ln cap="flat" cmpd="sng" w="9525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order_items</a:t>
            </a:r>
            <a:endParaRPr/>
          </a:p>
        </p:txBody>
      </p:sp>
      <p:sp>
        <p:nvSpPr>
          <p:cNvPr id="323" name="Google Shape;323;p25"/>
          <p:cNvSpPr txBox="1"/>
          <p:nvPr/>
        </p:nvSpPr>
        <p:spPr>
          <a:xfrm>
            <a:off x="4299813" y="4831575"/>
            <a:ext cx="2864400" cy="119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FF9900"/>
                </a:solidFill>
              </a:rPr>
              <a:t>Print to console.</a:t>
            </a:r>
            <a:endParaRPr i="1" sz="22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200">
                <a:solidFill>
                  <a:srgbClr val="FF9900"/>
                </a:solidFill>
              </a:rPr>
              <a:t>Simulate success or failure</a:t>
            </a:r>
            <a:endParaRPr i="1" sz="2200">
              <a:solidFill>
                <a:srgbClr val="FF9900"/>
              </a:solidFill>
            </a:endParaRPr>
          </a:p>
        </p:txBody>
      </p:sp>
      <p:grpSp>
        <p:nvGrpSpPr>
          <p:cNvPr id="324" name="Google Shape;324;p25"/>
          <p:cNvGrpSpPr/>
          <p:nvPr/>
        </p:nvGrpSpPr>
        <p:grpSpPr>
          <a:xfrm>
            <a:off x="2915075" y="4881300"/>
            <a:ext cx="5633875" cy="869956"/>
            <a:chOff x="2641174" y="4716901"/>
            <a:chExt cx="5633875" cy="1949700"/>
          </a:xfrm>
        </p:grpSpPr>
        <p:sp>
          <p:nvSpPr>
            <p:cNvPr id="325" name="Google Shape;325;p25"/>
            <p:cNvSpPr txBox="1"/>
            <p:nvPr/>
          </p:nvSpPr>
          <p:spPr>
            <a:xfrm>
              <a:off x="7055849" y="4716901"/>
              <a:ext cx="1219200" cy="194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200">
                  <a:solidFill>
                    <a:srgbClr val="FF9900"/>
                  </a:solidFill>
                </a:rPr>
                <a:t>Print to console</a:t>
              </a:r>
              <a:endParaRPr i="1" sz="2200">
                <a:solidFill>
                  <a:srgbClr val="FF9900"/>
                </a:solidFill>
              </a:endParaRPr>
            </a:p>
          </p:txBody>
        </p:sp>
        <p:sp>
          <p:nvSpPr>
            <p:cNvPr id="326" name="Google Shape;326;p25"/>
            <p:cNvSpPr txBox="1"/>
            <p:nvPr/>
          </p:nvSpPr>
          <p:spPr>
            <a:xfrm>
              <a:off x="2641174" y="4716901"/>
              <a:ext cx="1219200" cy="19497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200">
                  <a:solidFill>
                    <a:srgbClr val="FF9900"/>
                  </a:solidFill>
                </a:rPr>
                <a:t>Print to console</a:t>
              </a:r>
              <a:endParaRPr i="1" sz="2200">
                <a:solidFill>
                  <a:srgbClr val="FF99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/>
          <p:nvPr/>
        </p:nvSpPr>
        <p:spPr>
          <a:xfrm>
            <a:off x="5277589" y="3834430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3" name="Google Shape;333;p26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shipping_record.py </a:t>
            </a:r>
            <a:endParaRPr/>
          </a:p>
        </p:txBody>
      </p:sp>
      <p:cxnSp>
        <p:nvCxnSpPr>
          <p:cNvPr id="334" name="Google Shape;334;p26"/>
          <p:cNvCxnSpPr>
            <a:stCxn id="332" idx="2"/>
            <a:endCxn id="335" idx="0"/>
          </p:cNvCxnSpPr>
          <p:nvPr/>
        </p:nvCxnSpPr>
        <p:spPr>
          <a:xfrm>
            <a:off x="5887189" y="4444030"/>
            <a:ext cx="0" cy="4305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6" name="Google Shape;336;p26"/>
          <p:cNvSpPr txBox="1"/>
          <p:nvPr/>
        </p:nvSpPr>
        <p:spPr>
          <a:xfrm>
            <a:off x="381000" y="3834425"/>
            <a:ext cx="4191000" cy="23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“ERROR”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customer_id: 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  # simulate failure.</a:t>
            </a:r>
            <a:br>
              <a:rPr lang="en-US" sz="2200">
                <a:latin typeface="Consolas"/>
                <a:ea typeface="Consolas"/>
                <a:cs typeface="Consolas"/>
                <a:sym typeface="Consolas"/>
              </a:rPr>
            </a:b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else: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   #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simulate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success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563925" y="1018700"/>
            <a:ext cx="81228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dk1"/>
                </a:solidFill>
              </a:rPr>
              <a:t>Quote from the requirements:</a:t>
            </a:r>
            <a:endParaRPr sz="23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300">
                <a:solidFill>
                  <a:schemeClr val="dk1"/>
                </a:solidFill>
              </a:rPr>
              <a:t>… an order should trigger … a shipping record .... </a:t>
            </a:r>
            <a:r>
              <a:rPr b="1" i="1" lang="en-US" sz="2300">
                <a:solidFill>
                  <a:schemeClr val="dk1"/>
                </a:solidFill>
              </a:rPr>
              <a:t>If the generation of the shipping record … fails </a:t>
            </a:r>
            <a:r>
              <a:rPr i="1" lang="en-US" sz="2300">
                <a:solidFill>
                  <a:schemeClr val="dk1"/>
                </a:solidFill>
              </a:rPr>
              <a:t>to complete for any reason, an error handling function should be activated...</a:t>
            </a:r>
            <a:endParaRPr i="1" sz="2500"/>
          </a:p>
        </p:txBody>
      </p:sp>
      <p:sp>
        <p:nvSpPr>
          <p:cNvPr id="335" name="Google Shape;335;p26"/>
          <p:cNvSpPr txBox="1"/>
          <p:nvPr/>
        </p:nvSpPr>
        <p:spPr>
          <a:xfrm>
            <a:off x="4454988" y="4874450"/>
            <a:ext cx="2864400" cy="1196100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rgbClr val="FF9900"/>
                </a:solidFill>
              </a:rPr>
              <a:t>Print to console.</a:t>
            </a:r>
            <a:endParaRPr i="1" sz="22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 sz="2200">
                <a:solidFill>
                  <a:srgbClr val="FF9900"/>
                </a:solidFill>
              </a:rPr>
              <a:t>Simulate success or failure</a:t>
            </a:r>
            <a:endParaRPr b="1" i="1" sz="2200">
              <a:solidFill>
                <a:srgbClr val="FF9900"/>
              </a:solidFill>
            </a:endParaRPr>
          </a:p>
        </p:txBody>
      </p:sp>
      <p:pic>
        <p:nvPicPr>
          <p:cNvPr id="338" name="Google Shape;3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5901" y="0"/>
            <a:ext cx="1328100" cy="13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/>
          <p:nvPr/>
        </p:nvSpPr>
        <p:spPr>
          <a:xfrm>
            <a:off x="881645" y="5718452"/>
            <a:ext cx="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2800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5" name="Google Shape;345;p27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order.py</a:t>
            </a:r>
            <a:endParaRPr/>
          </a:p>
        </p:txBody>
      </p:sp>
      <p:sp>
        <p:nvSpPr>
          <p:cNvPr id="346" name="Google Shape;346;p27"/>
          <p:cNvSpPr/>
          <p:nvPr/>
        </p:nvSpPr>
        <p:spPr>
          <a:xfrm>
            <a:off x="676745" y="383442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467750" y="4873325"/>
            <a:ext cx="1637200" cy="1258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order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order_items</a:t>
            </a:r>
            <a:endParaRPr b="1" sz="1800"/>
          </a:p>
        </p:txBody>
      </p:sp>
      <p:cxnSp>
        <p:nvCxnSpPr>
          <p:cNvPr id="348" name="Google Shape;348;p27"/>
          <p:cNvCxnSpPr>
            <a:stCxn id="346" idx="2"/>
            <a:endCxn id="347" idx="1"/>
          </p:cNvCxnSpPr>
          <p:nvPr/>
        </p:nvCxnSpPr>
        <p:spPr>
          <a:xfrm>
            <a:off x="1286345" y="4444023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9" name="Google Shape;349;p27"/>
          <p:cNvSpPr txBox="1"/>
          <p:nvPr/>
        </p:nvSpPr>
        <p:spPr>
          <a:xfrm>
            <a:off x="2128350" y="1149050"/>
            <a:ext cx="7015500" cy="49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(db.Model):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__tablename__ = 'order'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class 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Order_Item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(db.Model):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__tablename__ = 'order_item'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item_id = db.Column(…)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order_id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= db.Column(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-US" sz="24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db.ForeignKey('order.order_id'</a:t>
            </a: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, …), …)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Consolas"/>
                <a:ea typeface="Consolas"/>
                <a:cs typeface="Consolas"/>
                <a:sym typeface="Consolas"/>
              </a:rPr>
              <a:t>    … 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8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CORS error</a:t>
            </a:r>
            <a:endParaRPr/>
          </a:p>
        </p:txBody>
      </p:sp>
      <p:sp>
        <p:nvSpPr>
          <p:cNvPr id="356" name="Google Shape;356;p28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7" name="Google Shape;3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2725"/>
            <a:ext cx="8839200" cy="491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9"/>
          <p:cNvSpPr txBox="1"/>
          <p:nvPr>
            <p:ph type="title"/>
          </p:nvPr>
        </p:nvSpPr>
        <p:spPr>
          <a:xfrm>
            <a:off x="211138" y="192088"/>
            <a:ext cx="8721600" cy="51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CORS?</a:t>
            </a:r>
            <a:endParaRPr/>
          </a:p>
        </p:txBody>
      </p:sp>
      <p:sp>
        <p:nvSpPr>
          <p:cNvPr id="364" name="Google Shape;364;p29"/>
          <p:cNvSpPr txBox="1"/>
          <p:nvPr>
            <p:ph idx="12" type="sldNum"/>
          </p:nvPr>
        </p:nvSpPr>
        <p:spPr>
          <a:xfrm>
            <a:off x="8451850" y="6640513"/>
            <a:ext cx="352500" cy="22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365" name="Google Shape;365;p29"/>
          <p:cNvSpPr txBox="1"/>
          <p:nvPr>
            <p:ph idx="1" type="body"/>
          </p:nvPr>
        </p:nvSpPr>
        <p:spPr>
          <a:xfrm>
            <a:off x="211138" y="761999"/>
            <a:ext cx="8704200" cy="559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Watch this Youtube </a:t>
            </a:r>
            <a:r>
              <a:rPr lang="en-US" sz="3000" u="sng">
                <a:solidFill>
                  <a:schemeClr val="hlink"/>
                </a:solidFill>
                <a:hlinkClick r:id="rId3"/>
              </a:rPr>
              <a:t>CORS in 100 Seconds</a:t>
            </a:r>
            <a:r>
              <a:rPr lang="en-US" sz="3000"/>
              <a:t> yourself</a:t>
            </a:r>
            <a:endParaRPr sz="3000"/>
          </a:p>
          <a:p>
            <a:pPr indent="-419100" lvl="1" marL="914400" rtl="0" algn="l">
              <a:spcBef>
                <a:spcPts val="360"/>
              </a:spcBef>
              <a:spcAft>
                <a:spcPts val="0"/>
              </a:spcAft>
              <a:buSzPts val="3000"/>
              <a:buChar char="○"/>
            </a:pPr>
            <a:r>
              <a:rPr i="1" lang="en-US" sz="3000"/>
              <a:t>Ignore the express.js code.</a:t>
            </a:r>
            <a:br>
              <a:rPr i="1" lang="en-US" sz="3000"/>
            </a:br>
            <a:endParaRPr i="1" sz="3000"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What is Flask-CORS?</a:t>
            </a:r>
            <a:endParaRPr sz="3000"/>
          </a:p>
          <a:p>
            <a:pPr indent="-381000" lvl="1" marL="914400" rtl="0" algn="l">
              <a:spcBef>
                <a:spcPts val="36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Quote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Flask-Cors 3.0.10 documentation</a:t>
            </a:r>
            <a:r>
              <a:rPr lang="en-US" sz="2400"/>
              <a:t>.</a:t>
            </a:r>
            <a:br>
              <a:rPr lang="en-US" sz="2400"/>
            </a:br>
            <a:r>
              <a:rPr i="1" lang="en-US" sz="2400"/>
              <a:t>This package exposes a Flask extension which by default enables CORS support on all routes, for all origins and methods.</a:t>
            </a:r>
            <a:endParaRPr i="1" sz="2400"/>
          </a:p>
          <a:p>
            <a:pPr indent="-419100" lvl="0" marL="457200" rtl="0" algn="l">
              <a:spcBef>
                <a:spcPts val="360"/>
              </a:spcBef>
              <a:spcAft>
                <a:spcPts val="0"/>
              </a:spcAft>
              <a:buSzPts val="3000"/>
              <a:buChar char="●"/>
            </a:pPr>
            <a:r>
              <a:rPr lang="en-US" sz="3000"/>
              <a:t>Aka no more CORS errors.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0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Do lab</a:t>
            </a:r>
            <a:endParaRPr/>
          </a:p>
        </p:txBody>
      </p:sp>
      <p:sp>
        <p:nvSpPr>
          <p:cNvPr id="372" name="Google Shape;372;p30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3" name="Google Shape;373;p30"/>
          <p:cNvSpPr txBox="1"/>
          <p:nvPr/>
        </p:nvSpPr>
        <p:spPr>
          <a:xfrm>
            <a:off x="360300" y="930313"/>
            <a:ext cx="84234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book.py &amp; order.py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app.config['SQLALCHEMY_DATABASE_URI'] = 'mysql+mysqlconnector://root</a:t>
            </a:r>
            <a:r>
              <a:rPr b="1" lang="en-US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:root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@localhost:</a:t>
            </a:r>
            <a:r>
              <a:rPr b="1" lang="en-US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3306</a:t>
            </a:r>
            <a:r>
              <a:rPr lang="en-US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/book'</a:t>
            </a:r>
            <a:endParaRPr sz="1800"/>
          </a:p>
        </p:txBody>
      </p:sp>
      <p:sp>
        <p:nvSpPr>
          <p:cNvPr id="374" name="Google Shape;374;p30"/>
          <p:cNvSpPr txBox="1"/>
          <p:nvPr/>
        </p:nvSpPr>
        <p:spPr>
          <a:xfrm>
            <a:off x="334800" y="3300100"/>
            <a:ext cx="8398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And you will open … 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375" name="Google Shape;3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29600"/>
            <a:ext cx="2101587" cy="257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2" name="Google Shape;3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70182" cy="6705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31"/>
          <p:cNvSpPr txBox="1"/>
          <p:nvPr/>
        </p:nvSpPr>
        <p:spPr>
          <a:xfrm>
            <a:off x="4800600" y="3717900"/>
            <a:ext cx="4343400" cy="25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</a:t>
            </a:r>
            <a:r>
              <a:rPr lang="en-US" sz="2400"/>
              <a:t>pen </a:t>
            </a:r>
            <a:r>
              <a:rPr b="1" lang="en-US" sz="3600"/>
              <a:t>5</a:t>
            </a:r>
            <a:r>
              <a:rPr lang="en-US" sz="2400"/>
              <a:t> terminals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python order.py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python shipping_record.py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python activity_log.py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-US" sz="2400"/>
              <a:t>python error.py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b="1" lang="en-US" sz="2400"/>
              <a:t>python place_order.py</a:t>
            </a:r>
            <a:endParaRPr b="1" sz="2400"/>
          </a:p>
        </p:txBody>
      </p:sp>
      <p:pic>
        <p:nvPicPr>
          <p:cNvPr id="384" name="Google Shape;38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8575" y="0"/>
            <a:ext cx="30454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1" name="Google Shape;391;p32"/>
          <p:cNvSpPr txBox="1"/>
          <p:nvPr/>
        </p:nvSpPr>
        <p:spPr>
          <a:xfrm>
            <a:off x="881645" y="5718452"/>
            <a:ext cx="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2800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2" name="Google Shape;392;p32"/>
          <p:cNvSpPr/>
          <p:nvPr/>
        </p:nvSpPr>
        <p:spPr>
          <a:xfrm>
            <a:off x="3924306" y="2142079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3" name="Google Shape;393;p32"/>
          <p:cNvSpPr/>
          <p:nvPr/>
        </p:nvSpPr>
        <p:spPr>
          <a:xfrm>
            <a:off x="5122402" y="3834430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4" name="Google Shape;394;p32"/>
          <p:cNvSpPr/>
          <p:nvPr/>
        </p:nvSpPr>
        <p:spPr>
          <a:xfrm>
            <a:off x="3294150" y="930325"/>
            <a:ext cx="2479500" cy="738600"/>
          </a:xfrm>
          <a:prstGeom prst="flowChartAlternateProcess">
            <a:avLst/>
          </a:prstGeom>
          <a:noFill/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60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Amazing Bookstore UI</a:t>
            </a:r>
            <a:endParaRPr/>
          </a:p>
          <a:p>
            <a:pPr indent="-198437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⮚"/>
            </a:pPr>
            <a:r>
              <a:rPr b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/>
          </a:p>
        </p:txBody>
      </p:sp>
      <p:sp>
        <p:nvSpPr>
          <p:cNvPr id="395" name="Google Shape;395;p32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Communication is key!</a:t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>
            <a:off x="2915064" y="383443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 Log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7" name="Google Shape;397;p32"/>
          <p:cNvSpPr/>
          <p:nvPr/>
        </p:nvSpPr>
        <p:spPr>
          <a:xfrm>
            <a:off x="7329739" y="3834432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98" name="Google Shape;398;p32"/>
          <p:cNvSpPr/>
          <p:nvPr/>
        </p:nvSpPr>
        <p:spPr>
          <a:xfrm>
            <a:off x="676745" y="3834423"/>
            <a:ext cx="1219200" cy="60960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99" name="Google Shape;399;p32"/>
          <p:cNvCxnSpPr>
            <a:stCxn id="394" idx="2"/>
          </p:cNvCxnSpPr>
          <p:nvPr/>
        </p:nvCxnSpPr>
        <p:spPr>
          <a:xfrm flipH="1">
            <a:off x="4518300" y="1668925"/>
            <a:ext cx="15600" cy="477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0" name="Google Shape;400;p32"/>
          <p:cNvCxnSpPr>
            <a:stCxn id="392" idx="1"/>
            <a:endCxn id="398" idx="0"/>
          </p:cNvCxnSpPr>
          <p:nvPr/>
        </p:nvCxnSpPr>
        <p:spPr>
          <a:xfrm flipH="1">
            <a:off x="1286406" y="2446879"/>
            <a:ext cx="2637900" cy="1387500"/>
          </a:xfrm>
          <a:prstGeom prst="bentConnector2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01" name="Google Shape;401;p32"/>
          <p:cNvCxnSpPr>
            <a:endCxn id="396" idx="0"/>
          </p:cNvCxnSpPr>
          <p:nvPr/>
        </p:nvCxnSpPr>
        <p:spPr>
          <a:xfrm flipH="1">
            <a:off x="3524664" y="2791633"/>
            <a:ext cx="557700" cy="10428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32"/>
          <p:cNvCxnSpPr>
            <a:stCxn id="392" idx="3"/>
            <a:endCxn id="397" idx="0"/>
          </p:cNvCxnSpPr>
          <p:nvPr/>
        </p:nvCxnSpPr>
        <p:spPr>
          <a:xfrm>
            <a:off x="5143506" y="2446879"/>
            <a:ext cx="2795700" cy="1387500"/>
          </a:xfrm>
          <a:prstGeom prst="bentConnector2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2"/>
          <p:cNvCxnSpPr>
            <a:endCxn id="393" idx="0"/>
          </p:cNvCxnSpPr>
          <p:nvPr/>
        </p:nvCxnSpPr>
        <p:spPr>
          <a:xfrm>
            <a:off x="5138302" y="2791630"/>
            <a:ext cx="593700" cy="10428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04" name="Google Shape;404;p32"/>
          <p:cNvSpPr/>
          <p:nvPr/>
        </p:nvSpPr>
        <p:spPr>
          <a:xfrm>
            <a:off x="676750" y="4873325"/>
            <a:ext cx="1219200" cy="1258625"/>
          </a:xfrm>
          <a:prstGeom prst="flowChartMagneticDisk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order_items</a:t>
            </a:r>
            <a:endParaRPr/>
          </a:p>
        </p:txBody>
      </p:sp>
      <p:cxnSp>
        <p:nvCxnSpPr>
          <p:cNvPr id="405" name="Google Shape;405;p32"/>
          <p:cNvCxnSpPr>
            <a:stCxn id="398" idx="2"/>
            <a:endCxn id="404" idx="1"/>
          </p:cNvCxnSpPr>
          <p:nvPr/>
        </p:nvCxnSpPr>
        <p:spPr>
          <a:xfrm>
            <a:off x="1286345" y="4444023"/>
            <a:ext cx="0" cy="429300"/>
          </a:xfrm>
          <a:prstGeom prst="straightConnector1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6" name="Google Shape;406;p32"/>
          <p:cNvGrpSpPr/>
          <p:nvPr/>
        </p:nvGrpSpPr>
        <p:grpSpPr>
          <a:xfrm>
            <a:off x="3172606" y="922910"/>
            <a:ext cx="2637971" cy="738615"/>
            <a:chOff x="-4838800" y="563925"/>
            <a:chExt cx="3322800" cy="1042800"/>
          </a:xfrm>
        </p:grpSpPr>
        <p:sp>
          <p:nvSpPr>
            <p:cNvPr id="407" name="Google Shape;407;p32"/>
            <p:cNvSpPr/>
            <p:nvPr/>
          </p:nvSpPr>
          <p:spPr>
            <a:xfrm>
              <a:off x="-4838800" y="563925"/>
              <a:ext cx="3322800" cy="104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8" name="Google Shape;408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4784225" y="655806"/>
              <a:ext cx="3063497" cy="9291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9" name="Google Shape;409;p32"/>
          <p:cNvSpPr txBox="1"/>
          <p:nvPr/>
        </p:nvSpPr>
        <p:spPr>
          <a:xfrm>
            <a:off x="252550" y="3020425"/>
            <a:ext cx="87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</a:rPr>
              <a:t>Syn.  RR</a:t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410" name="Google Shape;410;p32"/>
          <p:cNvSpPr txBox="1"/>
          <p:nvPr/>
        </p:nvSpPr>
        <p:spPr>
          <a:xfrm>
            <a:off x="4533900" y="3028800"/>
            <a:ext cx="735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</a:rPr>
              <a:t>Syn.</a:t>
            </a:r>
            <a:endParaRPr b="1" sz="20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FF"/>
                </a:solidFill>
              </a:rPr>
              <a:t> RR</a:t>
            </a:r>
            <a:endParaRPr b="1" sz="2000">
              <a:solidFill>
                <a:srgbClr val="0000FF"/>
              </a:solidFill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2342428" y="2758925"/>
            <a:ext cx="1477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84F"/>
                </a:solidFill>
              </a:rPr>
              <a:t>Syn.  </a:t>
            </a:r>
            <a:endParaRPr b="1" sz="20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84F"/>
                </a:solidFill>
              </a:rPr>
              <a:t>Fire &amp; </a:t>
            </a:r>
            <a:endParaRPr b="1" sz="20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84F"/>
                </a:solidFill>
              </a:rPr>
              <a:t>Forget</a:t>
            </a:r>
            <a:endParaRPr b="1" sz="2000">
              <a:solidFill>
                <a:srgbClr val="6AA84F"/>
              </a:solidFill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6320688" y="2774463"/>
            <a:ext cx="16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84F"/>
                </a:solidFill>
              </a:rPr>
              <a:t>Syn.  </a:t>
            </a:r>
            <a:endParaRPr b="1" sz="2000">
              <a:solidFill>
                <a:srgbClr val="6AA84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6AA84F"/>
                </a:solidFill>
              </a:rPr>
              <a:t>Fire &amp; Forget</a:t>
            </a:r>
            <a:endParaRPr b="1" sz="2000">
              <a:solidFill>
                <a:srgbClr val="6AA84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5" name="Google Shape;105;p15"/>
          <p:cNvPicPr preferRelativeResize="0"/>
          <p:nvPr/>
        </p:nvPicPr>
        <p:blipFill rotWithShape="1">
          <a:blip r:embed="rId3">
            <a:alphaModFix/>
          </a:blip>
          <a:srcRect b="0" l="1715" r="2425" t="2200"/>
          <a:stretch/>
        </p:blipFill>
        <p:spPr>
          <a:xfrm>
            <a:off x="1867900" y="1693450"/>
            <a:ext cx="5369100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/>
        </p:nvSpPr>
        <p:spPr>
          <a:xfrm>
            <a:off x="-50" y="144375"/>
            <a:ext cx="91440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docker 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-p 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____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____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-e dbURL=mysql+mysqlconnector://is213@</a:t>
            </a:r>
            <a:r>
              <a:rPr b="1" lang="en-US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____________________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:3306/pet lfthiang/pet:recap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910400" y="144375"/>
            <a:ext cx="4040625" cy="5637425"/>
            <a:chOff x="910400" y="144375"/>
            <a:chExt cx="4040625" cy="5637425"/>
          </a:xfrm>
        </p:grpSpPr>
        <p:sp>
          <p:nvSpPr>
            <p:cNvPr id="108" name="Google Shape;108;p15"/>
            <p:cNvSpPr txBox="1"/>
            <p:nvPr/>
          </p:nvSpPr>
          <p:spPr>
            <a:xfrm>
              <a:off x="3251525" y="5227700"/>
              <a:ext cx="1699500" cy="554100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rgbClr val="98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980000"/>
                  </a:solidFill>
                </a:rPr>
                <a:t>pet.py</a:t>
              </a:r>
              <a:endParaRPr b="1" sz="2400">
                <a:solidFill>
                  <a:srgbClr val="980000"/>
                </a:solidFill>
              </a:endParaRPr>
            </a:p>
          </p:txBody>
        </p:sp>
        <p:sp>
          <p:nvSpPr>
            <p:cNvPr id="109" name="Google Shape;109;p15"/>
            <p:cNvSpPr txBox="1"/>
            <p:nvPr/>
          </p:nvSpPr>
          <p:spPr>
            <a:xfrm>
              <a:off x="910400" y="144375"/>
              <a:ext cx="797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run</a:t>
              </a:r>
              <a:r>
                <a:rPr lang="en-US" sz="1800">
                  <a:solidFill>
                    <a:srgbClr val="9800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endParaRPr sz="1800">
                <a:solidFill>
                  <a:srgbClr val="980000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grpSp>
        <p:nvGrpSpPr>
          <p:cNvPr id="110" name="Google Shape;110;p15"/>
          <p:cNvGrpSpPr/>
          <p:nvPr/>
        </p:nvGrpSpPr>
        <p:grpSpPr>
          <a:xfrm>
            <a:off x="1326475" y="2791325"/>
            <a:ext cx="3143575" cy="2150775"/>
            <a:chOff x="1326475" y="2791325"/>
            <a:chExt cx="3143575" cy="2150775"/>
          </a:xfrm>
        </p:grpSpPr>
        <p:sp>
          <p:nvSpPr>
            <p:cNvPr id="111" name="Google Shape;111;p15"/>
            <p:cNvSpPr txBox="1"/>
            <p:nvPr/>
          </p:nvSpPr>
          <p:spPr>
            <a:xfrm>
              <a:off x="1326475" y="2791325"/>
              <a:ext cx="932400" cy="461700"/>
            </a:xfrm>
            <a:prstGeom prst="rect">
              <a:avLst/>
            </a:prstGeom>
            <a:solidFill>
              <a:srgbClr val="FFFF00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/>
                <a:t>9999</a:t>
              </a:r>
              <a:endParaRPr b="1"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851450" y="4535900"/>
              <a:ext cx="618600" cy="406200"/>
            </a:xfrm>
            <a:prstGeom prst="rect">
              <a:avLst/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15"/>
          <p:cNvSpPr txBox="1"/>
          <p:nvPr/>
        </p:nvSpPr>
        <p:spPr>
          <a:xfrm>
            <a:off x="1904950" y="68175"/>
            <a:ext cx="93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9999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14" name="Google Shape;114;p15"/>
          <p:cNvGrpSpPr/>
          <p:nvPr/>
        </p:nvGrpSpPr>
        <p:grpSpPr>
          <a:xfrm>
            <a:off x="2561725" y="4535900"/>
            <a:ext cx="4118925" cy="1199700"/>
            <a:chOff x="2561725" y="4535900"/>
            <a:chExt cx="4118925" cy="1199700"/>
          </a:xfrm>
        </p:grpSpPr>
        <p:sp>
          <p:nvSpPr>
            <p:cNvPr id="115" name="Google Shape;115;p15"/>
            <p:cNvSpPr txBox="1"/>
            <p:nvPr/>
          </p:nvSpPr>
          <p:spPr>
            <a:xfrm>
              <a:off x="2561725" y="5273900"/>
              <a:ext cx="932400" cy="461700"/>
            </a:xfrm>
            <a:prstGeom prst="rect">
              <a:avLst/>
            </a:prstGeom>
            <a:solidFill>
              <a:srgbClr val="0000FF"/>
            </a:solidFill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</a:rPr>
                <a:t>8888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6062050" y="4535900"/>
              <a:ext cx="618600" cy="406200"/>
            </a:xfrm>
            <a:prstGeom prst="rect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15"/>
          <p:cNvGrpSpPr/>
          <p:nvPr/>
        </p:nvGrpSpPr>
        <p:grpSpPr>
          <a:xfrm>
            <a:off x="2258875" y="68175"/>
            <a:ext cx="1277475" cy="5205800"/>
            <a:chOff x="2258875" y="68175"/>
            <a:chExt cx="1277475" cy="5205800"/>
          </a:xfrm>
        </p:grpSpPr>
        <p:cxnSp>
          <p:nvCxnSpPr>
            <p:cNvPr id="118" name="Google Shape;118;p15"/>
            <p:cNvCxnSpPr>
              <a:stCxn id="111" idx="3"/>
              <a:endCxn id="115" idx="0"/>
            </p:cNvCxnSpPr>
            <p:nvPr/>
          </p:nvCxnSpPr>
          <p:spPr>
            <a:xfrm>
              <a:off x="2258875" y="3022175"/>
              <a:ext cx="769200" cy="2251800"/>
            </a:xfrm>
            <a:prstGeom prst="bentConnector2">
              <a:avLst/>
            </a:prstGeom>
            <a:noFill/>
            <a:ln cap="flat" cmpd="sng" w="38100">
              <a:solidFill>
                <a:srgbClr val="0000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9" name="Google Shape;119;p15"/>
            <p:cNvSpPr txBox="1"/>
            <p:nvPr/>
          </p:nvSpPr>
          <p:spPr>
            <a:xfrm>
              <a:off x="2666950" y="68175"/>
              <a:ext cx="8694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highlight>
                    <a:srgbClr val="0000FF"/>
                  </a:highlight>
                  <a:latin typeface="Consolas"/>
                  <a:ea typeface="Consolas"/>
                  <a:cs typeface="Consolas"/>
                  <a:sym typeface="Consolas"/>
                </a:rPr>
                <a:t>8888</a:t>
              </a:r>
              <a:endParaRPr sz="1800"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20" name="Google Shape;120;p15"/>
          <p:cNvSpPr/>
          <p:nvPr/>
        </p:nvSpPr>
        <p:spPr>
          <a:xfrm>
            <a:off x="3762875" y="2430375"/>
            <a:ext cx="1609225" cy="1519000"/>
          </a:xfrm>
          <a:prstGeom prst="flowChartMagneticDisk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/>
              <a:t>MySQL</a:t>
            </a:r>
            <a:endParaRPr b="1"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Port 3306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Table Pet</a:t>
            </a:r>
            <a:endParaRPr sz="1800"/>
          </a:p>
        </p:txBody>
      </p:sp>
      <p:sp>
        <p:nvSpPr>
          <p:cNvPr id="121" name="Google Shape;121;p15"/>
          <p:cNvSpPr txBox="1"/>
          <p:nvPr/>
        </p:nvSpPr>
        <p:spPr>
          <a:xfrm>
            <a:off x="4419550" y="525375"/>
            <a:ext cx="3574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host.docker.internal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22" name="Google Shape;122;p15"/>
          <p:cNvGrpSpPr/>
          <p:nvPr/>
        </p:nvGrpSpPr>
        <p:grpSpPr>
          <a:xfrm>
            <a:off x="4951025" y="3189950"/>
            <a:ext cx="4045700" cy="2314800"/>
            <a:chOff x="4951025" y="3189950"/>
            <a:chExt cx="4045700" cy="2314800"/>
          </a:xfrm>
        </p:grpSpPr>
        <p:cxnSp>
          <p:nvCxnSpPr>
            <p:cNvPr id="123" name="Google Shape;123;p15"/>
            <p:cNvCxnSpPr>
              <a:stCxn id="108" idx="3"/>
              <a:endCxn id="120" idx="4"/>
            </p:cNvCxnSpPr>
            <p:nvPr/>
          </p:nvCxnSpPr>
          <p:spPr>
            <a:xfrm flipH="1" rot="10800000">
              <a:off x="4951025" y="3189950"/>
              <a:ext cx="421200" cy="2314800"/>
            </a:xfrm>
            <a:prstGeom prst="bentConnector3">
              <a:avLst>
                <a:gd fmla="val 507022" name="adj1"/>
              </a:avLst>
            </a:prstGeom>
            <a:noFill/>
            <a:ln cap="flat" cmpd="sng" w="38100">
              <a:solidFill>
                <a:srgbClr val="FF99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4" name="Google Shape;124;p15"/>
            <p:cNvSpPr/>
            <p:nvPr/>
          </p:nvSpPr>
          <p:spPr>
            <a:xfrm>
              <a:off x="7552825" y="3498175"/>
              <a:ext cx="1443900" cy="962400"/>
            </a:xfrm>
            <a:prstGeom prst="wedgeRectCallout">
              <a:avLst>
                <a:gd fmla="val -83332" name="adj1"/>
                <a:gd fmla="val -9370" name="adj2"/>
              </a:avLst>
            </a:prstGeom>
            <a:solidFill>
              <a:srgbClr val="FCE5CD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Connect to MySQL on Docker Host</a:t>
              </a:r>
              <a:endParaRPr sz="1800"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type="title"/>
          </p:nvPr>
        </p:nvSpPr>
        <p:spPr>
          <a:xfrm>
            <a:off x="211138" y="220812"/>
            <a:ext cx="872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Orchestration as an architectural design pattern</a:t>
            </a:r>
            <a:endParaRPr/>
          </a:p>
        </p:txBody>
      </p:sp>
      <p:sp>
        <p:nvSpPr>
          <p:cNvPr id="419" name="Google Shape;419;p33"/>
          <p:cNvSpPr txBox="1"/>
          <p:nvPr>
            <p:ph idx="1" type="body"/>
          </p:nvPr>
        </p:nvSpPr>
        <p:spPr>
          <a:xfrm>
            <a:off x="211138" y="761999"/>
            <a:ext cx="8704200" cy="55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 sz="2400"/>
              <a:t>Implementation of a workflow or business process is a composition of services </a:t>
            </a:r>
            <a:r>
              <a:rPr b="1" lang="en-US" sz="2400"/>
              <a:t>in </a:t>
            </a:r>
            <a:r>
              <a:rPr b="1" lang="en-US" sz="2400">
                <a:highlight>
                  <a:srgbClr val="00FF00"/>
                </a:highlight>
              </a:rPr>
              <a:t>a single-point of control</a:t>
            </a:r>
            <a:endParaRPr>
              <a:highlight>
                <a:srgbClr val="00FF00"/>
              </a:highlight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800"/>
              <a:buChar char="–"/>
            </a:pPr>
            <a:r>
              <a:rPr lang="en-US" sz="2000">
                <a:highlight>
                  <a:srgbClr val="00FF00"/>
                </a:highlight>
              </a:rPr>
              <a:t>There is a service (i.e., the controller) controlling the workflow</a:t>
            </a:r>
            <a:endParaRPr>
              <a:highlight>
                <a:srgbClr val="00FF00"/>
              </a:highlight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800"/>
              <a:buChar char="–"/>
            </a:pPr>
            <a:r>
              <a:rPr lang="en-US" sz="2000">
                <a:highlight>
                  <a:srgbClr val="00FFFF"/>
                </a:highlight>
              </a:rPr>
              <a:t>Each service, except for the controller, performs its own functions without knowing others</a:t>
            </a:r>
            <a:endParaRPr>
              <a:highlight>
                <a:srgbClr val="00FFFF"/>
              </a:highlight>
            </a:endParaRPr>
          </a:p>
          <a:p>
            <a:pPr indent="-285750" lvl="1" marL="742950" rtl="0" algn="l">
              <a:spcBef>
                <a:spcPts val="400"/>
              </a:spcBef>
              <a:spcAft>
                <a:spcPts val="0"/>
              </a:spcAft>
              <a:buSzPts val="800"/>
              <a:buChar char="–"/>
            </a:pPr>
            <a:r>
              <a:rPr lang="en-US" sz="2000"/>
              <a:t>The controller need to know all the other services controlled by it, and pass right data to the right services for processing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pic>
        <p:nvPicPr>
          <p:cNvPr id="420" name="Google Shape;4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3400974"/>
            <a:ext cx="4724400" cy="3236214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33"/>
          <p:cNvSpPr txBox="1"/>
          <p:nvPr>
            <p:ph idx="12" type="sldNum"/>
          </p:nvPr>
        </p:nvSpPr>
        <p:spPr>
          <a:xfrm>
            <a:off x="8451850" y="6640513"/>
            <a:ext cx="352500" cy="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4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8" name="Google Shape;428;p34"/>
          <p:cNvSpPr txBox="1"/>
          <p:nvPr/>
        </p:nvSpPr>
        <p:spPr>
          <a:xfrm>
            <a:off x="881645" y="5718452"/>
            <a:ext cx="45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 b="1" sz="2800">
              <a:solidFill>
                <a:srgbClr val="C692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9" name="Google Shape;429;p34"/>
          <p:cNvSpPr/>
          <p:nvPr/>
        </p:nvSpPr>
        <p:spPr>
          <a:xfrm>
            <a:off x="3924306" y="2142079"/>
            <a:ext cx="1219200" cy="6096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1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Place an Order</a:t>
            </a:r>
            <a:endParaRPr b="1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0" name="Google Shape;430;p34"/>
          <p:cNvSpPr/>
          <p:nvPr/>
        </p:nvSpPr>
        <p:spPr>
          <a:xfrm>
            <a:off x="5034714" y="3834430"/>
            <a:ext cx="1219200" cy="609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Shipping Record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1" name="Google Shape;431;p34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4"/>
          <p:cNvSpPr/>
          <p:nvPr/>
        </p:nvSpPr>
        <p:spPr>
          <a:xfrm>
            <a:off x="2915064" y="3834433"/>
            <a:ext cx="1219200" cy="609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Activity Log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3" name="Google Shape;433;p34"/>
          <p:cNvSpPr/>
          <p:nvPr/>
        </p:nvSpPr>
        <p:spPr>
          <a:xfrm>
            <a:off x="7329739" y="3834432"/>
            <a:ext cx="1219200" cy="609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4" name="Google Shape;434;p34"/>
          <p:cNvSpPr/>
          <p:nvPr/>
        </p:nvSpPr>
        <p:spPr>
          <a:xfrm>
            <a:off x="676745" y="3834423"/>
            <a:ext cx="1219200" cy="6096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ahoma"/>
              <a:buNone/>
            </a:pPr>
            <a:r>
              <a:rPr b="0" lang="en-US" sz="1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Order</a:t>
            </a:r>
            <a:endParaRPr b="0" i="0" sz="16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435" name="Google Shape;435;p34"/>
          <p:cNvCxnSpPr>
            <a:stCxn id="429" idx="1"/>
            <a:endCxn id="434" idx="0"/>
          </p:cNvCxnSpPr>
          <p:nvPr/>
        </p:nvCxnSpPr>
        <p:spPr>
          <a:xfrm flipH="1">
            <a:off x="1286406" y="2446879"/>
            <a:ext cx="2637900" cy="13875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436" name="Google Shape;436;p34"/>
          <p:cNvCxnSpPr>
            <a:endCxn id="432" idx="0"/>
          </p:cNvCxnSpPr>
          <p:nvPr/>
        </p:nvCxnSpPr>
        <p:spPr>
          <a:xfrm flipH="1">
            <a:off x="3524664" y="2791633"/>
            <a:ext cx="557700" cy="104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7" name="Google Shape;437;p34"/>
          <p:cNvCxnSpPr>
            <a:stCxn id="429" idx="3"/>
            <a:endCxn id="433" idx="0"/>
          </p:cNvCxnSpPr>
          <p:nvPr/>
        </p:nvCxnSpPr>
        <p:spPr>
          <a:xfrm>
            <a:off x="5143506" y="2446879"/>
            <a:ext cx="2795700" cy="1387500"/>
          </a:xfrm>
          <a:prstGeom prst="bentConnector2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8" name="Google Shape;438;p34"/>
          <p:cNvCxnSpPr>
            <a:endCxn id="430" idx="0"/>
          </p:cNvCxnSpPr>
          <p:nvPr/>
        </p:nvCxnSpPr>
        <p:spPr>
          <a:xfrm>
            <a:off x="5050614" y="2791630"/>
            <a:ext cx="593700" cy="1042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39" name="Google Shape;439;p34"/>
          <p:cNvSpPr txBox="1"/>
          <p:nvPr/>
        </p:nvSpPr>
        <p:spPr>
          <a:xfrm>
            <a:off x="2034900" y="400700"/>
            <a:ext cx="5074200" cy="1344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highlight>
                  <a:srgbClr val="00FF00"/>
                </a:highlight>
              </a:rPr>
              <a:t>S</a:t>
            </a:r>
            <a:r>
              <a:rPr b="1" lang="en-US" sz="2400">
                <a:solidFill>
                  <a:schemeClr val="dk1"/>
                </a:solidFill>
                <a:highlight>
                  <a:srgbClr val="00FF00"/>
                </a:highlight>
              </a:rPr>
              <a:t>ingle-point of control</a:t>
            </a:r>
            <a:endParaRPr sz="2400">
              <a:solidFill>
                <a:schemeClr val="dk1"/>
              </a:solidFill>
              <a:highlight>
                <a:srgbClr val="00FF00"/>
              </a:highlight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00FF00"/>
                </a:highlight>
              </a:rPr>
              <a:t>The controller controlling the workflow</a:t>
            </a:r>
            <a:endParaRPr sz="2400"/>
          </a:p>
        </p:txBody>
      </p:sp>
      <p:sp>
        <p:nvSpPr>
          <p:cNvPr id="440" name="Google Shape;440;p34"/>
          <p:cNvSpPr txBox="1"/>
          <p:nvPr/>
        </p:nvSpPr>
        <p:spPr>
          <a:xfrm>
            <a:off x="1282500" y="4981025"/>
            <a:ext cx="6579000" cy="9234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highlight>
                  <a:srgbClr val="00FFFF"/>
                </a:highlight>
              </a:rPr>
              <a:t>Each service … performs its own functions without knowing others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Testing the following scenarios…</a:t>
            </a:r>
            <a:endParaRPr/>
          </a:p>
        </p:txBody>
      </p:sp>
      <p:sp>
        <p:nvSpPr>
          <p:cNvPr id="447" name="Google Shape;447;p35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8" name="Google Shape;44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3" y="1082725"/>
            <a:ext cx="8220075" cy="287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49" name="Google Shape;449;p35"/>
          <p:cNvSpPr txBox="1"/>
          <p:nvPr/>
        </p:nvSpPr>
        <p:spPr>
          <a:xfrm>
            <a:off x="376200" y="4111675"/>
            <a:ext cx="8305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Soundless zoom recording of this demo…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https://smu-sg.zoom.us/rec/share/26yylz_RLvHX4ND_AMWzOc1BLyTl0Kd8-kafBNDCdRPhu34b2JrrwXFuKRgDnRKW.z1eh2MrK_oXsuJgK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Passcode: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V60epj!0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6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“Place order - correct inputs” + WAMP stopped</a:t>
            </a:r>
            <a:endParaRPr/>
          </a:p>
        </p:txBody>
      </p:sp>
      <p:sp>
        <p:nvSpPr>
          <p:cNvPr id="456" name="Google Shape;456;p36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7" name="Google Shape;457;p36"/>
          <p:cNvSpPr txBox="1"/>
          <p:nvPr>
            <p:ph idx="1" type="body"/>
          </p:nvPr>
        </p:nvSpPr>
        <p:spPr>
          <a:xfrm>
            <a:off x="457200" y="1295400"/>
            <a:ext cx="8229600" cy="488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    "code": 500,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"data":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  "order_result": {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      "code": 500,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      "message": "An error occurred while creating the order. (mysql.connector.errors.OperationalError) MySQL Connection not available.\n[SQL: INSERT INTO `order` (customer_id, status, created, modified) VALUES (%(customer_id)s, %(status)s, %(created)s, %(modified)s)]\n[parameters: [{'status': 'NEW', 'customer_id': 'Apple TAN'}]]\n(Background on this error at: https://sqlalche.me/e/20/e3q8)"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latin typeface="Consolas"/>
                <a:ea typeface="Consolas"/>
                <a:cs typeface="Consolas"/>
                <a:sym typeface="Consolas"/>
              </a:rPr>
              <a:t>    "message": "Order creation failure sent for error handling."</a:t>
            </a:r>
            <a:endParaRPr b="1"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7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“Place order - correct inputs” + order.py stopped</a:t>
            </a:r>
            <a:endParaRPr/>
          </a:p>
        </p:txBody>
      </p:sp>
      <p:sp>
        <p:nvSpPr>
          <p:cNvPr id="464" name="Google Shape;464;p37"/>
          <p:cNvSpPr txBox="1"/>
          <p:nvPr>
            <p:ph idx="1" type="body"/>
          </p:nvPr>
        </p:nvSpPr>
        <p:spPr>
          <a:xfrm>
            <a:off x="457200" y="1295400"/>
            <a:ext cx="8229600" cy="488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   "code": 500,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"data":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"order_result": {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    "code": 500,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    "message": "invocation of service fails: http://localhost:5001/order. HTTPConnectionPool(host='localhost', port=5001): Max retries exceeded with url: /order (Caused by NewConnectionError('&lt;urllib3.connection.HTTPConnection object at 0x000001D898750E20&gt;: Failed to establish a new connection: [WinError 10061] No connection could be made because the target machine actively refused it'))"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latin typeface="Consolas"/>
                <a:ea typeface="Consolas"/>
                <a:cs typeface="Consolas"/>
                <a:sym typeface="Consolas"/>
              </a:rPr>
              <a:t>    "message": "Order creation failure sent for error handling."</a:t>
            </a:r>
            <a:endParaRPr b="1"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3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8"/>
          <p:cNvSpPr txBox="1"/>
          <p:nvPr>
            <p:ph type="title"/>
          </p:nvPr>
        </p:nvSpPr>
        <p:spPr>
          <a:xfrm>
            <a:off x="381000" y="288925"/>
            <a:ext cx="8305800" cy="641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“Place order - shipping failure”</a:t>
            </a:r>
            <a:endParaRPr/>
          </a:p>
        </p:txBody>
      </p:sp>
      <p:sp>
        <p:nvSpPr>
          <p:cNvPr id="472" name="Google Shape;472;p38"/>
          <p:cNvSpPr txBox="1"/>
          <p:nvPr>
            <p:ph idx="1" type="body"/>
          </p:nvPr>
        </p:nvSpPr>
        <p:spPr>
          <a:xfrm>
            <a:off x="457200" y="1295400"/>
            <a:ext cx="8229600" cy="488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   "code": 400,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"data": {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"order_result": { "code": 201, "data": { … } },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"shipping_result": {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    "code": 400, "data": { "order_id": 18 },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    "message": "Simulated failure in shipping record creation."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   },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900">
                <a:latin typeface="Consolas"/>
                <a:ea typeface="Consolas"/>
                <a:cs typeface="Consolas"/>
                <a:sym typeface="Consolas"/>
              </a:rPr>
              <a:t>    "message": "Simulated shipping record error sent for error handling."</a:t>
            </a:r>
            <a:endParaRPr b="1"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3" name="Google Shape;473;p38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9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0" name="Google Shape;4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00" y="2610950"/>
            <a:ext cx="8573800" cy="163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7" name="Google Shape;487;p40"/>
          <p:cNvSpPr txBox="1"/>
          <p:nvPr>
            <p:ph type="ctrTitle"/>
          </p:nvPr>
        </p:nvSpPr>
        <p:spPr>
          <a:xfrm>
            <a:off x="685800" y="2514600"/>
            <a:ext cx="7772400" cy="7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Extra practice (optional) - Place order 2</a:t>
            </a:r>
            <a:endParaRPr/>
          </a:p>
        </p:txBody>
      </p:sp>
      <p:sp>
        <p:nvSpPr>
          <p:cNvPr id="488" name="Google Shape;488;p40"/>
          <p:cNvSpPr txBox="1"/>
          <p:nvPr>
            <p:ph idx="1" type="subTitle"/>
          </p:nvPr>
        </p:nvSpPr>
        <p:spPr>
          <a:xfrm>
            <a:off x="1371600" y="3886200"/>
            <a:ext cx="6400800" cy="5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1" name="Google Shape;1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9675" cy="468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" name="Google Shape;132;p16"/>
          <p:cNvGrpSpPr/>
          <p:nvPr/>
        </p:nvGrpSpPr>
        <p:grpSpPr>
          <a:xfrm>
            <a:off x="3401625" y="3287875"/>
            <a:ext cx="5779450" cy="3433150"/>
            <a:chOff x="3401625" y="3287875"/>
            <a:chExt cx="5779450" cy="3433150"/>
          </a:xfrm>
        </p:grpSpPr>
        <p:sp>
          <p:nvSpPr>
            <p:cNvPr id="133" name="Google Shape;133;p16"/>
            <p:cNvSpPr/>
            <p:nvPr/>
          </p:nvSpPr>
          <p:spPr>
            <a:xfrm>
              <a:off x="3965225" y="3316025"/>
              <a:ext cx="5012100" cy="34050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6"/>
            <p:cNvSpPr txBox="1"/>
            <p:nvPr/>
          </p:nvSpPr>
          <p:spPr>
            <a:xfrm>
              <a:off x="5238175" y="3475150"/>
              <a:ext cx="39429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200"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16"/>
            <p:cNvSpPr txBox="1"/>
            <p:nvPr/>
          </p:nvSpPr>
          <p:spPr>
            <a:xfrm>
              <a:off x="5074925" y="3287875"/>
              <a:ext cx="27927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000">
                  <a:solidFill>
                    <a:schemeClr val="dk1"/>
                  </a:solidFill>
                </a:rPr>
                <a:t>Host machine</a:t>
              </a:r>
              <a:endParaRPr b="1" sz="3000"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5047175" y="4510075"/>
              <a:ext cx="3771300" cy="21195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7" name="Google Shape;137;p16"/>
            <p:cNvPicPr preferRelativeResize="0"/>
            <p:nvPr/>
          </p:nvPicPr>
          <p:blipFill rotWithShape="1">
            <a:blip r:embed="rId4">
              <a:alphaModFix/>
            </a:blip>
            <a:srcRect b="0" l="35296" r="0" t="10313"/>
            <a:stretch/>
          </p:blipFill>
          <p:spPr>
            <a:xfrm>
              <a:off x="6703500" y="4510075"/>
              <a:ext cx="1208076" cy="863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16"/>
            <p:cNvSpPr txBox="1"/>
            <p:nvPr/>
          </p:nvSpPr>
          <p:spPr>
            <a:xfrm>
              <a:off x="7911575" y="4603425"/>
              <a:ext cx="906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</a:rPr>
                <a:t>tea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16"/>
            <p:cNvSpPr txBox="1"/>
            <p:nvPr/>
          </p:nvSpPr>
          <p:spPr>
            <a:xfrm>
              <a:off x="5747375" y="4049325"/>
              <a:ext cx="2370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</a:rPr>
                <a:t>Docker engine</a:t>
              </a:r>
              <a:endParaRPr b="1" sz="2400"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16"/>
            <p:cNvSpPr txBox="1"/>
            <p:nvPr/>
          </p:nvSpPr>
          <p:spPr>
            <a:xfrm>
              <a:off x="5747375" y="4718375"/>
              <a:ext cx="1098000" cy="5541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</a:rPr>
                <a:t>15000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16"/>
            <p:cNvSpPr txBox="1"/>
            <p:nvPr/>
          </p:nvSpPr>
          <p:spPr>
            <a:xfrm>
              <a:off x="3401625" y="4718363"/>
              <a:ext cx="1098000" cy="554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</a:rPr>
                <a:t>25000</a:t>
              </a:r>
              <a:endParaRPr sz="2400">
                <a:solidFill>
                  <a:schemeClr val="dk1"/>
                </a:solidFill>
              </a:endParaRPr>
            </a:p>
          </p:txBody>
        </p:sp>
        <p:cxnSp>
          <p:nvCxnSpPr>
            <p:cNvPr id="142" name="Google Shape;142;p16"/>
            <p:cNvCxnSpPr>
              <a:stCxn id="141" idx="3"/>
              <a:endCxn id="140" idx="1"/>
            </p:cNvCxnSpPr>
            <p:nvPr/>
          </p:nvCxnSpPr>
          <p:spPr>
            <a:xfrm>
              <a:off x="4499625" y="4995413"/>
              <a:ext cx="1247700" cy="0"/>
            </a:xfrm>
            <a:prstGeom prst="straightConnector1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" name="Google Shape;143;p16"/>
            <p:cNvSpPr/>
            <p:nvPr/>
          </p:nvSpPr>
          <p:spPr>
            <a:xfrm>
              <a:off x="3677388" y="3875113"/>
              <a:ext cx="1050600" cy="30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3306</a:t>
              </a:r>
              <a:endParaRPr sz="1800"/>
            </a:p>
          </p:txBody>
        </p:sp>
        <p:pic>
          <p:nvPicPr>
            <p:cNvPr id="144" name="Google Shape;144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745886" y="3791474"/>
              <a:ext cx="1050600" cy="46761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45" name="Google Shape;145;p16"/>
            <p:cNvCxnSpPr>
              <a:stCxn id="138" idx="0"/>
              <a:endCxn id="143" idx="2"/>
            </p:cNvCxnSpPr>
            <p:nvPr/>
          </p:nvCxnSpPr>
          <p:spPr>
            <a:xfrm flipH="1" rot="5400000">
              <a:off x="6069875" y="2308275"/>
              <a:ext cx="428100" cy="4162200"/>
            </a:xfrm>
            <a:prstGeom prst="bentConnector3">
              <a:avLst>
                <a:gd fmla="val 49990" name="adj1"/>
              </a:avLst>
            </a:prstGeom>
            <a:noFill/>
            <a:ln cap="flat" cmpd="sng" w="38100">
              <a:solidFill>
                <a:srgbClr val="00B050"/>
              </a:solidFill>
              <a:prstDash val="dash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6" name="Google Shape;146;p16"/>
          <p:cNvGrpSpPr/>
          <p:nvPr/>
        </p:nvGrpSpPr>
        <p:grpSpPr>
          <a:xfrm>
            <a:off x="3401625" y="5569738"/>
            <a:ext cx="5416850" cy="863800"/>
            <a:chOff x="3401625" y="5569738"/>
            <a:chExt cx="5416850" cy="863800"/>
          </a:xfrm>
        </p:grpSpPr>
        <p:pic>
          <p:nvPicPr>
            <p:cNvPr id="147" name="Google Shape;147;p16"/>
            <p:cNvPicPr preferRelativeResize="0"/>
            <p:nvPr/>
          </p:nvPicPr>
          <p:blipFill rotWithShape="1">
            <a:blip r:embed="rId4">
              <a:alphaModFix/>
            </a:blip>
            <a:srcRect b="0" l="35296" r="0" t="10313"/>
            <a:stretch/>
          </p:blipFill>
          <p:spPr>
            <a:xfrm>
              <a:off x="6703500" y="5569738"/>
              <a:ext cx="1208076" cy="863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16"/>
            <p:cNvSpPr txBox="1"/>
            <p:nvPr/>
          </p:nvSpPr>
          <p:spPr>
            <a:xfrm>
              <a:off x="7911575" y="5663088"/>
              <a:ext cx="9069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</a:rPr>
                <a:t>milk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6"/>
            <p:cNvSpPr txBox="1"/>
            <p:nvPr/>
          </p:nvSpPr>
          <p:spPr>
            <a:xfrm>
              <a:off x="5744025" y="5731700"/>
              <a:ext cx="1098000" cy="554100"/>
            </a:xfrm>
            <a:prstGeom prst="rect">
              <a:avLst/>
            </a:prstGeom>
            <a:solidFill>
              <a:srgbClr val="CFE2F3"/>
            </a:solidFill>
            <a:ln cap="flat" cmpd="sng" w="952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</a:rPr>
                <a:t>15000</a:t>
              </a:r>
              <a:endParaRPr sz="2400"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6"/>
            <p:cNvSpPr txBox="1"/>
            <p:nvPr/>
          </p:nvSpPr>
          <p:spPr>
            <a:xfrm>
              <a:off x="3401625" y="5731688"/>
              <a:ext cx="1098000" cy="55410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99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</a:rPr>
                <a:t>26000</a:t>
              </a:r>
              <a:endParaRPr sz="2400">
                <a:solidFill>
                  <a:schemeClr val="dk1"/>
                </a:solidFill>
              </a:endParaRPr>
            </a:p>
          </p:txBody>
        </p:sp>
        <p:cxnSp>
          <p:nvCxnSpPr>
            <p:cNvPr id="151" name="Google Shape;151;p16"/>
            <p:cNvCxnSpPr>
              <a:stCxn id="150" idx="3"/>
              <a:endCxn id="149" idx="1"/>
            </p:cNvCxnSpPr>
            <p:nvPr/>
          </p:nvCxnSpPr>
          <p:spPr>
            <a:xfrm>
              <a:off x="4499625" y="6008738"/>
              <a:ext cx="1244400" cy="0"/>
            </a:xfrm>
            <a:prstGeom prst="straightConnector1">
              <a:avLst/>
            </a:prstGeom>
            <a:noFill/>
            <a:ln cap="flat" cmpd="sng" w="38100">
              <a:solidFill>
                <a:srgbClr val="98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52" name="Google Shape;152;p16"/>
          <p:cNvSpPr txBox="1"/>
          <p:nvPr/>
        </p:nvSpPr>
        <p:spPr>
          <a:xfrm>
            <a:off x="4315300" y="324600"/>
            <a:ext cx="4865700" cy="66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1D254F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When 'docker compose up', it will start 2 containers.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4315300" y="1374775"/>
            <a:ext cx="4865700" cy="66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1D254F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Host port 25000 is mapped to 'tea' container's port 15000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4315300" y="2281750"/>
            <a:ext cx="4865700" cy="9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1D254F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There will be a port conflict as both 'tea' container and 'milk' container are listening to port 15000 </a:t>
            </a:r>
            <a:endParaRPr b="1" sz="1550">
              <a:solidFill>
                <a:srgbClr val="1D254F"/>
              </a:solidFill>
              <a:highlight>
                <a:srgbClr val="F5F7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FF0000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Wrong</a:t>
            </a:r>
            <a:endParaRPr b="1" sz="1550">
              <a:solidFill>
                <a:srgbClr val="FF0000"/>
              </a:solidFill>
              <a:highlight>
                <a:srgbClr val="F5F7FA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29675" cy="468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2" name="Google Shape;162;p17"/>
          <p:cNvGrpSpPr/>
          <p:nvPr/>
        </p:nvGrpSpPr>
        <p:grpSpPr>
          <a:xfrm>
            <a:off x="1180681" y="945175"/>
            <a:ext cx="6668118" cy="875150"/>
            <a:chOff x="1180650" y="945175"/>
            <a:chExt cx="6348775" cy="875150"/>
          </a:xfrm>
        </p:grpSpPr>
        <p:sp>
          <p:nvSpPr>
            <p:cNvPr id="163" name="Google Shape;163;p17"/>
            <p:cNvSpPr/>
            <p:nvPr/>
          </p:nvSpPr>
          <p:spPr>
            <a:xfrm>
              <a:off x="1180650" y="945175"/>
              <a:ext cx="2959500" cy="8637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FF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5047225" y="1024725"/>
              <a:ext cx="2482200" cy="795600"/>
            </a:xfrm>
            <a:prstGeom prst="wedgeRectCallout">
              <a:avLst>
                <a:gd fmla="val -79627" name="adj1"/>
                <a:gd fmla="val 4681" name="adj2"/>
              </a:avLst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/>
                <a:t>Instructions </a:t>
              </a:r>
              <a:r>
                <a:rPr lang="en-US" sz="1800"/>
                <a:t>to build the image if not found.</a:t>
              </a:r>
              <a:endParaRPr sz="1800"/>
            </a:p>
          </p:txBody>
        </p:sp>
      </p:grpSp>
      <p:sp>
        <p:nvSpPr>
          <p:cNvPr id="165" name="Google Shape;165;p17"/>
          <p:cNvSpPr txBox="1"/>
          <p:nvPr/>
        </p:nvSpPr>
        <p:spPr>
          <a:xfrm>
            <a:off x="4572000" y="0"/>
            <a:ext cx="4611300" cy="9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1D254F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If the esd/tea:recap image is not available locally nor on Docker Hub, docker compose will build the image.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4585800" y="3433950"/>
            <a:ext cx="4595400" cy="90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1D254F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The 'milk' service block is missing 'build:' block, thus, docker compose will fail</a:t>
            </a:r>
            <a:endParaRPr b="1" sz="1550">
              <a:solidFill>
                <a:srgbClr val="1D254F"/>
              </a:solidFill>
              <a:highlight>
                <a:srgbClr val="F5F7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FF0000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Wrong</a:t>
            </a:r>
            <a:endParaRPr b="1" sz="1550">
              <a:solidFill>
                <a:srgbClr val="FF0000"/>
              </a:solidFill>
              <a:highlight>
                <a:srgbClr val="F5F7FA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601700" y="4398025"/>
            <a:ext cx="4579500" cy="7389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No build block is fine…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E.g. when we dun own milk image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8"/>
          <p:cNvSpPr txBox="1"/>
          <p:nvPr>
            <p:ph type="ctrTitle"/>
          </p:nvPr>
        </p:nvSpPr>
        <p:spPr>
          <a:xfrm>
            <a:off x="685800" y="2514600"/>
            <a:ext cx="7772400" cy="701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Put docker aside for now…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question…</a:t>
            </a:r>
            <a:endParaRPr/>
          </a:p>
        </p:txBody>
      </p:sp>
      <p:sp>
        <p:nvSpPr>
          <p:cNvPr id="175" name="Google Shape;175;p18"/>
          <p:cNvSpPr txBox="1"/>
          <p:nvPr>
            <p:ph idx="1" type="subTitle"/>
          </p:nvPr>
        </p:nvSpPr>
        <p:spPr>
          <a:xfrm>
            <a:off x="1371600" y="3886200"/>
            <a:ext cx="6400800" cy="5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None/>
            </a:pPr>
            <a:r>
              <a:rPr lang="en-US"/>
              <a:t>Docker will be back later…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type="title"/>
          </p:nvPr>
        </p:nvSpPr>
        <p:spPr>
          <a:xfrm>
            <a:off x="211138" y="192088"/>
            <a:ext cx="8721600" cy="51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 requests.request(...)</a:t>
            </a:r>
            <a:endParaRPr/>
          </a:p>
        </p:txBody>
      </p:sp>
      <p:sp>
        <p:nvSpPr>
          <p:cNvPr id="182" name="Google Shape;182;p19"/>
          <p:cNvSpPr txBox="1"/>
          <p:nvPr>
            <p:ph idx="1" type="body"/>
          </p:nvPr>
        </p:nvSpPr>
        <p:spPr>
          <a:xfrm>
            <a:off x="211138" y="761999"/>
            <a:ext cx="8704200" cy="559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b="1" sz="1800">
              <a:highlight>
                <a:srgbClr val="FFFF00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try: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url = "http://localhost:5000/book/1234567890123"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json = { "availability": 15, "price": 98.5, "title": "ESD" 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# Send HTTP POST to url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response = </a:t>
            </a:r>
            <a:r>
              <a:rPr b="1" lang="en-US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requests.request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"POST"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, url, json=json)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# Print HTTP status code    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print( "HTTP CODE: " + str(</a:t>
            </a:r>
            <a:r>
              <a:rPr b="1" lang="en-US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response.status_code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 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 # Print JSON received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print( </a:t>
            </a:r>
            <a:r>
              <a:rPr b="1" lang="en-US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response.json()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except Exception as e: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print( "ERROR: " + str(e))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8451850" y="6640513"/>
            <a:ext cx="352500" cy="22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b="1" lang="en-US"/>
              <a:t>‹#›</a:t>
            </a:fld>
            <a:endParaRPr b="1"/>
          </a:p>
        </p:txBody>
      </p:sp>
      <p:sp>
        <p:nvSpPr>
          <p:cNvPr id="184" name="Google Shape;184;p19"/>
          <p:cNvSpPr txBox="1"/>
          <p:nvPr/>
        </p:nvSpPr>
        <p:spPr>
          <a:xfrm>
            <a:off x="4569875" y="4779925"/>
            <a:ext cx="4611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85" name="Google Shape;185;p19"/>
          <p:cNvSpPr txBox="1"/>
          <p:nvPr/>
        </p:nvSpPr>
        <p:spPr>
          <a:xfrm>
            <a:off x="3917500" y="849700"/>
            <a:ext cx="5263500" cy="423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1D254F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There is a python module named "requests".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86" name="Google Shape;186;p19"/>
          <p:cNvSpPr txBox="1"/>
          <p:nvPr/>
        </p:nvSpPr>
        <p:spPr>
          <a:xfrm>
            <a:off x="3933400" y="1569100"/>
            <a:ext cx="5247600" cy="11391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1D254F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Line 6 sends a HTTP </a:t>
            </a:r>
            <a:r>
              <a:rPr b="1" lang="en-US" sz="1550">
                <a:solidFill>
                  <a:srgbClr val="FF0000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GET </a:t>
            </a:r>
            <a:r>
              <a:rPr b="1" lang="en-US" sz="1550">
                <a:solidFill>
                  <a:srgbClr val="1D254F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to http://localhost:5000/book/1234567890123 and stores the HTTP response in the variable "response"</a:t>
            </a:r>
            <a:endParaRPr b="1" sz="1550">
              <a:solidFill>
                <a:srgbClr val="1D254F"/>
              </a:solidFill>
              <a:highlight>
                <a:srgbClr val="F5F7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FF0000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Wrong</a:t>
            </a:r>
            <a:endParaRPr b="1" sz="1550">
              <a:solidFill>
                <a:srgbClr val="FF0000"/>
              </a:solidFill>
              <a:highlight>
                <a:srgbClr val="F5F7FA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19"/>
          <p:cNvSpPr txBox="1"/>
          <p:nvPr/>
        </p:nvSpPr>
        <p:spPr>
          <a:xfrm>
            <a:off x="4012975" y="4159350"/>
            <a:ext cx="5168100" cy="423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1D254F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Line 9 prints the JSON received in the HTTP response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/>
          <p:nvPr>
            <p:ph type="title"/>
          </p:nvPr>
        </p:nvSpPr>
        <p:spPr>
          <a:xfrm>
            <a:off x="211138" y="192088"/>
            <a:ext cx="8721600" cy="51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For WAD2 students… axios equivalent code</a:t>
            </a:r>
            <a:endParaRPr sz="3000"/>
          </a:p>
        </p:txBody>
      </p:sp>
      <p:sp>
        <p:nvSpPr>
          <p:cNvPr id="194" name="Google Shape;194;p20"/>
          <p:cNvSpPr txBox="1"/>
          <p:nvPr>
            <p:ph idx="1" type="body"/>
          </p:nvPr>
        </p:nvSpPr>
        <p:spPr>
          <a:xfrm>
            <a:off x="211138" y="761999"/>
            <a:ext cx="8704200" cy="559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const url = 'http://localhost:5000/book/1234567890123';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// Send HTTP POST to url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axios.post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(url,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availability: 15,  price: 98.5,  title: "ESD"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.then(response =&gt;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   // Print HTTP status code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console.log("HTTP CODE: " + </a:t>
            </a:r>
            <a:r>
              <a:rPr lang="en-US" sz="1800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response.status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     // Print JSON received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console.log(</a:t>
            </a:r>
            <a:r>
              <a:rPr lang="en-US" sz="1800">
                <a:highlight>
                  <a:srgbClr val="FCE5CD"/>
                </a:highlight>
                <a:latin typeface="Consolas"/>
                <a:ea typeface="Consolas"/>
                <a:cs typeface="Consolas"/>
                <a:sym typeface="Consolas"/>
              </a:rPr>
              <a:t>response.data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.catch(error =&gt; {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console.error(error);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});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20"/>
          <p:cNvSpPr txBox="1"/>
          <p:nvPr>
            <p:ph idx="12" type="sldNum"/>
          </p:nvPr>
        </p:nvSpPr>
        <p:spPr>
          <a:xfrm>
            <a:off x="8451850" y="6640513"/>
            <a:ext cx="352500" cy="22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6" name="Google Shape;1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0450" y="5914400"/>
            <a:ext cx="2993900" cy="44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211138" y="192088"/>
            <a:ext cx="8721600" cy="51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book.py</a:t>
            </a:r>
            <a:endParaRPr/>
          </a:p>
        </p:txBody>
      </p:sp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211150" y="1131225"/>
            <a:ext cx="8704200" cy="215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@app.route("/book/&lt;string:isbn13&gt;", methods=['POST'])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def create_book(isbn13):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if db.session.scalar(db.select(Book).filter_by(isbn13=isbn13)):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return jsonify( … ), </a:t>
            </a:r>
            <a:r>
              <a:rPr b="1" lang="en-US" sz="18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400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# book exists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return jsonify( … ), </a:t>
            </a:r>
            <a:r>
              <a:rPr b="1" lang="en-US" sz="1800">
                <a:highlight>
                  <a:srgbClr val="00FF00"/>
                </a:highlight>
                <a:latin typeface="Consolas"/>
                <a:ea typeface="Consolas"/>
                <a:cs typeface="Consolas"/>
                <a:sym typeface="Consolas"/>
              </a:rPr>
              <a:t>201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# Create success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21"/>
          <p:cNvSpPr txBox="1"/>
          <p:nvPr>
            <p:ph idx="12" type="sldNum"/>
          </p:nvPr>
        </p:nvSpPr>
        <p:spPr>
          <a:xfrm>
            <a:off x="8451850" y="6640513"/>
            <a:ext cx="352500" cy="22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1"/>
          <p:cNvSpPr txBox="1"/>
          <p:nvPr/>
        </p:nvSpPr>
        <p:spPr>
          <a:xfrm>
            <a:off x="241850" y="3429000"/>
            <a:ext cx="8562600" cy="29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C:\ESD\&gt;python python_requests.py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 CODE: </a:t>
            </a:r>
            <a:r>
              <a:rPr b="1" lang="en-US" sz="1800">
                <a:solidFill>
                  <a:srgbClr val="00FF00"/>
                </a:solidFill>
                <a:latin typeface="Consolas"/>
                <a:ea typeface="Consolas"/>
                <a:cs typeface="Consolas"/>
                <a:sym typeface="Consolas"/>
              </a:rPr>
              <a:t>201</a:t>
            </a:r>
            <a:endParaRPr b="1" sz="1800">
              <a:solidFill>
                <a:srgbClr val="00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{'code': 201, 'data': {'availability': 15, 'isbn13': '1234567890123', 'price': 98.5, 'title': 'ESD'}}   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C:\ESD\&gt;python python_requests.py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HTTP CODE: </a:t>
            </a:r>
            <a:r>
              <a:rPr b="1" lang="en-US" sz="18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400</a:t>
            </a:r>
            <a:endParaRPr b="1" sz="1800">
              <a:solidFill>
                <a:srgbClr val="FFFF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{'code': 400, 'data': {'isbn13': '1234567890123'}, 'message': 'Book already exists.'}</a:t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2835500" y="85925"/>
            <a:ext cx="6345600" cy="9003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1D254F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Assuming book.py from the previous lab, if there is no book with ISBN 1234567890123, the HTTP status code printed out is </a:t>
            </a:r>
            <a:r>
              <a:rPr b="1" lang="en-US" sz="1550">
                <a:solidFill>
                  <a:srgbClr val="FF0000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200</a:t>
            </a:r>
            <a:r>
              <a:rPr b="1" lang="en-US" sz="1550">
                <a:solidFill>
                  <a:srgbClr val="1D254F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550">
              <a:solidFill>
                <a:srgbClr val="1D254F"/>
              </a:solidFill>
              <a:highlight>
                <a:srgbClr val="F5F7FA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FF0000"/>
                </a:solidFill>
                <a:highlight>
                  <a:srgbClr val="F5F7FA"/>
                </a:highlight>
                <a:latin typeface="Nunito"/>
                <a:ea typeface="Nunito"/>
                <a:cs typeface="Nunito"/>
                <a:sym typeface="Nunito"/>
              </a:rPr>
              <a:t>Wrong</a:t>
            </a:r>
            <a:endParaRPr b="1" sz="1550">
              <a:solidFill>
                <a:srgbClr val="FF0000"/>
              </a:solidFill>
              <a:highlight>
                <a:srgbClr val="F5F7FA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"/>
          <p:cNvSpPr txBox="1"/>
          <p:nvPr>
            <p:ph type="title"/>
          </p:nvPr>
        </p:nvSpPr>
        <p:spPr>
          <a:xfrm>
            <a:off x="211138" y="192088"/>
            <a:ext cx="8721600" cy="519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Given resource “invokes.py” for reuse</a:t>
            </a:r>
            <a:endParaRPr/>
          </a:p>
        </p:txBody>
      </p:sp>
      <p:sp>
        <p:nvSpPr>
          <p:cNvPr id="213" name="Google Shape;213;p22"/>
          <p:cNvSpPr txBox="1"/>
          <p:nvPr>
            <p:ph idx="1" type="body"/>
          </p:nvPr>
        </p:nvSpPr>
        <p:spPr>
          <a:xfrm>
            <a:off x="211138" y="761999"/>
            <a:ext cx="8704200" cy="5598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import requests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b="1" lang="en-US" sz="2400">
                <a:highlight>
                  <a:srgbClr val="FFFF00"/>
                </a:highlight>
                <a:latin typeface="Consolas"/>
                <a:ea typeface="Consolas"/>
                <a:cs typeface="Consolas"/>
                <a:sym typeface="Consolas"/>
              </a:rPr>
              <a:t>invoke_http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(url, method='GET', json=None, **kwargs):</a:t>
            </a:r>
            <a:endParaRPr b="1"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r>
              <a:rPr b="1" lang="en-US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A simple wrapper for requests methods</a:t>
            </a:r>
            <a:r>
              <a:rPr lang="en-US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url: the url of the http service;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method: the http method;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data: the JSON input when needed by the http method;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return: the JSON reply content from the http service if the call succeeds;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        otherwise, return a JSON object with a "code" name-value pair.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1155CC"/>
                </a:solidFill>
                <a:latin typeface="Consolas"/>
                <a:ea typeface="Consolas"/>
                <a:cs typeface="Consolas"/>
                <a:sym typeface="Consolas"/>
              </a:rPr>
              <a:t>    """</a:t>
            </a:r>
            <a:endParaRPr sz="1800">
              <a:solidFill>
                <a:srgbClr val="1155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        r =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requests.request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(method, url, json = json, **kwargs)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22"/>
          <p:cNvSpPr txBox="1"/>
          <p:nvPr>
            <p:ph idx="12" type="sldNum"/>
          </p:nvPr>
        </p:nvSpPr>
        <p:spPr>
          <a:xfrm>
            <a:off x="8451850" y="6640513"/>
            <a:ext cx="352500" cy="222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