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Tahoma"/>
      <p:regular r:id="rId25"/>
      <p:bold r:id="rId26"/>
    </p:embeddedFont>
    <p:embeddedFont>
      <p:font typeface="Century Gothic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bold.fntdata"/><Relationship Id="rId25" Type="http://schemas.openxmlformats.org/officeDocument/2006/relationships/font" Target="fonts/Tahoma-regular.fntdata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sonlint.com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ask-sqlalchemy.palletsprojects.com/en/2.x/queries/#querying-records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lask-sqlalchemy.palletsprojects.com/en/2.x/queries/#inserting-record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c12c41dd9_0_89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7c12c41dd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7c12c41dd9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c3ad47045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7c3ad47045_1_106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c12c41dd9_0_8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7c12c41dd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7c12c41dd9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12c41dd9_0_10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7c12c41dd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You can use JSONLint </a:t>
            </a:r>
            <a:r>
              <a:rPr i="1" lang="en-US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https://jsonlint.com/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 to validate and tidy up messy json 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g7c12c41dd9_0_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c12c41dd9_0_19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g7c12c41d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We assume there is no password required for the root user: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dialect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driver: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//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username</a:t>
            </a:r>
            <a:r>
              <a:rPr b="1" i="1" lang="en-US" sz="1000">
                <a:solidFill>
                  <a:srgbClr val="55555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i="1" lang="en-US" sz="1000">
                <a:solidFill>
                  <a:srgbClr val="55555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host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:port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database</a:t>
            </a:r>
            <a:endParaRPr i="1" sz="1000">
              <a:solidFill>
                <a:srgbClr val="333333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Otherwise: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01600" marR="1016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dialect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driver: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//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username:</a:t>
            </a:r>
            <a:r>
              <a:rPr b="1"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password</a:t>
            </a:r>
            <a:r>
              <a:rPr i="1" lang="en-US" sz="1000">
                <a:solidFill>
                  <a:srgbClr val="555555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@host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:port</a:t>
            </a:r>
            <a:r>
              <a:rPr i="1" lang="en-US" sz="1000">
                <a:solidFill>
                  <a:srgbClr val="666666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i="1" lang="en-US" sz="1000">
                <a:solidFill>
                  <a:srgbClr val="333333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database</a:t>
            </a:r>
            <a:endParaRPr sz="1300">
              <a:solidFill>
                <a:srgbClr val="333333"/>
              </a:solidFill>
              <a:highlight>
                <a:srgbClr val="F0F0F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g7c12c41dd9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c12c41dd9_0_4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7c12c41d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7c12c41dd9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c12c41dd9_0_57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g7c12c41d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https://flask-sqlalchemy.palletsprojects.com/en/2.x/queries/#querying-records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g7c12c41dd9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c12c41dd9_0_65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7c12c41d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7c12c41dd9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12c41dd9_0_73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7c12c41d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https://flask-sqlalchemy.palletsprojects.com/en/2.x/queries/#inserting-records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7c12c41dd9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12c41dd9_0_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g7c12c41d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Refer to the service documentation on Slide 3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Path variable is the variable section of the URL</a:t>
            </a:r>
            <a:b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e.g. http://localhost:5000/book/</a:t>
            </a:r>
            <a:r>
              <a:rPr b="1" i="1" lang="en-US" sz="1000">
                <a:latin typeface="Trebuchet MS"/>
                <a:ea typeface="Trebuchet MS"/>
                <a:cs typeface="Trebuchet MS"/>
                <a:sym typeface="Trebuchet MS"/>
              </a:rPr>
              <a:t>ISBN13</a:t>
            </a: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, where the </a:t>
            </a:r>
            <a:r>
              <a:rPr b="1" i="1" lang="en-US" sz="1000">
                <a:latin typeface="Trebuchet MS"/>
                <a:ea typeface="Trebuchet MS"/>
                <a:cs typeface="Trebuchet MS"/>
                <a:sym typeface="Trebuchet MS"/>
              </a:rPr>
              <a:t>ISBN13 </a:t>
            </a: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part is the path variable.</a:t>
            </a:r>
            <a:endParaRPr i="1"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By default, @app.route has a GET method. If we want to use any other HTTP methods, we have to specify them by passing them via the 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methods </a:t>
            </a:r>
            <a:r>
              <a:rPr i="1" lang="en-US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parameter as a list.</a:t>
            </a: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i="1" sz="1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1000">
                <a:latin typeface="Trebuchet MS"/>
                <a:ea typeface="Trebuchet MS"/>
                <a:cs typeface="Trebuchet MS"/>
                <a:sym typeface="Trebuchet MS"/>
              </a:rPr>
              <a:t>e.g.</a:t>
            </a:r>
            <a:r>
              <a:rPr i="1" lang="en-US" sz="10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en-US" sz="9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methods=['GET', 'POST', 'PUT']</a:t>
            </a:r>
            <a:endParaRPr i="1" sz="900">
              <a:solidFill>
                <a:srgbClr val="0000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g7c12c41dd9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12c41dd9_0_33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7c12c41d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rebuchet MS"/>
                <a:ea typeface="Trebuchet MS"/>
                <a:cs typeface="Trebuchet MS"/>
                <a:sym typeface="Trebuchet MS"/>
              </a:rPr>
              <a:t>mysql-connector-python</a:t>
            </a:r>
            <a:r>
              <a:rPr i="1" lang="en-US">
                <a:latin typeface="Trebuchet MS"/>
                <a:ea typeface="Trebuchet MS"/>
                <a:cs typeface="Trebuchet MS"/>
                <a:sym typeface="Trebuchet MS"/>
              </a:rPr>
              <a:t> is the MySQL database driver for python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7c12c41dd9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4ce493fd_0_2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g6d4ce493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6d4ce493fd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{&quot;HashCode&quot;:-1168360584,&quot;Placement&quot;:&quot;Header&quot;}" id="16" name="Google Shape;16;p1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b="0" i="0" sz="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lask-sqlalchemy.palletsprojects.com/en/3.1.x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/>
        </p:nvSpPr>
        <p:spPr>
          <a:xfrm>
            <a:off x="219075" y="2996912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 service</a:t>
            </a:r>
            <a:endParaRPr b="1" i="0" sz="32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5486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slides are to be used in conjunction with the lab document. </a:t>
            </a:r>
            <a:endParaRPr b="0" i="1" sz="2000" u="none" cap="none" strike="noStrike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THE SERVICE - WITH POSTMAN (DEMO)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i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all books</a:t>
            </a:r>
            <a:endParaRPr b="0" i="1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25" y="1373175"/>
            <a:ext cx="8070050" cy="37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4662675" y="2188275"/>
            <a:ext cx="2851800" cy="1584000"/>
          </a:xfrm>
          <a:prstGeom prst="rect">
            <a:avLst/>
          </a:prstGeom>
          <a:noFill/>
          <a:ln cap="flat" cmpd="sng" w="12700">
            <a:solidFill>
              <a:srgbClr val="CC0000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4693400" y="3865350"/>
            <a:ext cx="2732100" cy="1714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4726179" y="1278310"/>
            <a:ext cx="2666545" cy="816900"/>
            <a:chOff x="7975598" y="3020568"/>
            <a:chExt cx="2097000" cy="816900"/>
          </a:xfrm>
        </p:grpSpPr>
        <p:sp>
          <p:nvSpPr>
            <p:cNvPr id="185" name="Google Shape;185;p23"/>
            <p:cNvSpPr/>
            <p:nvPr/>
          </p:nvSpPr>
          <p:spPr>
            <a:xfrm>
              <a:off x="7975598" y="3020568"/>
              <a:ext cx="2097000" cy="81690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8134590" y="3278204"/>
              <a:ext cx="177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MySQL (WAMP)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849204" y="4055381"/>
            <a:ext cx="2396077" cy="1524100"/>
            <a:chOff x="7950515" y="4395056"/>
            <a:chExt cx="2162329" cy="1524100"/>
          </a:xfrm>
        </p:grpSpPr>
        <p:sp>
          <p:nvSpPr>
            <p:cNvPr id="188" name="Google Shape;188;p23"/>
            <p:cNvSpPr/>
            <p:nvPr/>
          </p:nvSpPr>
          <p:spPr>
            <a:xfrm>
              <a:off x="7975599" y="4395056"/>
              <a:ext cx="2097000" cy="106710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" name="Google Shape;189;p23"/>
            <p:cNvSpPr txBox="1"/>
            <p:nvPr/>
          </p:nvSpPr>
          <p:spPr>
            <a:xfrm>
              <a:off x="7950515" y="4501932"/>
              <a:ext cx="6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Book</a:t>
              </a: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8687507" y="5549856"/>
              <a:ext cx="6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Flask</a:t>
              </a:r>
              <a:endParaRPr/>
            </a:p>
          </p:txBody>
        </p:sp>
        <p:sp>
          <p:nvSpPr>
            <p:cNvPr id="191" name="Google Shape;191;p23"/>
            <p:cNvSpPr txBox="1"/>
            <p:nvPr/>
          </p:nvSpPr>
          <p:spPr>
            <a:xfrm>
              <a:off x="7959744" y="4803841"/>
              <a:ext cx="2153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GET /book</a:t>
              </a:r>
              <a:b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GET /book/&lt;string:isbn13&gt;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POST /book/&lt;string:isbn13&gt;</a:t>
              </a:r>
              <a:endParaRPr/>
            </a:p>
          </p:txBody>
        </p:sp>
      </p:grpSp>
      <p:cxnSp>
        <p:nvCxnSpPr>
          <p:cNvPr id="192" name="Google Shape;192;p23"/>
          <p:cNvCxnSpPr/>
          <p:nvPr/>
        </p:nvCxnSpPr>
        <p:spPr>
          <a:xfrm rot="10800000">
            <a:off x="2432399" y="2947601"/>
            <a:ext cx="2248800" cy="158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5918752" y="2260613"/>
            <a:ext cx="0" cy="135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194" name="Google Shape;194;p23"/>
          <p:cNvCxnSpPr/>
          <p:nvPr/>
        </p:nvCxnSpPr>
        <p:spPr>
          <a:xfrm rot="10800000">
            <a:off x="6150849" y="2280072"/>
            <a:ext cx="0" cy="140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5" name="Google Shape;195;p23"/>
          <p:cNvSpPr/>
          <p:nvPr/>
        </p:nvSpPr>
        <p:spPr>
          <a:xfrm>
            <a:off x="6127900" y="2630797"/>
            <a:ext cx="15963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3. Returns book data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 rot="2154777">
            <a:off x="2839247" y="3393989"/>
            <a:ext cx="1932810" cy="350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1. Call GET /book</a:t>
            </a:r>
            <a:endParaRPr sz="15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2447425" y="3263575"/>
            <a:ext cx="2213400" cy="152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98" name="Google Shape;198;p23"/>
          <p:cNvSpPr/>
          <p:nvPr/>
        </p:nvSpPr>
        <p:spPr>
          <a:xfrm rot="2155029">
            <a:off x="2342376" y="4259558"/>
            <a:ext cx="2132575" cy="92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4. Returns book data</a:t>
            </a:r>
            <a:r>
              <a:rPr lang="en-US" sz="1200"/>
              <a:t> </a:t>
            </a:r>
            <a:r>
              <a:rPr lang="en-US" sz="16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in JSON format</a:t>
            </a:r>
            <a:endParaRPr sz="16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3"/>
          <p:cNvGrpSpPr/>
          <p:nvPr/>
        </p:nvGrpSpPr>
        <p:grpSpPr>
          <a:xfrm>
            <a:off x="337034" y="2743994"/>
            <a:ext cx="2080378" cy="1054618"/>
            <a:chOff x="4011168" y="3730752"/>
            <a:chExt cx="2487300" cy="816900"/>
          </a:xfrm>
        </p:grpSpPr>
        <p:sp>
          <p:nvSpPr>
            <p:cNvPr id="200" name="Google Shape;200;p23"/>
            <p:cNvSpPr/>
            <p:nvPr/>
          </p:nvSpPr>
          <p:spPr>
            <a:xfrm>
              <a:off x="4011168" y="3730752"/>
              <a:ext cx="2487300" cy="81690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362009" y="3973467"/>
              <a:ext cx="1785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Postman</a:t>
              </a:r>
              <a:endParaRPr/>
            </a:p>
          </p:txBody>
        </p:sp>
      </p:grpSp>
      <p:sp>
        <p:nvSpPr>
          <p:cNvPr id="202" name="Google Shape;202;p23"/>
          <p:cNvSpPr/>
          <p:nvPr/>
        </p:nvSpPr>
        <p:spPr>
          <a:xfrm>
            <a:off x="4267200" y="2383619"/>
            <a:ext cx="16341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2. Retrieve book data</a:t>
            </a:r>
            <a:endParaRPr sz="13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48135"/>
                </a:solidFill>
                <a:latin typeface="Open Sans"/>
                <a:ea typeface="Open Sans"/>
                <a:cs typeface="Open Sans"/>
                <a:sym typeface="Open Sans"/>
              </a:rPr>
              <a:t>from database</a:t>
            </a:r>
            <a:endParaRPr sz="17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630513" y="3865348"/>
            <a:ext cx="14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45F06"/>
                </a:solidFill>
                <a:latin typeface="Tahoma"/>
                <a:ea typeface="Tahoma"/>
                <a:cs typeface="Tahoma"/>
                <a:sym typeface="Tahoma"/>
              </a:rPr>
              <a:t>Client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300538" y="5649048"/>
            <a:ext cx="149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45F06"/>
                </a:solidFill>
                <a:latin typeface="Tahoma"/>
                <a:ea typeface="Tahoma"/>
                <a:cs typeface="Tahoma"/>
                <a:sym typeface="Tahoma"/>
              </a:rPr>
              <a:t>Service</a:t>
            </a:r>
            <a:endParaRPr>
              <a:solidFill>
                <a:srgbClr val="B45F06"/>
              </a:solidFill>
            </a:endParaRPr>
          </a:p>
        </p:txBody>
      </p:sp>
      <p:cxnSp>
        <p:nvCxnSpPr>
          <p:cNvPr id="205" name="Google Shape;205;p23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3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EXECUTION FLOW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DIAGRAM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7438400" y="2630802"/>
            <a:ext cx="14934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45F06"/>
                </a:solidFill>
                <a:latin typeface="Tahoma"/>
                <a:ea typeface="Tahoma"/>
                <a:cs typeface="Tahoma"/>
                <a:sym typeface="Tahoma"/>
              </a:rPr>
              <a:t>Using SQLAlchemy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THE SERVICE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WITH POSTMAN (DEMO)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4" name="Google Shape;214;p2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i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book with isbn13</a:t>
            </a:r>
            <a:endParaRPr b="0" i="1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0"/>
            <a:ext cx="8030125" cy="35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THE SERVICE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WITH POSTMAN (DEMO)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4" name="Google Shape;224;p2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i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</a:t>
            </a:r>
            <a:endParaRPr b="0" i="1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47800"/>
            <a:ext cx="8163975" cy="39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FLASK-SQLALCHEMY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4" name="Google Shape;234;p26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211150" y="762000"/>
            <a:ext cx="8704200" cy="570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586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D4D4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-US" sz="1800">
                <a:solidFill>
                  <a:srgbClr val="C586C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D4D4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Flask, request, jsonify</a:t>
            </a:r>
            <a:endParaRPr b="1" sz="1800">
              <a:solidFill>
                <a:srgbClr val="D4D4D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flask_sqlalchemy </a:t>
            </a:r>
            <a:r>
              <a:rPr b="1" lang="en-US" sz="18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SQLAlchemy</a:t>
            </a:r>
            <a:endParaRPr b="1" sz="18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= Flask(</a:t>
            </a:r>
            <a:r>
              <a:rPr b="1" lang="en-US" sz="1800">
                <a:solidFill>
                  <a:srgbClr val="9CDCF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b="1" lang="en-US" sz="1800">
                <a:solidFill>
                  <a:srgbClr val="D4D4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D4D4D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app.config[</a:t>
            </a:r>
            <a:r>
              <a:rPr b="1" lang="en-US" sz="1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'SQLALCHEMY_DATABASE_URI'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-US" sz="1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'mysql+mysqlconnector://root@localhost:3306/book'</a:t>
            </a:r>
            <a:endParaRPr b="1" sz="1800">
              <a:solidFill>
                <a:srgbClr val="CE917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app.config[</a:t>
            </a:r>
            <a:r>
              <a:rPr b="1" lang="en-US" sz="1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'SQLALCHEMY_TRACK_MODIFICATIONS'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-US" sz="18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1800">
              <a:solidFill>
                <a:srgbClr val="569CD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app.config[</a:t>
            </a:r>
            <a:r>
              <a:rPr b="1" lang="en-US" sz="1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'SQLALCHEMY_ENGINE_OPTIONS'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b="1" sz="18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b="1" lang="en-US" sz="1800">
                <a:solidFill>
                  <a:srgbClr val="FF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8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'pool_recycle'</a:t>
            </a: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299</a:t>
            </a:r>
            <a:r>
              <a:rPr b="1" lang="en-US" sz="1800">
                <a:solidFill>
                  <a:srgbClr val="FF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FFFF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 = SQLAlchemy(app)</a:t>
            </a:r>
            <a:endParaRPr b="1" sz="18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782650" y="4678750"/>
            <a:ext cx="4223100" cy="1260300"/>
          </a:xfrm>
          <a:prstGeom prst="wedgeEllipseCallout">
            <a:avLst>
              <a:gd fmla="val -80291" name="adj1"/>
              <a:gd fmla="val -46237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initialize a connection to the database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FLASK-SQLALCHEMY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4" name="Google Shape;244;p27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/>
          <p:nvPr/>
        </p:nvSpPr>
        <p:spPr>
          <a:xfrm>
            <a:off x="211150" y="762000"/>
            <a:ext cx="8704200" cy="570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60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__tablename__ = </a:t>
            </a:r>
            <a:r>
              <a:rPr b="1" lang="en-US" sz="16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'book'</a:t>
            </a:r>
            <a:endParaRPr b="1" sz="1600">
              <a:solidFill>
                <a:srgbClr val="CE9178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isbn13 = db.Column(db.String(</a:t>
            </a:r>
            <a:r>
              <a:rPr b="1" lang="en-US" sz="16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primary_key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title = db.Column(db.String(</a:t>
            </a:r>
            <a:r>
              <a:rPr b="1" lang="en-US" sz="16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price = db.Column(db.Float(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precision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600">
                <a:solidFill>
                  <a:srgbClr val="B5CEA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nullable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availability = db.Column(db.Integer)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isbn13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availability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.isbn13 = isbn13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.title = title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.price = price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.availability = availability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DCDCA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CDCFE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586C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6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"isbn13"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.isbn13, </a:t>
            </a:r>
            <a:r>
              <a:rPr b="1" lang="en-US" sz="16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.title, </a:t>
            </a:r>
            <a:r>
              <a:rPr b="1" lang="en-US" sz="16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.price, </a:t>
            </a:r>
            <a:r>
              <a:rPr b="1" lang="en-US" sz="1600">
                <a:solidFill>
                  <a:srgbClr val="CE9178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"availability"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160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.availability}</a:t>
            </a:r>
            <a:endParaRPr b="1" sz="1600">
              <a:solidFill>
                <a:srgbClr val="D4D4D4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86C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120150" y="747600"/>
            <a:ext cx="3064500" cy="951900"/>
          </a:xfrm>
          <a:prstGeom prst="wedgeEllipseCallout">
            <a:avLst>
              <a:gd fmla="val -71952" name="adj1"/>
              <a:gd fmla="val 5841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This mirrors the existing book table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5272550" y="3795600"/>
            <a:ext cx="3597900" cy="951900"/>
          </a:xfrm>
          <a:prstGeom prst="wedgeEllipseCallout">
            <a:avLst>
              <a:gd fmla="val -77535" name="adj1"/>
              <a:gd fmla="val 866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Sets the properties (of itself) when created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5493875" y="4786200"/>
            <a:ext cx="3376500" cy="951900"/>
          </a:xfrm>
          <a:prstGeom prst="wedgeEllipseCallout">
            <a:avLst>
              <a:gd fmla="val -116965" name="adj1"/>
              <a:gd fmla="val 3808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JSON representation of book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ALL BOOKS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56" name="Google Shape;256;p28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" name="Google Shape;257;p28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211150" y="609600"/>
            <a:ext cx="8704200" cy="6010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"/book"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get_all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booklist = db.session.scalars(db.select(Book)).all()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(booklist):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jsonify(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"code"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[book.json() </a:t>
            </a:r>
            <a:r>
              <a:rPr b="1" lang="en-US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book </a:t>
            </a:r>
            <a:r>
              <a:rPr b="1" lang="en-US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booklist]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3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jsonify(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"code"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3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-US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"There are no book."</a:t>
            </a:r>
            <a:endParaRPr b="1" sz="13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), </a:t>
            </a:r>
            <a:r>
              <a:rPr b="1" lang="en-US" sz="13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endParaRPr b="1" i="1" sz="1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4721125" y="1671150"/>
            <a:ext cx="3505200" cy="1171800"/>
          </a:xfrm>
          <a:prstGeom prst="wedgeEllipseCallout">
            <a:avLst>
              <a:gd fmla="val -76314" name="adj1"/>
              <a:gd fmla="val -6272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Translates ~ to: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SELECT * FROM book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 BY ISBN13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6" name="Google Shape;266;p29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211150" y="784350"/>
            <a:ext cx="8704200" cy="5680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"/book/&lt;string:isbn13&gt;"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find_by_isbn13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isbn13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book = db.session.scalar(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	db.select(Book).filter_by(isbn13=isbn13))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book: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jsonify(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"code"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"data"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book.json()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jsonify(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"code"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"Book not found."</a:t>
            </a:r>
            <a:endParaRPr b="1" sz="1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), </a:t>
            </a:r>
            <a:r>
              <a:rPr b="1" lang="en-US" sz="15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endParaRPr b="1" sz="15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4654750" y="4009700"/>
            <a:ext cx="4260600" cy="1533600"/>
          </a:xfrm>
          <a:prstGeom prst="wedgeEllipseCallout">
            <a:avLst>
              <a:gd fmla="val -12496" name="adj1"/>
              <a:gd fmla="val -16675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Translates ~ to: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SELECT * FROM book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WHERE isbn13 = &lt;isbn13&gt;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LIMIT 1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6" name="Google Shape;276;p30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30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211150" y="762000"/>
            <a:ext cx="8704200" cy="566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"/book/&lt;string:isbn13&gt;"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create_book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isbn13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(db.session.scalar(db.select(Book).filter_by(isbn13=isbn13)):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jsonify(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"code"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600">
              <a:solidFill>
                <a:srgbClr val="B5CEA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data = request.get_json()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book = Book(isbn13, **data)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db.session.add(book)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db.session.commit()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4419600" y="3240050"/>
            <a:ext cx="4136100" cy="1981200"/>
          </a:xfrm>
          <a:prstGeom prst="wedgeEllipseCallout">
            <a:avLst>
              <a:gd fmla="val -66571" name="adj1"/>
              <a:gd fmla="val 28406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Translates ~ to: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NSERT INTO book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(isbn13, …)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(&lt;isbn13&gt;, …)</a:t>
            </a:r>
            <a:endParaRPr b="1"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/>
        </p:nvSpPr>
        <p:spPr>
          <a:xfrm>
            <a:off x="96837" y="0"/>
            <a:ext cx="9037637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POINTS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6" name="Google Shape;286;p31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31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microservice using Python Flask (web framework), SQLAlchemy, WampServer (MySQL)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variables in app.route decorator(s)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Creating service operations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Flask SQLAlchemy to interact with a database like MySQL  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the Book service using a test tool such as Postman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Book service using Flask and SQL Alchemy.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shall create a Book service with 3 operations: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all books 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book by isbn13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152775"/>
            <a:ext cx="8591551" cy="254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PREREQUISITES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8" name="Google Shape;118;p16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Completed previous lab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Installed WampServer (the </a:t>
            </a: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one used for DM should be fine)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Installed Postman (at least v7.14)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OUTLINE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 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the routes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Flask-SQLAlchemy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the service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BOOK DATABASE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book.sql to create and populate the database in WampServer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104" y="1685925"/>
            <a:ext cx="4670625" cy="44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ROUTES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11150" y="762000"/>
            <a:ext cx="8704200" cy="56655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get_all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pass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find_by_isbn13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isbn13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pass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@app.route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"???"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methods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-US" sz="18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create_book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isbn13</a:t>
            </a: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	pass</a:t>
            </a:r>
            <a:endParaRPr b="1" sz="18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FFFF00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rebuchet MS"/>
              <a:buChar char="●"/>
            </a:pPr>
            <a:r>
              <a:rPr i="1" lang="en-US" sz="2000">
                <a:solidFill>
                  <a:srgbClr val="FFFF00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We need a function for each operation</a:t>
            </a:r>
            <a:endParaRPr i="1" sz="2000">
              <a:solidFill>
                <a:srgbClr val="FFFF00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Trebuchet MS"/>
              <a:buChar char="●"/>
            </a:pPr>
            <a:r>
              <a:rPr i="1" lang="en-US" sz="2000">
                <a:solidFill>
                  <a:srgbClr val="FFFF00"/>
                </a:solidFill>
                <a:highlight>
                  <a:schemeClr val="dk1"/>
                </a:highlight>
                <a:latin typeface="Trebuchet MS"/>
                <a:ea typeface="Trebuchet MS"/>
                <a:cs typeface="Trebuchet MS"/>
                <a:sym typeface="Trebuchet MS"/>
              </a:rPr>
              <a:t>What might be the URL pattern in the @app.route decorator to map to each function???</a:t>
            </a:r>
            <a:endParaRPr i="1" sz="2000">
              <a:solidFill>
                <a:srgbClr val="FFFF00"/>
              </a:solidFill>
              <a:highlight>
                <a:schemeClr val="dk1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877225" y="2477150"/>
            <a:ext cx="2765700" cy="951900"/>
          </a:xfrm>
          <a:prstGeom prst="wedgeEllipseCallout">
            <a:avLst>
              <a:gd fmla="val -45556" name="adj1"/>
              <a:gd fmla="val 776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Default</a:t>
            </a: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i="1" lang="en-US" sz="1800"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r>
              <a:rPr i="1" lang="en-US" sz="1800">
                <a:latin typeface="Trebuchet MS"/>
                <a:ea typeface="Trebuchet MS"/>
                <a:cs typeface="Trebuchet MS"/>
                <a:sym typeface="Trebuchet MS"/>
              </a:rPr>
              <a:t>, unless specified</a:t>
            </a:r>
            <a:endParaRPr i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FLASK-SQLALCHEMY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6" name="Google Shape;156;p20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11150" y="762000"/>
            <a:ext cx="8704200" cy="5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 needs to interact with the book database to get all books, find book by isbn13 or create book.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Instead of using raw SQL, we shall use Flask-SQLAlchemy, which is a Python SQL toolkit and Object Relational Mapper (ORM).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https://flask-sqlalchemy.palletsprojects.com/en/3.1.x/</a:t>
            </a:r>
            <a:endParaRPr i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can be thought of as a translator that translates Python code to SQL. Hence, SQLAlchemy can be used to easily store objects into a relational database.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Flask-SQLAlchemy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pip install mysql-connector-python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6838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BENEFITS OF USING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FLASK-SQLALCHEMY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readable; python code instead of raw SQL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SQL needed to handle tables creations, queries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Handles the underlying database; no need to worry about different database implementations. Postgres vs. MySQL for e.g.  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the database is a 1-line change in the code (via SQLALCHEMY_DATABASE_URI)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