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rgbClr val="1482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4762" y="0"/>
            <a:ext cx="9139239" cy="4572001"/>
          </a:xfrm>
          <a:custGeom>
            <a:rect b="b" l="l" r="r" t="t"/>
            <a:pathLst>
              <a:path extrusionOk="0" h="4572001" w="9139239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 txBox="1"/>
          <p:nvPr>
            <p:ph type="ctrTitle"/>
          </p:nvPr>
        </p:nvSpPr>
        <p:spPr>
          <a:xfrm>
            <a:off x="342900" y="4960137"/>
            <a:ext cx="58293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Twentieth Century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6457950" y="4960137"/>
            <a:ext cx="24003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0C0C0C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1" name="Google Shape;21;p2"/>
          <p:cNvSpPr txBox="1"/>
          <p:nvPr>
            <p:ph idx="10" type="dt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1" type="ftr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4" name="Google Shape;24;p2"/>
          <p:cNvCxnSpPr/>
          <p:nvPr/>
        </p:nvCxnSpPr>
        <p:spPr>
          <a:xfrm rot="10800000">
            <a:off x="6290132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1482A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 rot="5400000">
            <a:off x="2401444" y="652653"/>
            <a:ext cx="4023360" cy="729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0" type="dt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1" type="ftr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title"/>
          </p:nvPr>
        </p:nvSpPr>
        <p:spPr>
          <a:xfrm rot="5400000">
            <a:off x="4824414" y="2481263"/>
            <a:ext cx="5410200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45700" spcFirstLastPara="1" rIns="45700" wrap="square" tIns="91425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" type="body"/>
          </p:nvPr>
        </p:nvSpPr>
        <p:spPr>
          <a:xfrm rot="5400000">
            <a:off x="881064" y="623888"/>
            <a:ext cx="5410200" cy="5686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0" type="dt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1" type="ftr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2" name="Google Shape;92;p12"/>
          <p:cNvCxnSpPr/>
          <p:nvPr/>
        </p:nvCxnSpPr>
        <p:spPr>
          <a:xfrm rot="10800000">
            <a:off x="7543800" y="173563"/>
            <a:ext cx="0" cy="685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1" type="ftr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rgbClr val="1D9A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4"/>
          <p:cNvSpPr/>
          <p:nvPr/>
        </p:nvSpPr>
        <p:spPr>
          <a:xfrm>
            <a:off x="4762" y="0"/>
            <a:ext cx="9139239" cy="4572001"/>
          </a:xfrm>
          <a:custGeom>
            <a:rect b="b" l="l" r="r" t="t"/>
            <a:pathLst>
              <a:path extrusionOk="0" h="4572001" w="9139239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4"/>
          <p:cNvSpPr txBox="1"/>
          <p:nvPr>
            <p:ph type="title"/>
          </p:nvPr>
        </p:nvSpPr>
        <p:spPr>
          <a:xfrm>
            <a:off x="342900" y="4960137"/>
            <a:ext cx="58293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Twentieth Century"/>
              <a:buNone/>
              <a:defRPr b="0"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6457950" y="4960137"/>
            <a:ext cx="24003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10" type="dt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1" type="ftr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2" type="sldNum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9" name="Google Shape;39;p4"/>
          <p:cNvCxnSpPr/>
          <p:nvPr/>
        </p:nvCxnSpPr>
        <p:spPr>
          <a:xfrm rot="10800000">
            <a:off x="6290132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1482A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768096" y="2286000"/>
            <a:ext cx="35661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2" type="body"/>
          </p:nvPr>
        </p:nvSpPr>
        <p:spPr>
          <a:xfrm>
            <a:off x="4491990" y="2286000"/>
            <a:ext cx="35661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0" type="dt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1" type="ftr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" type="body"/>
          </p:nvPr>
        </p:nvSpPr>
        <p:spPr>
          <a:xfrm>
            <a:off x="768096" y="2179636"/>
            <a:ext cx="356616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6"/>
          <p:cNvSpPr txBox="1"/>
          <p:nvPr>
            <p:ph idx="2" type="body"/>
          </p:nvPr>
        </p:nvSpPr>
        <p:spPr>
          <a:xfrm>
            <a:off x="768096" y="2967788"/>
            <a:ext cx="3566160" cy="3341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3" type="body"/>
          </p:nvPr>
        </p:nvSpPr>
        <p:spPr>
          <a:xfrm>
            <a:off x="4491990" y="2179636"/>
            <a:ext cx="356616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6"/>
          <p:cNvSpPr txBox="1"/>
          <p:nvPr>
            <p:ph idx="4" type="body"/>
          </p:nvPr>
        </p:nvSpPr>
        <p:spPr>
          <a:xfrm>
            <a:off x="4491990" y="2967788"/>
            <a:ext cx="3566160" cy="3341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0" type="dt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1" type="ftr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2" type="sldNum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/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0" type="dt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1" type="ftr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2" type="sldNum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/>
          <p:nvPr>
            <p:ph idx="10" type="dt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1" type="ftr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type="title"/>
          </p:nvPr>
        </p:nvSpPr>
        <p:spPr>
          <a:xfrm>
            <a:off x="768096" y="471509"/>
            <a:ext cx="329184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" type="body"/>
          </p:nvPr>
        </p:nvSpPr>
        <p:spPr>
          <a:xfrm>
            <a:off x="4286250" y="822960"/>
            <a:ext cx="4258818" cy="5184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 "/>
              <a:defRPr sz="2000"/>
            </a:lvl1pPr>
            <a:lvl2pPr indent="-3302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🢝"/>
              <a:defRPr sz="1600"/>
            </a:lvl2pPr>
            <a:lvl3pPr indent="-3048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🢝"/>
              <a:defRPr sz="1200"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🢝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🢝"/>
              <a:defRPr sz="1200"/>
            </a:lvl5pPr>
            <a:lvl6pPr indent="-3048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🢝"/>
              <a:defRPr sz="1200"/>
            </a:lvl6pPr>
            <a:lvl7pPr indent="-3048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🢝"/>
              <a:defRPr sz="1200"/>
            </a:lvl7pPr>
            <a:lvl8pPr indent="-3048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🢝"/>
              <a:defRPr sz="1200"/>
            </a:lvl8pPr>
            <a:lvl9pPr indent="-3048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00"/>
              <a:buChar char="🢝"/>
              <a:defRPr sz="12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768096" y="2257506"/>
            <a:ext cx="3291840" cy="3762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9"/>
          <p:cNvSpPr txBox="1"/>
          <p:nvPr>
            <p:ph idx="10" type="dt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1" type="ftr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>
            <p:ph type="title"/>
          </p:nvPr>
        </p:nvSpPr>
        <p:spPr>
          <a:xfrm>
            <a:off x="342900" y="4960138"/>
            <a:ext cx="58293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Twentieth Century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/>
          <p:nvPr>
            <p:ph idx="2" type="pic"/>
          </p:nvPr>
        </p:nvSpPr>
        <p:spPr>
          <a:xfrm>
            <a:off x="0" y="-1"/>
            <a:ext cx="9141714" cy="4572000"/>
          </a:xfrm>
          <a:prstGeom prst="rect">
            <a:avLst/>
          </a:prstGeom>
          <a:solidFill>
            <a:srgbClr val="76CEEF"/>
          </a:solidFill>
          <a:ln>
            <a:noFill/>
          </a:ln>
        </p:spPr>
      </p:sp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6457950" y="4960138"/>
            <a:ext cx="24003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750"/>
              <a:buNone/>
              <a:defRPr sz="750"/>
            </a:lvl9pPr>
          </a:lstStyle>
          <a:p/>
        </p:txBody>
      </p:sp>
      <p:sp>
        <p:nvSpPr>
          <p:cNvPr id="76" name="Google Shape;76;p10"/>
          <p:cNvSpPr txBox="1"/>
          <p:nvPr>
            <p:ph idx="10" type="dt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1" type="ftr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2" type="sldNum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9" name="Google Shape;79;p10"/>
          <p:cNvCxnSpPr/>
          <p:nvPr/>
        </p:nvCxnSpPr>
        <p:spPr>
          <a:xfrm rot="10800000">
            <a:off x="6290132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Twentieth Century"/>
              <a:buNone/>
              <a:defRPr b="0" i="0" sz="44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wentieth Century"/>
              <a:buChar char=" 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🢝"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🢝"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🢝"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🢝"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🢝"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🢝"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🢝"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200"/>
              <a:buFont typeface="Noto Sans Symbols"/>
              <a:buChar char="🢝"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" name="Google Shape;15;p1"/>
          <p:cNvCxnSpPr/>
          <p:nvPr/>
        </p:nvCxnSpPr>
        <p:spPr>
          <a:xfrm rot="10800000">
            <a:off x="571500" y="826324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asil gambar untuk sql" id="97" name="Google Shape;9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054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3"/>
          <p:cNvSpPr txBox="1"/>
          <p:nvPr>
            <p:ph type="ctrTitle"/>
          </p:nvPr>
        </p:nvSpPr>
        <p:spPr>
          <a:xfrm>
            <a:off x="-40557" y="4875809"/>
            <a:ext cx="6248400" cy="18297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wentieth Century"/>
              <a:buNone/>
            </a:pPr>
            <a:r>
              <a:rPr lang="en-US" sz="5400">
                <a:solidFill>
                  <a:schemeClr val="dk1"/>
                </a:solidFill>
              </a:rPr>
              <a:t>RELASI ANTAR 2 TABEL (WHERE)</a:t>
            </a:r>
            <a:endParaRPr sz="5400">
              <a:solidFill>
                <a:schemeClr val="dk1"/>
              </a:solidFill>
            </a:endParaRPr>
          </a:p>
        </p:txBody>
      </p:sp>
      <p:sp>
        <p:nvSpPr>
          <p:cNvPr id="99" name="Google Shape;99;p13"/>
          <p:cNvSpPr txBox="1"/>
          <p:nvPr>
            <p:ph idx="1" type="subTitle"/>
          </p:nvPr>
        </p:nvSpPr>
        <p:spPr>
          <a:xfrm>
            <a:off x="152400" y="6368632"/>
            <a:ext cx="1524000" cy="3507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US">
                <a:solidFill>
                  <a:schemeClr val="dk1"/>
                </a:solidFill>
              </a:rPr>
              <a:t>Pertemuan X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/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Twentieth Century"/>
              <a:buNone/>
            </a:pPr>
            <a:r>
              <a:rPr lang="en-US" sz="2400"/>
              <a:t> </a:t>
            </a:r>
            <a:br>
              <a:rPr lang="en-US" sz="2400"/>
            </a:br>
            <a:r>
              <a:rPr lang="en-US" sz="2400"/>
              <a:t>DIBERIKAN SAMPEL 3 BUAH TABEL YANG SALING BERELASI SATU SAMA LAIN BESERTA SAMPEL DATANYA. </a:t>
            </a:r>
            <a:endParaRPr sz="2400"/>
          </a:p>
        </p:txBody>
      </p:sp>
      <p:pic>
        <p:nvPicPr>
          <p:cNvPr id="105" name="Google Shape;105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36711" l="55556" r="13889" t="46891"/>
          <a:stretch/>
        </p:blipFill>
        <p:spPr>
          <a:xfrm>
            <a:off x="685800" y="2057400"/>
            <a:ext cx="7391400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idx="1" type="body"/>
          </p:nvPr>
        </p:nvSpPr>
        <p:spPr>
          <a:xfrm>
            <a:off x="457200" y="457200"/>
            <a:ext cx="8229600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11" name="Google Shape;11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457200"/>
            <a:ext cx="8534400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400" y="2286000"/>
            <a:ext cx="61722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3400" y="4343400"/>
            <a:ext cx="6324600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type="title"/>
          </p:nvPr>
        </p:nvSpPr>
        <p:spPr>
          <a:xfrm>
            <a:off x="457200" y="274638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Font typeface="Twentieth Century"/>
              <a:buNone/>
            </a:pPr>
            <a:r>
              <a:rPr b="0" lang="en-US" sz="3200"/>
              <a:t>CONTOH</a:t>
            </a:r>
            <a:endParaRPr b="0" sz="3200"/>
          </a:p>
        </p:txBody>
      </p:sp>
      <p:sp>
        <p:nvSpPr>
          <p:cNvPr id="119" name="Google Shape;119;p16"/>
          <p:cNvSpPr txBox="1"/>
          <p:nvPr>
            <p:ph idx="1" type="body"/>
          </p:nvPr>
        </p:nvSpPr>
        <p:spPr>
          <a:xfrm>
            <a:off x="457200" y="990600"/>
            <a:ext cx="8229600" cy="5016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Tampilkan id_nasabah, nama_nasabah, dan saldo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Caranya:</a:t>
            </a:r>
            <a:endParaRPr/>
          </a:p>
          <a:p>
            <a:pPr indent="-137159" lvl="1" marL="26543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</a:pPr>
            <a:r>
              <a:rPr lang="en-US"/>
              <a:t>Tentukan tabel mana saja yang dibutuhkan</a:t>
            </a:r>
            <a:endParaRPr/>
          </a:p>
          <a:p>
            <a:pPr indent="-137159" lvl="1" marL="26543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-US"/>
              <a:t>	(id_nasabah dan nama_nasabah terdapat pada tabel nasabah sedangkan saldo terdapat pada tabel rekening)</a:t>
            </a:r>
            <a:endParaRPr/>
          </a:p>
          <a:p>
            <a:pPr indent="-137159" lvl="1" marL="26543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🢝"/>
            </a:pPr>
            <a:r>
              <a:rPr lang="en-US"/>
              <a:t>Perhatikan relasi dari tabel tersebut. Tabel nasabah dan rekening dihubungkan oleh atribut id_nasabah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Perintah SQL: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/>
              <a:t>	SELECT nasabah.Id_nasabah, nasabah.nama_nasabah, rekening.saldo FROM nasabah, rekening WHERE nasabah.id_nasabah=rekening.id_nasabah;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457200" y="274638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600"/>
              <a:buFont typeface="Twentieth Century"/>
              <a:buNone/>
            </a:pPr>
            <a:r>
              <a:rPr b="0" lang="en-US" sz="3600"/>
              <a:t>HASILNYA:</a:t>
            </a:r>
            <a:endParaRPr b="0" sz="3600"/>
          </a:p>
        </p:txBody>
      </p:sp>
      <p:sp>
        <p:nvSpPr>
          <p:cNvPr id="125" name="Google Shape;125;p17"/>
          <p:cNvSpPr txBox="1"/>
          <p:nvPr>
            <p:ph idx="1" type="body"/>
          </p:nvPr>
        </p:nvSpPr>
        <p:spPr>
          <a:xfrm>
            <a:off x="457200" y="990600"/>
            <a:ext cx="8229600" cy="5016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26" name="Google Shape;12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066800"/>
            <a:ext cx="7467600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>
            <p:ph idx="1" type="body"/>
          </p:nvPr>
        </p:nvSpPr>
        <p:spPr>
          <a:xfrm>
            <a:off x="457200" y="533400"/>
            <a:ext cx="8229600" cy="577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1143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 "/>
            </a:pPr>
            <a:r>
              <a:rPr lang="en-US" sz="1800"/>
              <a:t>Tampilkan nomor_rekening dan nama_cabang</a:t>
            </a:r>
            <a:endParaRPr sz="1800"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	SELECT rekening.nomor_rekening, cabang.nama_cabang</a:t>
            </a:r>
            <a:endParaRPr sz="1800"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	FROM rekening, cabang</a:t>
            </a:r>
            <a:endParaRPr sz="1800"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	WHERE rekening.kode_cabang = cabang.kode_cabang;</a:t>
            </a:r>
            <a:endParaRPr sz="1800"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1143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Char char=" "/>
            </a:pPr>
            <a:r>
              <a:rPr lang="en-US" sz="1800"/>
              <a:t>Hasilnya :</a:t>
            </a:r>
            <a:endParaRPr sz="1800"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2667000"/>
            <a:ext cx="7086600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idx="1" type="body"/>
          </p:nvPr>
        </p:nvSpPr>
        <p:spPr>
          <a:xfrm>
            <a:off x="457200" y="533400"/>
            <a:ext cx="8229600" cy="5473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524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Tampilkan nama_nasabah, alamat_nasabah, dan nomor rekening</a:t>
            </a:r>
            <a:endParaRPr sz="2400"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	SELECT Nasabah.Nama_nasabah, Alamat_nasabah, Rekening.Nomor Rekening</a:t>
            </a:r>
            <a:endParaRPr sz="2400"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	FROM Nasabah, Rekening</a:t>
            </a:r>
            <a:endParaRPr sz="2400"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	WHERE Nasabah.Id_nasabah = Rekening.Id_nasavah;</a:t>
            </a:r>
            <a:endParaRPr sz="2400"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Hasilnya:</a:t>
            </a:r>
            <a:endParaRPr sz="2400"/>
          </a:p>
        </p:txBody>
      </p:sp>
      <p:pic>
        <p:nvPicPr>
          <p:cNvPr id="139" name="Google Shape;13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3657600"/>
            <a:ext cx="7010399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idx="1" type="body"/>
          </p:nvPr>
        </p:nvSpPr>
        <p:spPr>
          <a:xfrm>
            <a:off x="457200" y="228600"/>
            <a:ext cx="82296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524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Tampilkan nomor_rekening dan kota</a:t>
            </a:r>
            <a:endParaRPr sz="2400"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Select Rekening.Nomor_rekening, Cabang.Kota FROM Rekening, Cabang</a:t>
            </a:r>
            <a:endParaRPr sz="2400"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	WHERE Rekening.Kode_Cabang = Cabang.Kode_Cabang;</a:t>
            </a:r>
            <a:endParaRPr sz="2400"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Hasilnya :</a:t>
            </a:r>
            <a:endParaRPr sz="2400"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45" name="Google Shape;14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2743200"/>
            <a:ext cx="6629400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0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1"/>
          <p:cNvSpPr txBox="1"/>
          <p:nvPr>
            <p:ph type="ctrTitle"/>
          </p:nvPr>
        </p:nvSpPr>
        <p:spPr>
          <a:xfrm>
            <a:off x="3352800" y="5638800"/>
            <a:ext cx="2971800" cy="839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</a:pPr>
            <a:r>
              <a:rPr lang="en-US">
                <a:solidFill>
                  <a:schemeClr val="dk1"/>
                </a:solidFill>
              </a:rPr>
              <a:t>TERIMA KASIH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