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94648" autoAdjust="0"/>
  </p:normalViewPr>
  <p:slideViewPr>
    <p:cSldViewPr snapToGrid="0" snapToObjects="1">
      <p:cViewPr varScale="1">
        <p:scale>
          <a:sx n="156" d="100"/>
          <a:sy n="156" d="100"/>
        </p:scale>
        <p:origin x="360" y="16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9/7/23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9/7/23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9/7/23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9/7/23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9/7/23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9/7/23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9/7/23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data.ipu.org/women-ranking?month=12&amp;year=2021" TargetMode="External"/><Relationship Id="rId3" Type="http://schemas.openxmlformats.org/officeDocument/2006/relationships/hyperlink" Target="https://doi.org/10.1017/s1049096520000293" TargetMode="External"/><Relationship Id="rId7" Type="http://schemas.openxmlformats.org/officeDocument/2006/relationships/hyperlink" Target="https://www.american.edu/spa/wpi/upload/girls-just-wanna-not-run_policy-report.pdf" TargetMode="External"/><Relationship Id="rId2" Type="http://schemas.openxmlformats.org/officeDocument/2006/relationships/hyperlink" Target="https://statusofwomendata.org/explore-the-data/download-the-data/" TargetMode="External"/><Relationship Id="rId1" Type="http://schemas.openxmlformats.org/officeDocument/2006/relationships/slideLayout" Target="../slideLayouts/slideLayout2.xml"/><Relationship Id="rId6" Type="http://schemas.openxmlformats.org/officeDocument/2006/relationships/hyperlink" Target="https://onlinelibrary.wiley.com/doi/abs/10.1111/j.0092-5853.2004.00069.x?casa_token=Zw0hs1dj_7AAAAAA%3A6FTbDnoF2rTuPQ9iuYYpwSW4xaAjkH2jl9wUpNlSsbGLgz0c6P9-k4kyjqphFe90aHO1IcOuJRaWY20H" TargetMode="External"/><Relationship Id="rId5" Type="http://schemas.openxmlformats.org/officeDocument/2006/relationships/hyperlink" Target="https://doi.org/10.1111/j.0092-5853.2004.00069.x" TargetMode="External"/><Relationship Id="rId10" Type="http://schemas.openxmlformats.org/officeDocument/2006/relationships/hyperlink" Target="https://www.unwomen.org/en/what-we-do/leadership-and-political-participation/facts-and-figures" TargetMode="External"/><Relationship Id="rId4" Type="http://schemas.openxmlformats.org/officeDocument/2006/relationships/hyperlink" Target="https://www.cambridge.org/core/journals/ps-political-science-and-politics/article/abs/100-years-of-suffrage-and-girls-still-struggle-to-find-their-fit-in-politics/32F308992511C57D72E66BD15D190D55" TargetMode="External"/><Relationship Id="rId9" Type="http://schemas.openxmlformats.org/officeDocument/2006/relationships/hyperlink" Target="https://www.axios.com/2022/11/01/princeton-threats-officials-elections-harassme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rPr dirty="0"/>
              <a:t>School-Aged Violence and Potential Impact on Proportion of Women in Public Office</a:t>
            </a:r>
          </a:p>
        </p:txBody>
      </p:sp>
      <p:sp>
        <p:nvSpPr>
          <p:cNvPr id="3" name="Subtitle 2"/>
          <p:cNvSpPr>
            <a:spLocks noGrp="1"/>
          </p:cNvSpPr>
          <p:nvPr>
            <p:ph type="subTitle" idx="1"/>
          </p:nvPr>
        </p:nvSpPr>
        <p:spPr>
          <a:xfrm>
            <a:off x="1371600" y="2914650"/>
            <a:ext cx="6400800" cy="1314450"/>
          </a:xfrm>
        </p:spPr>
        <p:txBody>
          <a:bodyPr/>
          <a:lstStyle/>
          <a:p>
            <a:pPr marL="0" lvl="0" indent="0">
              <a:buNone/>
            </a:pPr>
            <a:br/>
            <a:br/>
            <a:r>
              <a:t>Maggie Sullivan, Sharon Chuang, Shirui Zhou, Li Zheng</a:t>
            </a:r>
          </a:p>
        </p:txBody>
      </p:sp>
      <p:sp>
        <p:nvSpPr>
          <p:cNvPr id="4" name="Date Placeholder 3"/>
          <p:cNvSpPr>
            <a:spLocks noGrp="1"/>
          </p:cNvSpPr>
          <p:nvPr>
            <p:ph type="dt" sz="half" idx="10"/>
          </p:nvPr>
        </p:nvSpPr>
        <p:spPr/>
        <p:txBody>
          <a:bodyPr/>
          <a:lstStyle/>
          <a:p>
            <a:pPr marL="0" lvl="0" indent="0">
              <a:buNone/>
            </a:pPr>
            <a:r>
              <a:t>Dec 5,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Results: Regression Set 2</a:t>
            </a:r>
          </a:p>
        </p:txBody>
      </p:sp>
      <p:pic>
        <p:nvPicPr>
          <p:cNvPr id="3" name="Picture 1" descr="models2_table.png"/>
          <p:cNvPicPr>
            <a:picLocks noGrp="1" noChangeAspect="1"/>
          </p:cNvPicPr>
          <p:nvPr/>
        </p:nvPicPr>
        <p:blipFill>
          <a:blip r:embed="rId2"/>
          <a:stretch>
            <a:fillRect/>
          </a:stretch>
        </p:blipFill>
        <p:spPr bwMode="auto">
          <a:xfrm>
            <a:off x="2311400" y="1193800"/>
            <a:ext cx="4521200" cy="3390900"/>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Results: Regression Set 3</a:t>
            </a:r>
          </a:p>
        </p:txBody>
      </p:sp>
      <p:pic>
        <p:nvPicPr>
          <p:cNvPr id="3" name="Picture 1" descr="model3_2.png"/>
          <p:cNvPicPr>
            <a:picLocks noGrp="1" noChangeAspect="1"/>
          </p:cNvPicPr>
          <p:nvPr/>
        </p:nvPicPr>
        <p:blipFill>
          <a:blip r:embed="rId2"/>
          <a:stretch>
            <a:fillRect/>
          </a:stretch>
        </p:blipFill>
        <p:spPr bwMode="auto">
          <a:xfrm>
            <a:off x="2311400" y="1193800"/>
            <a:ext cx="4521200" cy="3390900"/>
          </a:xfrm>
          <a:prstGeom prst="rect">
            <a:avLst/>
          </a:prstGeom>
          <a:noFill/>
          <a:ln w="9525">
            <a:noFill/>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Interpretation of the Results</a:t>
            </a:r>
          </a:p>
        </p:txBody>
      </p:sp>
      <p:sp>
        <p:nvSpPr>
          <p:cNvPr id="3" name="Content Placeholder 2"/>
          <p:cNvSpPr>
            <a:spLocks noGrp="1"/>
          </p:cNvSpPr>
          <p:nvPr>
            <p:ph idx="1"/>
          </p:nvPr>
        </p:nvSpPr>
        <p:spPr/>
        <p:txBody>
          <a:bodyPr/>
          <a:lstStyle/>
          <a:p>
            <a:pPr lvl="0"/>
            <a:r>
              <a:t>The coefficient of difference percent in experiencing sexual dating violence is significant at 5% level on political participation (both congress and house)</a:t>
            </a:r>
          </a:p>
          <a:p>
            <a:pPr lvl="0"/>
            <a:r>
              <a:t>An increase of sexual dating violence with one percent is associated with an increase of political participation difference of 8 percent</a:t>
            </a:r>
          </a:p>
          <a:p>
            <a:pPr lvl="0"/>
            <a:r>
              <a:t>The main conclusion is that a relationship between gender gap regarding </a:t>
            </a:r>
            <a:r>
              <a:rPr b="1"/>
              <a:t>sexual dating violence</a:t>
            </a:r>
            <a:r>
              <a:t> and </a:t>
            </a:r>
            <a:r>
              <a:rPr b="1"/>
              <a:t>gender gap</a:t>
            </a:r>
            <a:r>
              <a:t> of political participation reflecting by both the congress and house female and male representative rate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Limitations</a:t>
            </a:r>
          </a:p>
        </p:txBody>
      </p:sp>
      <p:sp>
        <p:nvSpPr>
          <p:cNvPr id="3" name="Content Placeholder 2"/>
          <p:cNvSpPr>
            <a:spLocks noGrp="1"/>
          </p:cNvSpPr>
          <p:nvPr>
            <p:ph idx="1"/>
          </p:nvPr>
        </p:nvSpPr>
        <p:spPr/>
        <p:txBody>
          <a:bodyPr/>
          <a:lstStyle/>
          <a:p>
            <a:pPr lvl="0"/>
            <a:r>
              <a:t>Missing data:</a:t>
            </a:r>
          </a:p>
          <a:p>
            <a:pPr lvl="1"/>
            <a:r>
              <a:t>The actual domestic violence number is known, because of </a:t>
            </a:r>
            <a:r>
              <a:rPr b="1"/>
              <a:t>unreported</a:t>
            </a:r>
            <a:r>
              <a:t> domestic violence</a:t>
            </a:r>
          </a:p>
          <a:p>
            <a:pPr lvl="1"/>
            <a:r>
              <a:t>Awareness of domestic violence is growing, the total amount maybe decrease but the with the reported rate increase we still can’t have the whole trend</a:t>
            </a:r>
          </a:p>
          <a:p>
            <a:pPr lvl="1"/>
            <a:r>
              <a:t>The definition of domestic violence has changed over time. For example, </a:t>
            </a:r>
            <a:r>
              <a:rPr b="1"/>
              <a:t>intimate partner violence</a:t>
            </a:r>
            <a:r>
              <a:t> start to be notice until recent days.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Limitations</a:t>
            </a:r>
          </a:p>
        </p:txBody>
      </p:sp>
      <p:sp>
        <p:nvSpPr>
          <p:cNvPr id="3" name="Content Placeholder 2"/>
          <p:cNvSpPr>
            <a:spLocks noGrp="1"/>
          </p:cNvSpPr>
          <p:nvPr>
            <p:ph idx="1"/>
          </p:nvPr>
        </p:nvSpPr>
        <p:spPr/>
        <p:txBody>
          <a:bodyPr/>
          <a:lstStyle/>
          <a:p>
            <a:pPr lvl="0"/>
            <a:r>
              <a:t>Reversal Causation:the increasing female representatives and senator can design more policies women violence related policies</a:t>
            </a:r>
          </a:p>
          <a:p>
            <a:pPr lvl="0"/>
            <a:r>
              <a:t>Less control variable: the model’s explaining power is weak, r-squared is only 0.11 after adding the control variable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Future Work</a:t>
            </a:r>
          </a:p>
        </p:txBody>
      </p:sp>
      <p:sp>
        <p:nvSpPr>
          <p:cNvPr id="3" name="Content Placeholder 2"/>
          <p:cNvSpPr>
            <a:spLocks noGrp="1"/>
          </p:cNvSpPr>
          <p:nvPr>
            <p:ph idx="1"/>
          </p:nvPr>
        </p:nvSpPr>
        <p:spPr/>
        <p:txBody>
          <a:bodyPr/>
          <a:lstStyle/>
          <a:p>
            <a:pPr lvl="0"/>
            <a:r>
              <a:t>missing data time-series analysis: trend and policy environment</a:t>
            </a:r>
          </a:p>
          <a:p>
            <a:pPr lvl="0"/>
            <a:r>
              <a:t>adding more demographic characteristic as control variables</a:t>
            </a:r>
          </a:p>
          <a:p>
            <a:pPr lvl="0"/>
            <a:r>
              <a:t>two stage least square: do the regression analysis of policy gender gap on the violence first, then the do regression of political participation on the violence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Resources and References</a:t>
            </a:r>
          </a:p>
        </p:txBody>
      </p:sp>
      <p:sp>
        <p:nvSpPr>
          <p:cNvPr id="3" name="Content Placeholder 2"/>
          <p:cNvSpPr>
            <a:spLocks noGrp="1"/>
          </p:cNvSpPr>
          <p:nvPr>
            <p:ph idx="1"/>
          </p:nvPr>
        </p:nvSpPr>
        <p:spPr/>
        <p:txBody>
          <a:bodyPr>
            <a:normAutofit fontScale="47500" lnSpcReduction="20000"/>
          </a:bodyPr>
          <a:lstStyle/>
          <a:p>
            <a:pPr marL="0" lvl="0" indent="0">
              <a:spcBef>
                <a:spcPts val="3000"/>
              </a:spcBef>
              <a:buNone/>
            </a:pPr>
            <a:r>
              <a:rPr b="1" dirty="0"/>
              <a:t>Data:</a:t>
            </a:r>
          </a:p>
          <a:p>
            <a:pPr lvl="0"/>
            <a:r>
              <a:rPr dirty="0">
                <a:hlinkClick r:id="rId2"/>
              </a:rPr>
              <a:t>https://statusofwomendata.org/explore-the-data/download-the-data/</a:t>
            </a:r>
          </a:p>
          <a:p>
            <a:pPr marL="0" lvl="0" indent="0">
              <a:spcBef>
                <a:spcPts val="3000"/>
              </a:spcBef>
              <a:buNone/>
            </a:pPr>
            <a:r>
              <a:rPr b="1" dirty="0"/>
              <a:t>Literature Review</a:t>
            </a:r>
          </a:p>
          <a:p>
            <a:pPr lvl="0"/>
            <a:r>
              <a:rPr dirty="0"/>
              <a:t>Bos, Angela L., et al. “100 Years of Suffrage and Girls Still Struggle to Find Their ‘Fit’ in Politics.” PS: Political Science &amp; Politics, vol. 53, no. 3, 2020, pp. 474–478., </a:t>
            </a:r>
            <a:r>
              <a:rPr dirty="0">
                <a:hlinkClick r:id="rId3"/>
              </a:rPr>
              <a:t>https://doi.org/10.1017/s1049096520000293</a:t>
            </a:r>
            <a:r>
              <a:rPr dirty="0"/>
              <a:t>.</a:t>
            </a:r>
            <a:r>
              <a:rPr dirty="0">
                <a:hlinkClick r:id="rId4"/>
              </a:rPr>
              <a:t>https://www.cambridge.org/core/journals/ps-political-science-and-politics/article/abs/100-years-of-suffrage-and-girls-still-struggle-to-find-their-fit-in-politics/32F308992511C57D72E66BD15D190D55</a:t>
            </a:r>
          </a:p>
          <a:p>
            <a:pPr lvl="0"/>
            <a:r>
              <a:rPr dirty="0"/>
              <a:t>Fox, Richard L., and Jennifer L. Lawless. “Entering the Arena? Gender and the Decision to Run for Office.” American Journal of Political Science, vol. 48, no. 2, 2004, pp. 264–280., </a:t>
            </a:r>
            <a:r>
              <a:rPr dirty="0">
                <a:hlinkClick r:id="rId5"/>
              </a:rPr>
              <a:t>https://doi.org/10.1111/j.0092-5853.2004.00069.x</a:t>
            </a:r>
            <a:r>
              <a:rPr dirty="0"/>
              <a:t>. </a:t>
            </a:r>
            <a:r>
              <a:rPr dirty="0">
                <a:hlinkClick r:id="rId6"/>
              </a:rPr>
              <a:t>https://onlinelibrary.wiley.com/doi/abs/10.1111/j.0092-5853.2004.00069.x?casa_token=Zw0hs1dj_7AAAAAA%3A6FTbDnoF2rTuPQ9iuYYpwSW4xaAjkH2jl9wUpNlSsbGLgz0c6P9-k4kyjqphFe90aHO1IcOuJRaWY20H</a:t>
            </a:r>
          </a:p>
          <a:p>
            <a:pPr lvl="0"/>
            <a:r>
              <a:rPr dirty="0"/>
              <a:t>Fox, Richard L., and Jennifer L. Lawless. “Girls Just </a:t>
            </a:r>
            <a:r>
              <a:rPr dirty="0" err="1"/>
              <a:t>Wanna</a:t>
            </a:r>
            <a:r>
              <a:rPr dirty="0"/>
              <a:t> Not Run: The Gender Gap in Young Americans’ Political Ambition” </a:t>
            </a:r>
            <a:r>
              <a:rPr dirty="0">
                <a:hlinkClick r:id="rId7"/>
              </a:rPr>
              <a:t>https://www.american.edu/spa/wpi/upload/girls-just-wanna-not-run_policy-report.pdf</a:t>
            </a:r>
          </a:p>
          <a:p>
            <a:pPr lvl="0"/>
            <a:r>
              <a:rPr dirty="0"/>
              <a:t>IPU </a:t>
            </a:r>
            <a:r>
              <a:rPr dirty="0" err="1"/>
              <a:t>Parline</a:t>
            </a:r>
            <a:r>
              <a:rPr dirty="0"/>
              <a:t>, “Monthly ranking of women in national parliaments”, </a:t>
            </a:r>
            <a:r>
              <a:rPr dirty="0">
                <a:hlinkClick r:id="rId8"/>
              </a:rPr>
              <a:t>https://data.ipu.org/women-ranking?month=12&amp;year=2021</a:t>
            </a:r>
          </a:p>
          <a:p>
            <a:pPr lvl="0"/>
            <a:r>
              <a:rPr dirty="0" err="1"/>
              <a:t>Kingson</a:t>
            </a:r>
            <a:r>
              <a:rPr dirty="0"/>
              <a:t>, Jennifer A. “A first-of-its-kind database tracks threats against public officials.” </a:t>
            </a:r>
            <a:r>
              <a:rPr dirty="0">
                <a:hlinkClick r:id="rId9"/>
              </a:rPr>
              <a:t>https://www.axios.com/2022/11/01/princeton-threats-officials-elections-harassment</a:t>
            </a:r>
          </a:p>
          <a:p>
            <a:pPr lvl="0"/>
            <a:r>
              <a:rPr dirty="0"/>
              <a:t>UN Women, “Facts and figures: Women’s leadership and political participation”, </a:t>
            </a:r>
            <a:r>
              <a:rPr dirty="0">
                <a:hlinkClick r:id="rId10"/>
              </a:rPr>
              <a:t>https://www.unwomen.org/en/what-we-do/leadership-and-political-participation/facts-and-figures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Problem</a:t>
            </a:r>
          </a:p>
        </p:txBody>
      </p:sp>
      <p:sp>
        <p:nvSpPr>
          <p:cNvPr id="3" name="Content Placeholder 2"/>
          <p:cNvSpPr>
            <a:spLocks noGrp="1"/>
          </p:cNvSpPr>
          <p:nvPr>
            <p:ph idx="1"/>
          </p:nvPr>
        </p:nvSpPr>
        <p:spPr/>
        <p:txBody>
          <a:bodyPr/>
          <a:lstStyle/>
          <a:p>
            <a:pPr lvl="0"/>
            <a:r>
              <a:t>Despite making up roughly 50 percent of the population, as of December 2021, only five countries (Rwanda, Cuba, Nicaragua, Mexico, and the United Arab Emirates) had women holding over 50 percent of parliamentary seats in the lower or single house (IPU Parline).</a:t>
            </a:r>
          </a:p>
          <a:p>
            <a:pPr lvl="0"/>
            <a:r>
              <a:t>According to United Nations Women, “At the current rate of progress, gender parity in national legislative bodies will not be achieved before 2063.”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Short Background/Literature Review</a:t>
            </a:r>
          </a:p>
        </p:txBody>
      </p:sp>
      <p:sp>
        <p:nvSpPr>
          <p:cNvPr id="3" name="Content Placeholder 2"/>
          <p:cNvSpPr>
            <a:spLocks noGrp="1"/>
          </p:cNvSpPr>
          <p:nvPr>
            <p:ph idx="1"/>
          </p:nvPr>
        </p:nvSpPr>
        <p:spPr/>
        <p:txBody>
          <a:bodyPr/>
          <a:lstStyle/>
          <a:p>
            <a:pPr lvl="0"/>
            <a:r>
              <a:t>Initially we planned to examine the relationship between online violence against women and women’s political participation.</a:t>
            </a:r>
          </a:p>
          <a:p>
            <a:pPr lvl="0"/>
            <a:r>
              <a:t>However, this is an emerging data area and many data gaps remain.</a:t>
            </a:r>
          </a:p>
          <a:p>
            <a:pPr lvl="0"/>
            <a:r>
              <a:t>For example, a November Axios article highlighted the formation of a “a first-of-its-kind database” that tracked online violence against government officials (Kingson).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Short Background/Literature Review Contd.</a:t>
            </a:r>
          </a:p>
        </p:txBody>
      </p:sp>
      <p:sp>
        <p:nvSpPr>
          <p:cNvPr id="3" name="Content Placeholder 2"/>
          <p:cNvSpPr>
            <a:spLocks noGrp="1"/>
          </p:cNvSpPr>
          <p:nvPr>
            <p:ph idx="1"/>
          </p:nvPr>
        </p:nvSpPr>
        <p:spPr/>
        <p:txBody>
          <a:bodyPr>
            <a:normAutofit fontScale="77500" lnSpcReduction="20000"/>
          </a:bodyPr>
          <a:lstStyle/>
          <a:p>
            <a:pPr lvl="0"/>
            <a:r>
              <a:rPr dirty="0"/>
              <a:t>Instead, we pivoted to examine violence in relation to another proposed element contributing to the low numbers of women in elected office: the influence of childhood experiences.</a:t>
            </a:r>
          </a:p>
          <a:p>
            <a:pPr lvl="0"/>
            <a:r>
              <a:rPr dirty="0"/>
              <a:t>For example, based on survey data from 1,600 children ages 6 to 12, researchers Bos, et al concluded that girls report less interest in running for political office than their boy peers (Bos, Angela L., et al).</a:t>
            </a:r>
          </a:p>
          <a:p>
            <a:pPr lvl="0"/>
            <a:r>
              <a:rPr dirty="0"/>
              <a:t>Another study by Fox and Lawless found that even factors such as participation in school sports influences whether or not a girl says they want to run for office someday (Fox and Lawless, “Girls Just </a:t>
            </a:r>
            <a:r>
              <a:rPr dirty="0" err="1"/>
              <a:t>Wanna</a:t>
            </a:r>
            <a:r>
              <a:rPr dirty="0"/>
              <a:t> Not Run”).</a:t>
            </a:r>
          </a:p>
          <a:p>
            <a:pPr lvl="0"/>
            <a:r>
              <a:rPr dirty="0"/>
              <a:t>In a separate study, Fox and Lawless also concluded that women’s </a:t>
            </a:r>
            <a:r>
              <a:rPr b="1" i="1" dirty="0"/>
              <a:t>self</a:t>
            </a:r>
            <a:r>
              <a:rPr dirty="0"/>
              <a:t>-</a:t>
            </a:r>
            <a:r>
              <a:rPr b="1" i="1" dirty="0"/>
              <a:t>perceived</a:t>
            </a:r>
            <a:r>
              <a:rPr dirty="0"/>
              <a:t> qualifications were statistically significant in whether women considered running for office.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Theory</a:t>
            </a:r>
          </a:p>
        </p:txBody>
      </p:sp>
      <p:sp>
        <p:nvSpPr>
          <p:cNvPr id="3" name="Content Placeholder 2"/>
          <p:cNvSpPr>
            <a:spLocks noGrp="1"/>
          </p:cNvSpPr>
          <p:nvPr>
            <p:ph idx="1"/>
          </p:nvPr>
        </p:nvSpPr>
        <p:spPr/>
        <p:txBody>
          <a:bodyPr/>
          <a:lstStyle/>
          <a:p>
            <a:pPr lvl="0"/>
            <a:r>
              <a:t>Gender socialization theory: Fox and Lawless argued that “Gender Socialization Theory” provides a framework to better understand the lack of women in politics, meaning that the traditional exclusion of women from the public sphere continues to have an impact on on current levels of representation (Fox and Lawless, “Entering the Arena?”).</a:t>
            </a:r>
          </a:p>
          <a:p>
            <a:pPr lvl="0"/>
            <a:r>
              <a:t>Our hypothesis is that the levels of violence against girls in high school will have a negative correlation on the levels of women in politics at both the state and federal level.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Data and Method</a:t>
            </a:r>
          </a:p>
        </p:txBody>
      </p:sp>
      <p:sp>
        <p:nvSpPr>
          <p:cNvPr id="3" name="Content Placeholder 2"/>
          <p:cNvSpPr>
            <a:spLocks noGrp="1"/>
          </p:cNvSpPr>
          <p:nvPr>
            <p:ph idx="1"/>
          </p:nvPr>
        </p:nvSpPr>
        <p:spPr/>
        <p:txBody>
          <a:bodyPr>
            <a:normAutofit fontScale="85000" lnSpcReduction="20000"/>
          </a:bodyPr>
          <a:lstStyle/>
          <a:p>
            <a:pPr lvl="0"/>
            <a:r>
              <a:rPr dirty="0"/>
              <a:t>Data pulled from Institute for Women’s Policy Research which compiles detailed data in a project titled “Status of Women in the States.”</a:t>
            </a:r>
          </a:p>
          <a:p>
            <a:pPr lvl="0"/>
            <a:r>
              <a:rPr dirty="0"/>
              <a:t>2015 Violence and Safety: consists of “available state-level data on the percent of high school students experiencing harassment or bullying and dating violence, and state statutes on violence and employment, domestic violence, sexual violence, stalking, and gun ownership.”</a:t>
            </a:r>
          </a:p>
          <a:p>
            <a:pPr lvl="0"/>
            <a:r>
              <a:rPr dirty="0"/>
              <a:t>2015 Political Participation: consists of “state-level data on women in congress and state legislatures; women of color in congress, state legislatures and statewide elected offices; and institutional resources.”</a:t>
            </a:r>
          </a:p>
          <a:p>
            <a:pPr lvl="0"/>
            <a:r>
              <a:rPr dirty="0"/>
              <a:t>Additional datasets for further analysis: 2015 education data, </a:t>
            </a:r>
            <a:r>
              <a:rPr dirty="0" err="1"/>
              <a:t>fips</a:t>
            </a:r>
            <a:r>
              <a:rPr dirty="0"/>
              <a:t> data, 2016 election data (states whose electoral votes went to the democratic candidate versus the republican candidate)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Results: State-Level Distribution of Violence Data</a:t>
            </a:r>
          </a:p>
        </p:txBody>
      </p:sp>
      <p:pic>
        <p:nvPicPr>
          <p:cNvPr id="3" name="Picture 1" descr="R_final_slides_group6_submission_files/figure-pptx/slides%20first%20data%20viz-1.png"/>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Results: State-Level Distribution of Sexual Dating Violence Differences</a:t>
            </a:r>
          </a:p>
        </p:txBody>
      </p:sp>
      <p:pic>
        <p:nvPicPr>
          <p:cNvPr id="3" name="Picture 1" descr="R_final_slides_group6_submission_files/figure-pptx/slide%20data%20viz%202-1.png"/>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Results: Regression Set 1</a:t>
            </a:r>
          </a:p>
        </p:txBody>
      </p:sp>
      <p:pic>
        <p:nvPicPr>
          <p:cNvPr id="3" name="Picture 1" descr="R_final_slides_group6_submission_files/figure-pptx/slides%20dotwhisker%20first%20regression%20set-1.png"/>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1129</Words>
  <Application>Microsoft Macintosh PowerPoint</Application>
  <PresentationFormat>On-screen Show (16:9)</PresentationFormat>
  <Paragraphs>54</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School-Aged Violence and Potential Impact on Proportion of Women in Public Office</vt:lpstr>
      <vt:lpstr>Problem</vt:lpstr>
      <vt:lpstr>Short Background/Literature Review</vt:lpstr>
      <vt:lpstr>Short Background/Literature Review Contd.</vt:lpstr>
      <vt:lpstr>Theory</vt:lpstr>
      <vt:lpstr>Data and Method</vt:lpstr>
      <vt:lpstr>Results: State-Level Distribution of Violence Data</vt:lpstr>
      <vt:lpstr>Results: State-Level Distribution of Sexual Dating Violence Differences</vt:lpstr>
      <vt:lpstr>Results: Regression Set 1</vt:lpstr>
      <vt:lpstr>Results: Regression Set 2</vt:lpstr>
      <vt:lpstr>Results: Regression Set 3</vt:lpstr>
      <vt:lpstr>Interpretation of the Results</vt:lpstr>
      <vt:lpstr>Limitations</vt:lpstr>
      <vt:lpstr>Limitations</vt:lpstr>
      <vt:lpstr>Future Work</vt:lpstr>
      <vt:lpstr>Resources and References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School-Aged Violence and Potential Impact on Proportion of Women in Public Office</dc:title>
  <dc:creator>Maggie Sullivan, Sharon Chuang, Shirui Zhou, Li Zheng</dc:creator>
  <cp:keywords/>
  <cp:lastModifiedBy>Margaret E Sullivan</cp:lastModifiedBy>
  <cp:revision>1</cp:revision>
  <dcterms:created xsi:type="dcterms:W3CDTF">2022-12-07T01:08:38Z</dcterms:created>
  <dcterms:modified xsi:type="dcterms:W3CDTF">2023-09-08T00:55:59Z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Dec 5, 2022</vt:lpwstr>
  </property>
  <property fmtid="{D5CDD505-2E9C-101B-9397-08002B2CF9AE}" pid="3" name="output">
    <vt:lpwstr>powerpoint_presentation</vt:lpwstr>
  </property>
  <property fmtid="{D5CDD505-2E9C-101B-9397-08002B2CF9AE}" pid="4" name="reference_doc">
    <vt:lpwstr>Custom_Rfinal_template_group6.pptx</vt:lpwstr>
  </property>
</Properties>
</file>