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71" r:id="rId3"/>
    <p:sldId id="264" r:id="rId4"/>
    <p:sldId id="261" r:id="rId5"/>
    <p:sldId id="269" r:id="rId6"/>
    <p:sldId id="257" r:id="rId7"/>
    <p:sldId id="260" r:id="rId8"/>
    <p:sldId id="258" r:id="rId9"/>
    <p:sldId id="262" r:id="rId10"/>
    <p:sldId id="263" r:id="rId11"/>
    <p:sldId id="267" r:id="rId12"/>
    <p:sldId id="266" r:id="rId13"/>
    <p:sldId id="268" r:id="rId14"/>
    <p:sldId id="25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69"/>
    <p:restoredTop sz="92400" autoAdjust="0"/>
  </p:normalViewPr>
  <p:slideViewPr>
    <p:cSldViewPr snapToGrid="0" snapToObjects="1" showGuides="1">
      <p:cViewPr>
        <p:scale>
          <a:sx n="80" d="100"/>
          <a:sy n="80" d="100"/>
        </p:scale>
        <p:origin x="-36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2C0E4-5305-FA45-929F-50400F6D160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8591-3E76-F047-AAF5-761EC97D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5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tidy-data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twitter.com/vb_jens" TargetMode="External"/><Relationship Id="rId5" Type="http://schemas.openxmlformats.org/officeDocument/2006/relationships/hyperlink" Target="https://censusmapper.ca/" TargetMode="External"/><Relationship Id="rId4" Type="http://schemas.openxmlformats.org/officeDocument/2006/relationships/hyperlink" Target="https://github.com/walkerke/tidycensus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I’d like to try a hybrid of traditional</a:t>
            </a:r>
            <a:r>
              <a:rPr lang="en-US" baseline="0" dirty="0" smtClean="0"/>
              <a:t> lecture style and flipped classroom.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Everyone registered will receive instructions on how to request R / </a:t>
            </a:r>
            <a:r>
              <a:rPr lang="en-US" baseline="0" dirty="0" err="1" smtClean="0"/>
              <a:t>Rstudio</a:t>
            </a:r>
            <a:r>
              <a:rPr lang="en-US" baseline="0" dirty="0" smtClean="0"/>
              <a:t> on their work stations/environments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Teacher + TA can be available for 30 min ahead of the official start time to helps with loading or finalizing installations.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6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 min</a:t>
            </a:r>
            <a:r>
              <a:rPr lang="en-US" baseline="0" dirty="0" smtClean="0"/>
              <a:t>, but </a:t>
            </a:r>
            <a:r>
              <a:rPr lang="en-US" dirty="0" smtClean="0"/>
              <a:t>30 Min max if there are questions.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6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cancensus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package was developed to provide users with a way to access Canadian Census in a programmatic way following good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tidy 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practices. While the structure and data in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cancensus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unique to Canadian Census data, this package is inspired in part by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tidycensus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package to interface with the US Census Bureau data APIs.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Statistics Canada does not provide direct API access to Census data,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cancensus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retrieves Census data indirectly through the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CensusMapper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API.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CensusMapper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project by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Jens von Bergmann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one of the authors of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cancensus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 provide interactive geographic visualizations of Canadian Census data.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CensusMapper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databases store all publicly available data from Statistics Canada for the 2006, 2011, and 2016 Censuses.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Censusmapper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can be accessed via an API and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cancensus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built to interface directly with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99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37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Studio, similar</a:t>
            </a:r>
            <a:r>
              <a:rPr lang="en-US" baseline="0" dirty="0" smtClean="0"/>
              <a:t> to SAS enterprise guide is setup to facilitate best practices of reproducibility.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Projects are easily delineated and organized.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Project folder structure adheres to best practices, which we will cover as we begin exploring </a:t>
            </a:r>
            <a:r>
              <a:rPr lang="en-US" baseline="0" dirty="0" err="1" smtClean="0"/>
              <a:t>Rstudio</a:t>
            </a:r>
            <a:r>
              <a:rPr lang="en-US" baseline="0" dirty="0" smtClean="0"/>
              <a:t> (e.g., explicitly tie files together)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See readme files.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Easily document code and file structures.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1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There is a whole other type of R workflow that helps with reproducibility. Using </a:t>
            </a:r>
            <a:r>
              <a:rPr lang="en-US" baseline="0" dirty="0" err="1" smtClean="0"/>
              <a:t>Rmarkdown</a:t>
            </a:r>
            <a:r>
              <a:rPr lang="en-US" baseline="0" dirty="0" smtClean="0"/>
              <a:t> is a course in itself so we won</a:t>
            </a:r>
            <a:r>
              <a:rPr lang="uk-UA" baseline="0" dirty="0" smtClean="0"/>
              <a:t>’</a:t>
            </a:r>
            <a:r>
              <a:rPr lang="en-US" baseline="0" dirty="0" smtClean="0"/>
              <a:t>t cover it here. But I’m showing this to you so that you can see that if creating similar documents but with different data sources R can greatly speed your work. You can create documents for new data sources with the click of 2 buttons.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78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How certain code runs can chance from one version of software to another as well as library package versions.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2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4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0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7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9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C010DF-92C9-D745-A3CA-6B1713C25B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280699"/>
            <a:ext cx="9144000" cy="113823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700" b="1" spc="100" baseline="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CF005DD-11F8-9245-B26B-41D1F4F844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595294"/>
            <a:ext cx="9144000" cy="384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1" kern="4600" spc="100" baseline="0">
                <a:latin typeface="Arial MT Std" panose="020B0402020200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 GOES HERE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7AF7FE24-A452-0441-B567-CCDDCB585D4D}"/>
              </a:ext>
            </a:extLst>
          </p:cNvPr>
          <p:cNvSpPr txBox="1">
            <a:spLocks/>
          </p:cNvSpPr>
          <p:nvPr userDrawn="1"/>
        </p:nvSpPr>
        <p:spPr>
          <a:xfrm>
            <a:off x="1524000" y="5608643"/>
            <a:ext cx="9144000" cy="38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700" b="0" dirty="0">
                <a:solidFill>
                  <a:prstClr val="black"/>
                </a:solidFill>
                <a:latin typeface="Calibri" panose="020F0502020204030204"/>
              </a:rPr>
              <a:t>Delivering insight through data, for a better Canada</a:t>
            </a:r>
            <a:endParaRPr lang="en-US" sz="1700" b="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07950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13F61CBC-24C3-6947-ADAA-A50B14E242EC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FA6D2B1-9B37-5E4F-8A69-85E89D822D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9331" y="2032538"/>
            <a:ext cx="5070988" cy="3245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F190F8-0D08-1945-8123-F4A12E3B9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294410"/>
            <a:ext cx="10515600" cy="89504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 u="none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D0CB7B-8791-AE45-8FD2-E35F03928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3813"/>
            <a:ext cx="10515600" cy="36567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 MT Std" panose="020B0402020200020204" pitchFamily="34" charset="0"/>
              </a:defRPr>
            </a:lvl1pPr>
            <a:lvl2pPr>
              <a:defRPr sz="1800">
                <a:latin typeface="Arial MT Std" panose="020B0402020200020204" pitchFamily="34" charset="0"/>
              </a:defRPr>
            </a:lvl2pPr>
            <a:lvl3pPr>
              <a:defRPr sz="1600">
                <a:latin typeface="Arial MT Std" panose="020B0402020200020204" pitchFamily="34" charset="0"/>
              </a:defRPr>
            </a:lvl3pPr>
            <a:lvl4pPr>
              <a:defRPr sz="1400">
                <a:latin typeface="Arial MT Std" panose="020B0402020200020204" pitchFamily="34" charset="0"/>
              </a:defRPr>
            </a:lvl4pPr>
            <a:lvl5pPr>
              <a:defRPr sz="140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00B9A835-E3AD-6541-8CB7-FBAC3331BF73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124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A5821909-D323-1645-A122-4B1ED2F7EBAF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AB4108C-F476-0341-8E99-768A37C326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9964" y="4322795"/>
            <a:ext cx="5070988" cy="3245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A85CE2-762B-9C4F-B29F-5D8A941A19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650104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547A7C-2582-B94D-B0CA-CE72B9DC3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3823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Arial MT Std" panose="020B0402020200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E759DBA7-AD2A-CA46-AC91-69C8DA7F52E9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69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0E6DEAE-E822-BC4C-A21C-32FD19CC5920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1C660BE-2A45-C249-99DC-1113E65CE3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9331" y="1539049"/>
            <a:ext cx="5070988" cy="3245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0AD4E-6AB3-214B-A4E4-E20A50DF7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152144"/>
            <a:ext cx="10515600" cy="53854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3BFCDB-AC25-4845-93D8-4FE6A2452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4619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Arial MT Std" panose="020B0402020200020204" pitchFamily="34" charset="0"/>
              </a:defRPr>
            </a:lvl1pPr>
            <a:lvl2pPr>
              <a:defRPr sz="1400">
                <a:latin typeface="Arial MT Std" panose="020B0402020200020204" pitchFamily="34" charset="0"/>
              </a:defRPr>
            </a:lvl2pPr>
            <a:lvl3pPr>
              <a:defRPr sz="1200">
                <a:latin typeface="Arial MT Std" panose="020B0402020200020204" pitchFamily="34" charset="0"/>
              </a:defRPr>
            </a:lvl3pPr>
            <a:lvl4pPr>
              <a:defRPr sz="1100">
                <a:latin typeface="Arial MT Std" panose="020B0402020200020204" pitchFamily="34" charset="0"/>
              </a:defRPr>
            </a:lvl4pPr>
            <a:lvl5pPr>
              <a:defRPr sz="110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2469439-F6DE-1C4F-BF69-06F3A4109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4619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Arial MT Std" panose="020B0402020200020204" pitchFamily="34" charset="0"/>
              </a:defRPr>
            </a:lvl1pPr>
            <a:lvl2pPr>
              <a:defRPr sz="1400">
                <a:latin typeface="Arial MT Std" panose="020B0402020200020204" pitchFamily="34" charset="0"/>
              </a:defRPr>
            </a:lvl2pPr>
            <a:lvl3pPr>
              <a:defRPr sz="1200">
                <a:latin typeface="Arial MT Std" panose="020B0402020200020204" pitchFamily="34" charset="0"/>
              </a:defRPr>
            </a:lvl3pPr>
            <a:lvl4pPr>
              <a:defRPr sz="1100">
                <a:latin typeface="Arial MT Std" panose="020B0402020200020204" pitchFamily="34" charset="0"/>
              </a:defRPr>
            </a:lvl4pPr>
            <a:lvl5pPr>
              <a:defRPr sz="110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26EB97A-C08E-BB40-8591-561B47E85442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94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xmlns="" id="{589D3108-C7BC-274D-B353-E84095136186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6B55718-4DF7-4641-854D-371CBB34D9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9331" y="1539049"/>
            <a:ext cx="5070988" cy="32454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5CCEC-8CE8-A349-8EF6-399A8DC9DAD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817291"/>
            <a:ext cx="5157787" cy="64148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Arial MT Std" panose="020B0402020200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B6288D-1486-174E-8027-9566C127E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780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Arial MT Std" panose="020B0402020200020204" pitchFamily="34" charset="0"/>
              </a:defRPr>
            </a:lvl1pPr>
            <a:lvl2pPr>
              <a:defRPr sz="1400">
                <a:latin typeface="Arial MT Std" panose="020B0402020200020204" pitchFamily="34" charset="0"/>
              </a:defRPr>
            </a:lvl2pPr>
            <a:lvl3pPr>
              <a:defRPr sz="1200">
                <a:latin typeface="Arial MT Std" panose="020B0402020200020204" pitchFamily="34" charset="0"/>
              </a:defRPr>
            </a:lvl3pPr>
            <a:lvl4pPr>
              <a:defRPr sz="1100">
                <a:latin typeface="Arial MT Std" panose="020B0402020200020204" pitchFamily="34" charset="0"/>
              </a:defRPr>
            </a:lvl4pPr>
            <a:lvl5pPr>
              <a:defRPr sz="110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5847CF6-9394-5B4B-8220-7B71F29DB86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817291"/>
            <a:ext cx="5183188" cy="64148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Arial MT Std" panose="020B0402020200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D0A9809-9CAB-EB48-A314-EFB972167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780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Arial MT Std" panose="020B0402020200020204" pitchFamily="34" charset="0"/>
              </a:defRPr>
            </a:lvl1pPr>
            <a:lvl2pPr>
              <a:defRPr sz="1400">
                <a:latin typeface="Arial MT Std" panose="020B0402020200020204" pitchFamily="34" charset="0"/>
              </a:defRPr>
            </a:lvl2pPr>
            <a:lvl3pPr>
              <a:defRPr sz="1200">
                <a:latin typeface="Arial MT Std" panose="020B0402020200020204" pitchFamily="34" charset="0"/>
              </a:defRPr>
            </a:lvl3pPr>
            <a:lvl4pPr>
              <a:defRPr sz="1100">
                <a:latin typeface="Arial MT Std" panose="020B0402020200020204" pitchFamily="34" charset="0"/>
              </a:defRPr>
            </a:lvl4pPr>
            <a:lvl5pPr>
              <a:defRPr sz="110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585302A5-2089-074D-816D-EAD2D14CDF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152144"/>
            <a:ext cx="10515600" cy="53854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0AD77972-520F-AF4E-8A22-C728C2AC14D8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19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ABC21F7E-58FE-D049-ABAE-1389E91681FF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7E62E1B-1303-B847-9565-8804BE8714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9331" y="1539049"/>
            <a:ext cx="5070988" cy="3245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F8929614-25E8-7C40-B3D8-97B8D703FB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152144"/>
            <a:ext cx="10515600" cy="53854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FAD1A96F-BCA0-5B44-A660-370961E12B29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367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A660D6C4-DBDA-4A40-8D37-2E8A58676365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BF815435-FE2C-3140-AA9C-30F368825C19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051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AA04B89-FAE3-E84F-94AE-DE84F8329BE0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E1089AA-FF4A-0241-9193-920E050F54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231" y="1836497"/>
            <a:ext cx="4191712" cy="268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84D10-1CE3-4440-9E21-70C147100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87424"/>
            <a:ext cx="3932237" cy="9785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567A0D-A607-2A40-9D63-1E72C7863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9AD4E7A-54D4-6645-A6AF-C4324CC7448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 MT Std" panose="020B0402020200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4DBA3354-AC19-2F4D-8C9F-CE6BD155BFFD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4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43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xmlns="" id="{B5043DA6-F6E2-B44B-966E-7681CBC26F69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25CF0CE-D6FA-1C4B-B711-6852896E8E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231" y="1835757"/>
            <a:ext cx="4203286" cy="26901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E919A06-F4CD-CA4A-973D-80698169979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 MT Std" panose="020B0402020200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5E297C46-D278-1B45-850B-6B2A1027B7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87424"/>
            <a:ext cx="3932237" cy="9785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B52E6762-2574-764E-99AC-78507C80B6B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 MT Std" panose="020B0402020200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467691D8-A545-3E41-9DD3-01AC9CF7E822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537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xmlns="" id="{700D70BF-0D78-8947-9B2F-B0F56FF5C8CF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315AAAC-7370-7942-9145-AAAC220B44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9330" y="1542833"/>
            <a:ext cx="5070988" cy="324543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561771-F5B0-B740-831B-001696BB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6197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1600">
                <a:latin typeface="Arial MT Std" panose="020B0402020200020204" pitchFamily="34" charset="0"/>
              </a:defRPr>
            </a:lvl1pPr>
            <a:lvl2pPr>
              <a:defRPr sz="1400">
                <a:latin typeface="Arial MT Std" panose="020B0402020200020204" pitchFamily="34" charset="0"/>
              </a:defRPr>
            </a:lvl2pPr>
            <a:lvl3pPr>
              <a:defRPr sz="1200">
                <a:latin typeface="Arial MT Std" panose="020B0402020200020204" pitchFamily="34" charset="0"/>
              </a:defRPr>
            </a:lvl3pPr>
            <a:lvl4pPr>
              <a:defRPr sz="1100">
                <a:latin typeface="Arial MT Std" panose="020B0402020200020204" pitchFamily="34" charset="0"/>
              </a:defRPr>
            </a:lvl4pPr>
            <a:lvl5pPr>
              <a:defRPr sz="110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478D8594-770D-2F41-980E-F79D6542D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152144"/>
            <a:ext cx="10515600" cy="53854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BEA5A1E9-D7B6-5340-947A-1F94DDAB71B4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686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AEA69870-3A9B-2042-8FC4-CF7E21655105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C7138AB-8A50-4144-8785-65ED911627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6189406" y="3266728"/>
            <a:ext cx="5070988" cy="324543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B3286D1-A677-074D-8452-B6E481375AB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1078992"/>
            <a:ext cx="2628900" cy="4885502"/>
          </a:xfrm>
          <a:prstGeom prst="rect">
            <a:avLst/>
          </a:prstGeom>
        </p:spPr>
        <p:txBody>
          <a:bodyPr vert="eaVert" anchor="b">
            <a:normAutofit/>
          </a:bodyPr>
          <a:lstStyle>
            <a:lvl1pPr>
              <a:defRPr sz="2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C30B674-98A5-8743-BF78-6CC7D5E7B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78991"/>
            <a:ext cx="7734300" cy="4885503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1600">
                <a:latin typeface="Arial MT Std" panose="020B0402020200020204" pitchFamily="34" charset="0"/>
              </a:defRPr>
            </a:lvl1pPr>
            <a:lvl2pPr>
              <a:defRPr sz="1400">
                <a:latin typeface="Arial MT Std" panose="020B0402020200020204" pitchFamily="34" charset="0"/>
              </a:defRPr>
            </a:lvl2pPr>
            <a:lvl3pPr>
              <a:defRPr sz="1200">
                <a:latin typeface="Arial MT Std" panose="020B0402020200020204" pitchFamily="34" charset="0"/>
              </a:defRPr>
            </a:lvl3pPr>
            <a:lvl4pPr>
              <a:defRPr sz="1100">
                <a:latin typeface="Arial MT Std" panose="020B0402020200020204" pitchFamily="34" charset="0"/>
              </a:defRPr>
            </a:lvl4pPr>
            <a:lvl5pPr>
              <a:defRPr sz="110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8A54A282-20C9-4C40-8406-9B5E456F4AAA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07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6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0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7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8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7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18830-1741-9145-85B6-1992E2E577A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1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9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urban_institute/iterated-fact-sheets-with-r-markdown-d685eb4eafce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urban_institute/iterated-fact-sheets-with-r-markdown-d685eb4eaf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tmlpreview.github.io/" TargetMode="External"/><Relationship Id="rId4" Type="http://schemas.openxmlformats.org/officeDocument/2006/relationships/hyperlink" Target="https://github.com/UrbanInstitute/rmarkdown-resources/tree/master/01_driving-example/outpu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inyapps.io/" TargetMode="External"/><Relationship Id="rId2" Type="http://schemas.openxmlformats.org/officeDocument/2006/relationships/hyperlink" Target="https://swirlstat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mplystatistics.org/2019/03/13/10-things-r-can-do-that-might-surprise-you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hristophergandrud/Rep-Res-Book" TargetMode="External"/><Relationship Id="rId5" Type="http://schemas.openxmlformats.org/officeDocument/2006/relationships/hyperlink" Target="http://www.sthda.com/english/articles/24-ggpubr-publication-ready-plots/" TargetMode="External"/><Relationship Id="rId4" Type="http://schemas.openxmlformats.org/officeDocument/2006/relationships/hyperlink" Target="http://swcarpentry.github.io/r-novice-gapminder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" TargetMode="External"/><Relationship Id="rId5" Type="http://schemas.openxmlformats.org/officeDocument/2006/relationships/hyperlink" Target="https://www.statmethods.net/index.html" TargetMode="External"/><Relationship Id="rId4" Type="http://schemas.openxmlformats.org/officeDocument/2006/relationships/hyperlink" Target="https://swcarpentry.github.io/r-novice-inflammation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cancensus/vignettes/cancensus.html" TargetMode="External"/><Relationship Id="rId5" Type="http://schemas.openxmlformats.org/officeDocument/2006/relationships/hyperlink" Target="https://mountainmath.github.io/cansim/" TargetMode="External"/><Relationship Id="rId4" Type="http://schemas.openxmlformats.org/officeDocument/2006/relationships/hyperlink" Target="https://confluence.statcan.ca/pages/viewpage.action?pageId=43955688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r4stats.com/2019/04/01/scholarly-datasci-popularity-2019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articles/24-ggpubr-publication-ready-plot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tophergandrud/Rep-Res-Boo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F6621C-6F45-B242-BB65-E51808238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49139"/>
            <a:ext cx="9144000" cy="1138238"/>
          </a:xfrm>
        </p:spPr>
        <p:txBody>
          <a:bodyPr/>
          <a:lstStyle/>
          <a:p>
            <a:r>
              <a:rPr lang="en-US" sz="5400" dirty="0"/>
              <a:t>Introduction to </a:t>
            </a:r>
            <a:r>
              <a:rPr lang="en-US" sz="5400" dirty="0" smtClean="0"/>
              <a:t>R/</a:t>
            </a:r>
            <a:r>
              <a:rPr lang="en-US" sz="5400" dirty="0" err="1" smtClean="0"/>
              <a:t>RStudio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2600" dirty="0" smtClean="0"/>
              <a:t>Hosted by Methodology</a:t>
            </a:r>
            <a:br>
              <a:rPr lang="en-US" sz="2600" dirty="0" smtClean="0"/>
            </a:br>
            <a:r>
              <a:rPr lang="en-US" sz="2600" dirty="0" smtClean="0"/>
              <a:t>February 2020</a:t>
            </a: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AE707F7-BC74-7A48-A8B4-5834787C5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5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81354" y="19694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760" y="1037492"/>
            <a:ext cx="4387025" cy="545111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56744"/>
            <a:ext cx="4314092" cy="533295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Reproducibility cont.</a:t>
            </a:r>
            <a:endParaRPr lang="en-US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54" y="6446914"/>
            <a:ext cx="11820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5"/>
              </a:rPr>
              <a:t>https://</a:t>
            </a:r>
            <a:r>
              <a:rPr lang="en-US" dirty="0">
                <a:hlinkClick r:id="rId5"/>
              </a:rPr>
              <a:t>medium.com/@urban_institute/iterated-fact-sheets-with-r-markdown-d685eb4eafce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8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Reproducibility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Rmarkdown</a:t>
            </a:r>
            <a:r>
              <a:rPr lang="en-US" dirty="0" smtClean="0"/>
              <a:t> facilitates report creation</a:t>
            </a:r>
          </a:p>
          <a:p>
            <a:r>
              <a:rPr lang="en-US" dirty="0" smtClean="0">
                <a:hlinkClick r:id="rId3"/>
              </a:rPr>
              <a:t>https://medium.com/@urban_institute/iterated-fact-sheets-with-r-markdown-d685eb4eafce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https://github.com/UrbanInstitute/rmarkdown-resources/tree/master/01_driving-example/output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Preview html: </a:t>
            </a:r>
            <a:r>
              <a:rPr lang="en-US" dirty="0" smtClean="0">
                <a:hlinkClick r:id="rId5"/>
              </a:rPr>
              <a:t>http://htmlpreview.github.io/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81354" y="19694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97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0" y="-24301"/>
            <a:ext cx="10515600" cy="1325563"/>
          </a:xfrm>
        </p:spPr>
        <p:txBody>
          <a:bodyPr/>
          <a:lstStyle/>
          <a:p>
            <a:r>
              <a:rPr lang="en-US" dirty="0" smtClean="0"/>
              <a:t>Other Cool Things To Do With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5032"/>
            <a:ext cx="10515600" cy="52929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Reproducible Word PPT or PDF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Rmarkdown</a:t>
            </a:r>
            <a:r>
              <a:rPr lang="en-US" dirty="0" smtClean="0"/>
              <a:t> + YAML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to almost any database local or remote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Fit deep learning models with </a:t>
            </a:r>
            <a:r>
              <a:rPr lang="en-US" dirty="0" err="1" smtClean="0"/>
              <a:t>keras</a:t>
            </a:r>
            <a:r>
              <a:rPr lang="en-US" dirty="0" smtClean="0"/>
              <a:t> and </a:t>
            </a:r>
            <a:r>
              <a:rPr lang="en-US" dirty="0" err="1" smtClean="0"/>
              <a:t>Tensorflow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Analyze data using Spark clusters directly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and learn R interactively: </a:t>
            </a:r>
            <a:r>
              <a:rPr lang="en-US" dirty="0" smtClean="0">
                <a:hlinkClick r:id="rId2"/>
              </a:rPr>
              <a:t>https://swirlstats.com/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interactive web apps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Shiny </a:t>
            </a:r>
            <a:r>
              <a:rPr lang="en-US" dirty="0" smtClean="0">
                <a:hlinkClick r:id="rId3"/>
              </a:rPr>
              <a:t>https://www.shinyapps.io/</a:t>
            </a:r>
            <a:endParaRPr lang="en-US" dirty="0"/>
          </a:p>
          <a:p>
            <a:pPr marL="0" indent="0">
              <a:buNone/>
            </a:pPr>
            <a:endParaRPr lang="en-US" dirty="0" smtClean="0">
              <a:hlinkClick r:id="rId4"/>
            </a:endParaRP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https://simplystatistics.org/2019/03/13/10-things-r-can-do-that-might-surprise-you/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53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219"/>
            <a:ext cx="10515600" cy="1325563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123" y="1283676"/>
            <a:ext cx="10808677" cy="557432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R Book</a:t>
            </a:r>
          </a:p>
          <a:p>
            <a:endParaRPr lang="en-US" dirty="0" smtClean="0"/>
          </a:p>
          <a:p>
            <a:r>
              <a:rPr lang="en-US" dirty="0" smtClean="0"/>
              <a:t>Confluence at STATCAN:</a:t>
            </a:r>
          </a:p>
          <a:p>
            <a:pPr lvl="1"/>
            <a:r>
              <a:rPr lang="en-US" dirty="0" smtClean="0"/>
              <a:t>Link </a:t>
            </a:r>
            <a:r>
              <a:rPr lang="en-US" dirty="0" err="1" smtClean="0"/>
              <a:t>heres</a:t>
            </a:r>
            <a:r>
              <a:rPr lang="en-US" dirty="0" smtClean="0"/>
              <a:t>!!!!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Learn R: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SWIRL: </a:t>
            </a:r>
            <a:r>
              <a:rPr lang="en-US" dirty="0" smtClean="0">
                <a:hlinkClick r:id="rId3"/>
              </a:rPr>
              <a:t>https://swirlstats.com/</a:t>
            </a:r>
            <a:endParaRPr lang="en-US" dirty="0" smtClean="0"/>
          </a:p>
          <a:p>
            <a:pPr lvl="1"/>
            <a:r>
              <a:rPr lang="en-US" dirty="0" smtClean="0"/>
              <a:t>Software Carpentry </a:t>
            </a:r>
            <a:r>
              <a:rPr lang="en-US" dirty="0" smtClean="0">
                <a:hlinkClick r:id="rId4"/>
              </a:rPr>
              <a:t>http://swcarpentry.github.io/r-novice-gapminder/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Viz</a:t>
            </a:r>
            <a:r>
              <a:rPr lang="en-US" dirty="0" smtClean="0"/>
              <a:t> gallery:</a:t>
            </a:r>
          </a:p>
          <a:p>
            <a:pPr lvl="1"/>
            <a:r>
              <a:rPr lang="en-US" dirty="0" smtClean="0">
                <a:hlinkClick r:id="rId5"/>
              </a:rPr>
              <a:t>http://www.sthda.com/english/articles/24-ggpubr-publication-ready-plots/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Reproducible Research text book </a:t>
            </a:r>
          </a:p>
          <a:p>
            <a:pPr lvl="1"/>
            <a:r>
              <a:rPr lang="en-US" dirty="0" smtClean="0">
                <a:hlinkClick r:id="rId6"/>
              </a:rPr>
              <a:t>https://github.com/christophergandrud/Rep-Res-Book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374" y="1074736"/>
            <a:ext cx="1854200" cy="2286000"/>
          </a:xfrm>
          <a:prstGeom prst="rect">
            <a:avLst/>
          </a:prstGeom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4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0" y="0"/>
            <a:ext cx="10515600" cy="1325563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68" y="1690688"/>
            <a:ext cx="9117626" cy="4850789"/>
          </a:xfrm>
        </p:spPr>
        <p:txBody>
          <a:bodyPr>
            <a:normAutofit/>
          </a:bodyPr>
          <a:lstStyle/>
          <a:p>
            <a:r>
              <a:rPr lang="en-US" dirty="0" smtClean="0"/>
              <a:t>R for Data Science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r4ds.had.co.nz/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Software Carpentry R Programming</a:t>
            </a:r>
          </a:p>
          <a:p>
            <a:pPr lvl="1"/>
            <a:r>
              <a:rPr lang="en-US" dirty="0">
                <a:hlinkClick r:id="rId4"/>
              </a:rPr>
              <a:t>https://swcarpentry.github.io/r-novice-inflammation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Data Camp</a:t>
            </a:r>
          </a:p>
          <a:p>
            <a:pPr lvl="1"/>
            <a:r>
              <a:rPr lang="en-US" dirty="0">
                <a:hlinkClick r:id="rId5"/>
              </a:rPr>
              <a:t>https://www.statmethods.net/index.html</a:t>
            </a:r>
            <a:endParaRPr lang="en-US" dirty="0" smtClean="0"/>
          </a:p>
          <a:p>
            <a:r>
              <a:rPr lang="en-US" dirty="0" smtClean="0"/>
              <a:t>Toward Data Science:</a:t>
            </a:r>
            <a:endParaRPr lang="en-US" dirty="0" smtClean="0">
              <a:hlinkClick r:id="rId6"/>
            </a:endParaRPr>
          </a:p>
          <a:p>
            <a:pPr lvl="1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://towardsdatascience.com</a:t>
            </a:r>
            <a:r>
              <a:rPr lang="en-US" dirty="0" smtClean="0">
                <a:hlinkClick r:id="rId6"/>
              </a:rPr>
              <a:t>/</a:t>
            </a:r>
            <a:endParaRPr lang="en-US" dirty="0"/>
          </a:p>
          <a:p>
            <a:r>
              <a:rPr lang="en-US" dirty="0" smtClean="0"/>
              <a:t>Stack overflow</a:t>
            </a:r>
          </a:p>
        </p:txBody>
      </p:sp>
      <p:pic>
        <p:nvPicPr>
          <p:cNvPr id="1026" name="Picture 2" descr="over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694" y="1549644"/>
            <a:ext cx="2318238" cy="347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install.packages</a:t>
            </a:r>
            <a:r>
              <a:rPr lang="en-CA" dirty="0"/>
              <a:t>("//fld6filer/</a:t>
            </a:r>
            <a:r>
              <a:rPr lang="en-CA" dirty="0" err="1"/>
              <a:t>packagerepo-depotprogiciel</a:t>
            </a:r>
            <a:r>
              <a:rPr lang="en-CA" dirty="0"/>
              <a:t>/</a:t>
            </a:r>
            <a:r>
              <a:rPr lang="en-CA" dirty="0" err="1"/>
              <a:t>miniCRAN</a:t>
            </a:r>
            <a:r>
              <a:rPr lang="en-CA" dirty="0"/>
              <a:t>/bin/windows/</a:t>
            </a:r>
            <a:r>
              <a:rPr lang="en-CA" dirty="0" err="1"/>
              <a:t>contrib</a:t>
            </a:r>
            <a:r>
              <a:rPr lang="en-CA" dirty="0"/>
              <a:t>/3.4/dplyr_0.7.6.zip", repos = NULL, type = "</a:t>
            </a:r>
            <a:r>
              <a:rPr lang="en-CA" dirty="0" err="1"/>
              <a:t>win.binary",dependencies</a:t>
            </a:r>
            <a:r>
              <a:rPr lang="en-CA"/>
              <a:t> = TRUE)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88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946" y="246185"/>
            <a:ext cx="11764108" cy="615461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 has become one of the most commonly used tools across many science and social science disciplines for data manipulation, statistical analysis and creating publication quality data visualizations. As part </a:t>
            </a:r>
            <a:r>
              <a:rPr lang="en-US"/>
              <a:t>of </a:t>
            </a:r>
            <a:r>
              <a:rPr lang="en-US" smtClean="0"/>
              <a:t>its </a:t>
            </a:r>
            <a:r>
              <a:rPr lang="en-US" dirty="0"/>
              <a:t>modernization strategy, STATCAN is embracing this tool</a:t>
            </a:r>
            <a:r>
              <a:rPr lang="en-US" dirty="0" smtClean="0"/>
              <a:t>. Although </a:t>
            </a:r>
            <a:r>
              <a:rPr lang="en-US" dirty="0"/>
              <a:t>the use of R at STATCAN is relatively recent, there is already a seasoned R-users group and many teams use this tool to help speed research. </a:t>
            </a:r>
          </a:p>
          <a:p>
            <a:endParaRPr lang="en-US" dirty="0"/>
          </a:p>
          <a:p>
            <a:r>
              <a:rPr lang="en-US" dirty="0"/>
              <a:t>The goal of this course is to provide novice R users a solid foundation in the best practices for data wrangling and analysis, while emphasizing strategies to ensure reproducibility.  Learning a new programming language can be difficult. Even if you have coding experience, a new language introduces a new environment, styles, and syntax and can make you feel like a beginner again. There will be lots of opportunity for participants to move through exercises at their own pace and one-on-one assistance will be available throughout the course. </a:t>
            </a:r>
          </a:p>
          <a:p>
            <a:endParaRPr lang="en-US" dirty="0"/>
          </a:p>
          <a:p>
            <a:r>
              <a:rPr lang="en-US" dirty="0"/>
              <a:t>This course is intended for novice R users and analytics team leads/managers who’d like to learn how R/</a:t>
            </a:r>
            <a:r>
              <a:rPr lang="en-US" dirty="0" err="1"/>
              <a:t>RStudio</a:t>
            </a:r>
            <a:r>
              <a:rPr lang="en-US" dirty="0"/>
              <a:t> can be leveraged by their team. Throughout the course material, extra resources that can support further learning are highlighted.</a:t>
            </a:r>
          </a:p>
          <a:p>
            <a:endParaRPr lang="en-US" dirty="0"/>
          </a:p>
          <a:p>
            <a:r>
              <a:rPr lang="en-US" dirty="0"/>
              <a:t>At the end of the two day session you be able to:</a:t>
            </a:r>
          </a:p>
          <a:p>
            <a:r>
              <a:rPr lang="en-US" dirty="0"/>
              <a:t>1) preform basic data queries using </a:t>
            </a:r>
            <a:r>
              <a:rPr lang="en-US" dirty="0" err="1"/>
              <a:t>dplyr</a:t>
            </a:r>
            <a:r>
              <a:rPr lang="en-US" dirty="0"/>
              <a:t> and </a:t>
            </a:r>
            <a:r>
              <a:rPr lang="en-US" dirty="0" err="1"/>
              <a:t>baseR</a:t>
            </a:r>
            <a:endParaRPr lang="en-US" dirty="0"/>
          </a:p>
          <a:p>
            <a:r>
              <a:rPr lang="en-US" dirty="0"/>
              <a:t>2) perform data </a:t>
            </a:r>
            <a:r>
              <a:rPr lang="en-US" dirty="0" smtClean="0"/>
              <a:t>manipulations and summaries</a:t>
            </a:r>
            <a:endParaRPr lang="en-US" dirty="0"/>
          </a:p>
          <a:p>
            <a:r>
              <a:rPr lang="en-US" dirty="0"/>
              <a:t>3) produce fast plots for data exploration</a:t>
            </a:r>
          </a:p>
          <a:p>
            <a:r>
              <a:rPr lang="en-US" dirty="0"/>
              <a:t>4) produce publication quality plots using ggplot2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54" y="1160586"/>
            <a:ext cx="11072446" cy="5697414"/>
          </a:xfrm>
        </p:spPr>
        <p:txBody>
          <a:bodyPr>
            <a:normAutofit/>
          </a:bodyPr>
          <a:lstStyle/>
          <a:p>
            <a:r>
              <a:rPr lang="en-US" dirty="0" smtClean="0"/>
              <a:t>Day 1:</a:t>
            </a:r>
          </a:p>
          <a:p>
            <a:pPr lvl="1"/>
            <a:r>
              <a:rPr lang="en-US" dirty="0" smtClean="0"/>
              <a:t>Get one-on-one help opening and navigating  R/</a:t>
            </a:r>
            <a:r>
              <a:rPr lang="en-US" dirty="0" err="1" smtClean="0"/>
              <a:t>Rstudio</a:t>
            </a:r>
            <a:r>
              <a:rPr lang="en-US" dirty="0" smtClean="0"/>
              <a:t> (optional 8:30 am)</a:t>
            </a:r>
          </a:p>
          <a:p>
            <a:pPr lvl="1"/>
            <a:r>
              <a:rPr lang="en-US" dirty="0" smtClean="0"/>
              <a:t>Why R/Studio (~30 min)</a:t>
            </a:r>
          </a:p>
          <a:p>
            <a:pPr lvl="1"/>
            <a:r>
              <a:rPr lang="en-US" dirty="0" smtClean="0"/>
              <a:t>Into to R/</a:t>
            </a:r>
            <a:r>
              <a:rPr lang="en-US" dirty="0" err="1" smtClean="0"/>
              <a:t>Rstudio</a:t>
            </a:r>
            <a:r>
              <a:rPr lang="en-US" dirty="0" smtClean="0"/>
              <a:t> IDE</a:t>
            </a:r>
          </a:p>
          <a:p>
            <a:pPr lvl="2"/>
            <a:r>
              <a:rPr lang="en-US" dirty="0" smtClean="0"/>
              <a:t>R as a Calculator</a:t>
            </a:r>
          </a:p>
          <a:p>
            <a:pPr lvl="2"/>
            <a:r>
              <a:rPr lang="en-US" dirty="0" smtClean="0"/>
              <a:t>Variable Assignment</a:t>
            </a:r>
          </a:p>
          <a:p>
            <a:pPr lvl="2"/>
            <a:r>
              <a:rPr lang="en-US" dirty="0" smtClean="0"/>
              <a:t>Data Frames in base R</a:t>
            </a:r>
          </a:p>
          <a:p>
            <a:pPr lvl="2"/>
            <a:r>
              <a:rPr lang="en-US" dirty="0" smtClean="0"/>
              <a:t>Installing and loading packages</a:t>
            </a:r>
          </a:p>
          <a:p>
            <a:r>
              <a:rPr lang="en-US" dirty="0" smtClean="0"/>
              <a:t>Day 2</a:t>
            </a:r>
          </a:p>
          <a:p>
            <a:pPr lvl="1"/>
            <a:r>
              <a:rPr lang="en-US" dirty="0" smtClean="0"/>
              <a:t>Intro to </a:t>
            </a:r>
            <a:r>
              <a:rPr lang="en-US" dirty="0" err="1" smtClean="0"/>
              <a:t>dplyr</a:t>
            </a:r>
            <a:endParaRPr lang="en-US" dirty="0" smtClean="0"/>
          </a:p>
          <a:p>
            <a:pPr lvl="2"/>
            <a:r>
              <a:rPr lang="en-US" dirty="0" smtClean="0"/>
              <a:t>select, filter, </a:t>
            </a:r>
            <a:r>
              <a:rPr lang="en-US" dirty="0" err="1"/>
              <a:t>s</a:t>
            </a:r>
            <a:r>
              <a:rPr lang="en-US" dirty="0" err="1" smtClean="0"/>
              <a:t>ummarise</a:t>
            </a:r>
            <a:r>
              <a:rPr lang="en-US" dirty="0" smtClean="0"/>
              <a:t>, mutate, arrange</a:t>
            </a:r>
          </a:p>
          <a:p>
            <a:pPr lvl="1"/>
            <a:r>
              <a:rPr lang="en-US" dirty="0" smtClean="0"/>
              <a:t>Pipe Operations</a:t>
            </a:r>
          </a:p>
          <a:p>
            <a:pPr lvl="1"/>
            <a:r>
              <a:rPr lang="en-US" dirty="0" smtClean="0"/>
              <a:t>Intro to ggplot2</a:t>
            </a: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859" y="0"/>
            <a:ext cx="10515600" cy="1325563"/>
          </a:xfrm>
        </p:spPr>
        <p:txBody>
          <a:bodyPr/>
          <a:lstStyle/>
          <a:p>
            <a:r>
              <a:rPr lang="en-US" dirty="0" smtClean="0"/>
              <a:t>Part 1. Why Bother with R/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9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Why R/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938" y="1325563"/>
            <a:ext cx="11054862" cy="4851400"/>
          </a:xfrm>
        </p:spPr>
        <p:txBody>
          <a:bodyPr/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Facilitate collaboration &amp; new team members</a:t>
            </a:r>
          </a:p>
          <a:p>
            <a:pPr lvl="1"/>
            <a:r>
              <a:rPr lang="en-US" dirty="0" smtClean="0"/>
              <a:t>Similar analytics tools to SAS, SPSS, STATA, Python-pandas</a:t>
            </a:r>
          </a:p>
          <a:p>
            <a:pPr lvl="1"/>
            <a:r>
              <a:rPr lang="en-US" dirty="0" smtClean="0"/>
              <a:t>Most common analytical tool taught across Universities</a:t>
            </a:r>
            <a:endParaRPr lang="en-US" dirty="0"/>
          </a:p>
          <a:p>
            <a:r>
              <a:rPr lang="en-US" dirty="0" smtClean="0"/>
              <a:t>Easy and beautiful publication quality visualizations</a:t>
            </a:r>
            <a:endParaRPr lang="en-US" dirty="0"/>
          </a:p>
          <a:p>
            <a:r>
              <a:rPr lang="en-US" dirty="0" smtClean="0"/>
              <a:t>Reproducibility &amp; 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r>
              <a:rPr lang="en-US" dirty="0" smtClean="0"/>
              <a:t>/</a:t>
            </a:r>
            <a:r>
              <a:rPr lang="en-US" dirty="0" err="1" smtClean="0"/>
              <a:t>Gitlab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Other cool things with R</a:t>
            </a: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83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Why R/</a:t>
            </a:r>
            <a:r>
              <a:rPr lang="en-US" dirty="0" err="1" smtClean="0"/>
              <a:t>RStudio</a:t>
            </a:r>
            <a:r>
              <a:rPr lang="en-US" dirty="0" smtClean="0"/>
              <a:t>: 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3"/>
              </a:rPr>
              <a:t>https://cran.r-project.org/</a:t>
            </a:r>
            <a:endParaRPr lang="en-US" dirty="0" smtClean="0"/>
          </a:p>
          <a:p>
            <a:r>
              <a:rPr lang="en-US" dirty="0" smtClean="0"/>
              <a:t>At STATCAN:</a:t>
            </a:r>
          </a:p>
          <a:p>
            <a:pPr lvl="1"/>
            <a:r>
              <a:rPr lang="en-US" dirty="0" smtClean="0"/>
              <a:t>R/Python User Group Net </a:t>
            </a:r>
            <a:r>
              <a:rPr lang="en-US" dirty="0" smtClean="0"/>
              <a:t>A: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https://confluence.statcan.ca/pages/viewpage.action?pageId=439556887 </a:t>
            </a:r>
            <a:endParaRPr lang="en-US" dirty="0" smtClean="0"/>
          </a:p>
          <a:p>
            <a:pPr marL="457200" lvl="1" indent="0">
              <a:buNone/>
            </a:pPr>
            <a:endParaRPr lang="is-IS" dirty="0"/>
          </a:p>
          <a:p>
            <a:r>
              <a:rPr lang="is-IS" dirty="0" smtClean="0"/>
              <a:t>Canada Census</a:t>
            </a:r>
            <a:endParaRPr lang="en-US" dirty="0" smtClean="0"/>
          </a:p>
          <a:p>
            <a:pPr lvl="1"/>
            <a:r>
              <a:rPr lang="en-US" dirty="0" err="1" smtClean="0"/>
              <a:t>cansim</a:t>
            </a:r>
            <a:endParaRPr lang="en-US" dirty="0"/>
          </a:p>
          <a:p>
            <a:pPr lvl="2"/>
            <a:r>
              <a:rPr lang="en-US" dirty="0"/>
              <a:t>An R package to retrieve and work with public Statistics Canada data tables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>
                <a:hlinkClick r:id="rId5"/>
              </a:rPr>
              <a:t>https://mountainmath.github.io/cansim/</a:t>
            </a:r>
            <a:endParaRPr lang="is-IS" dirty="0" smtClean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ancensus</a:t>
            </a:r>
            <a:r>
              <a:rPr lang="en-US" dirty="0" smtClean="0"/>
              <a:t>: </a:t>
            </a:r>
          </a:p>
          <a:p>
            <a:pPr lvl="2"/>
            <a:r>
              <a:rPr lang="en-US" dirty="0" err="1" smtClean="0"/>
              <a:t>provideS</a:t>
            </a:r>
            <a:r>
              <a:rPr lang="en-US" dirty="0" smtClean="0"/>
              <a:t> </a:t>
            </a:r>
            <a:r>
              <a:rPr lang="en-US" dirty="0"/>
              <a:t>users with </a:t>
            </a:r>
            <a:r>
              <a:rPr lang="en-US" dirty="0" smtClean="0"/>
              <a:t>direct </a:t>
            </a:r>
            <a:r>
              <a:rPr lang="en-US" dirty="0"/>
              <a:t>access </a:t>
            </a:r>
            <a:r>
              <a:rPr lang="en-US" dirty="0" smtClean="0"/>
              <a:t>to the past 3 Canadian </a:t>
            </a:r>
            <a:r>
              <a:rPr lang="en-US" dirty="0"/>
              <a:t>Census </a:t>
            </a:r>
            <a:r>
              <a:rPr lang="en-US" dirty="0" smtClean="0"/>
              <a:t>datasets</a:t>
            </a:r>
          </a:p>
          <a:p>
            <a:pPr lvl="2"/>
            <a:r>
              <a:rPr lang="en-US" dirty="0" smtClean="0">
                <a:hlinkClick r:id="rId6"/>
              </a:rPr>
              <a:t>https://cran.r-project.org/web/packages/cancensus/vignettes/cancensus.html</a:t>
            </a:r>
            <a:endParaRPr lang="is-I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Why R/</a:t>
            </a:r>
            <a:r>
              <a:rPr lang="en-US" dirty="0" err="1" smtClean="0"/>
              <a:t>RStudio</a:t>
            </a:r>
            <a:r>
              <a:rPr lang="en-US" dirty="0" smtClean="0"/>
              <a:t>: Collaboration and New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9245" y="6387921"/>
            <a:ext cx="12003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/>
              <a:t>Bob Muenchen </a:t>
            </a:r>
            <a:r>
              <a:rPr lang="en-US" sz="1400" b="1" dirty="0" smtClean="0"/>
              <a:t>Data </a:t>
            </a:r>
            <a:r>
              <a:rPr lang="en-US" sz="1400" b="1" dirty="0"/>
              <a:t>Science Software Used in Journals: Stat Packages Declining (including R), AI/ML Software </a:t>
            </a:r>
            <a:r>
              <a:rPr lang="en-US" sz="1400" b="1" dirty="0" smtClean="0"/>
              <a:t>Growing. </a:t>
            </a:r>
            <a:r>
              <a:rPr lang="en-US" sz="1400" dirty="0" smtClean="0"/>
              <a:t>April 2019 </a:t>
            </a:r>
            <a:endParaRPr lang="en-US" sz="1400" b="1" dirty="0"/>
          </a:p>
          <a:p>
            <a:r>
              <a:rPr lang="en-US" sz="1400" dirty="0" smtClean="0">
                <a:hlinkClick r:id="rId2"/>
              </a:rPr>
              <a:t>http://r4stats.com/2019/04/01/scholarly-datasci-popularity-2019/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1099038"/>
            <a:ext cx="4805801" cy="51754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221" y="1059840"/>
            <a:ext cx="5117123" cy="5117123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42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43152" cy="1325563"/>
          </a:xfrm>
        </p:spPr>
        <p:txBody>
          <a:bodyPr/>
          <a:lstStyle/>
          <a:p>
            <a:r>
              <a:rPr lang="en-US" dirty="0" smtClean="0"/>
              <a:t>Why R/</a:t>
            </a:r>
            <a:r>
              <a:rPr lang="en-US" dirty="0" err="1" smtClean="0"/>
              <a:t>RStudio</a:t>
            </a:r>
            <a:r>
              <a:rPr lang="en-US" dirty="0" smtClean="0"/>
              <a:t>: Easy </a:t>
            </a:r>
            <a:r>
              <a:rPr lang="en-US" dirty="0" err="1" smtClean="0"/>
              <a:t>Viz,with</a:t>
            </a:r>
            <a:r>
              <a:rPr lang="en-US" dirty="0" smtClean="0"/>
              <a:t> </a:t>
            </a:r>
            <a:r>
              <a:rPr lang="en-US" dirty="0" err="1" smtClean="0"/>
              <a:t>baseplot</a:t>
            </a:r>
            <a:r>
              <a:rPr lang="en-US" dirty="0" smtClean="0"/>
              <a:t> + ggplot2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208505"/>
            <a:ext cx="11700352" cy="1323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Gallery: </a:t>
            </a:r>
            <a:r>
              <a:rPr lang="en-US" sz="2200" dirty="0" smtClean="0">
                <a:hlinkClick r:id="rId3"/>
              </a:rPr>
              <a:t>http://www.sthda.com/english/articles/24-ggpubr-publication-ready-plots/</a:t>
            </a:r>
            <a:endParaRPr lang="en-US" sz="2200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60" y="1529861"/>
            <a:ext cx="4634340" cy="4374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"/>
          <a:stretch/>
        </p:blipFill>
        <p:spPr>
          <a:xfrm>
            <a:off x="6547699" y="1529861"/>
            <a:ext cx="4688870" cy="4203137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68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Why R/</a:t>
            </a:r>
            <a:r>
              <a:rPr lang="en-US" dirty="0" err="1" smtClean="0"/>
              <a:t>RStudio</a:t>
            </a:r>
            <a:r>
              <a:rPr lang="en-US" dirty="0" smtClean="0"/>
              <a:t>: Reproducibility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32390"/>
            <a:ext cx="10515600" cy="720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https://github.com/christophergandrud/Rep-Res-Book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7747"/>
            <a:ext cx="2933700" cy="439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52" y="1407747"/>
            <a:ext cx="2933700" cy="4394200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33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1d-20_029_02-eng.potx [Read-Only]" id="{98DC832F-0BAB-4E7B-8CA5-BFA6F40EC5D2}" vid="{FCFD345E-07DC-4D7D-B4A1-F6FC151F17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888</Words>
  <Application>Microsoft Office PowerPoint</Application>
  <PresentationFormat>Widescreen</PresentationFormat>
  <Paragraphs>126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MS PGothic</vt:lpstr>
      <vt:lpstr>Arial</vt:lpstr>
      <vt:lpstr>Arial MT Std</vt:lpstr>
      <vt:lpstr>Calibri</vt:lpstr>
      <vt:lpstr>Calibri Light</vt:lpstr>
      <vt:lpstr>Office Theme</vt:lpstr>
      <vt:lpstr>1_Office Theme</vt:lpstr>
      <vt:lpstr>Introduction to R/RStudio Hosted by Methodology February 2020</vt:lpstr>
      <vt:lpstr>PowerPoint Presentation</vt:lpstr>
      <vt:lpstr>Course Overview</vt:lpstr>
      <vt:lpstr>Part 1. Why Bother with R/RStudio</vt:lpstr>
      <vt:lpstr>Why R/RStudio</vt:lpstr>
      <vt:lpstr>Why R/RStudio: open source</vt:lpstr>
      <vt:lpstr>Why R/RStudio: Collaboration and New Staff</vt:lpstr>
      <vt:lpstr>Why R/RStudio: Easy Viz,with baseplot + ggplot2</vt:lpstr>
      <vt:lpstr>Why R/RStudio: Reproducibility</vt:lpstr>
      <vt:lpstr>PowerPoint Presentation</vt:lpstr>
      <vt:lpstr>Reproducibility cont.</vt:lpstr>
      <vt:lpstr>Other Cool Things To Do With R</vt:lpstr>
      <vt:lpstr>Resources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Bartkowska, Magdalena - ISTD/DIST</cp:lastModifiedBy>
  <cp:revision>39</cp:revision>
  <dcterms:created xsi:type="dcterms:W3CDTF">2019-12-14T14:57:25Z</dcterms:created>
  <dcterms:modified xsi:type="dcterms:W3CDTF">2020-01-17T14:38:46Z</dcterms:modified>
</cp:coreProperties>
</file>